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07" r:id="rId2"/>
    <p:sldId id="323" r:id="rId3"/>
    <p:sldId id="264" r:id="rId4"/>
    <p:sldId id="276" r:id="rId5"/>
    <p:sldId id="266" r:id="rId6"/>
    <p:sldId id="265" r:id="rId7"/>
    <p:sldId id="273" r:id="rId8"/>
    <p:sldId id="269" r:id="rId9"/>
    <p:sldId id="321" r:id="rId10"/>
    <p:sldId id="310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7"/>
    <a:srgbClr val="FFFFCC"/>
    <a:srgbClr val="4D6E99"/>
    <a:srgbClr val="022874"/>
    <a:srgbClr val="022E86"/>
    <a:srgbClr val="008000"/>
    <a:srgbClr val="F3EAAB"/>
    <a:srgbClr val="FFFF00"/>
    <a:srgbClr val="F3DE5F"/>
    <a:srgbClr val="19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93" autoAdjust="0"/>
  </p:normalViewPr>
  <p:slideViewPr>
    <p:cSldViewPr>
      <p:cViewPr varScale="1">
        <p:scale>
          <a:sx n="90" d="100"/>
          <a:sy n="90" d="100"/>
        </p:scale>
        <p:origin x="11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67" d="100"/>
          <a:sy n="67" d="100"/>
        </p:scale>
        <p:origin x="2550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E223-F05A-4864-9BB1-97C54E0C5F22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1B656-E903-44E8-84FE-97F8445F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CA23B6-6234-4DFE-B230-A692B692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A23B6-6234-4DFE-B230-A692B692EA0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4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3337" y="1601055"/>
            <a:ext cx="9144000" cy="1470025"/>
          </a:xfrm>
        </p:spPr>
        <p:txBody>
          <a:bodyPr anchor="t" anchorCtr="1"/>
          <a:lstStyle>
            <a:lvl1pPr algn="ctr">
              <a:defRPr>
                <a:solidFill>
                  <a:srgbClr val="003767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399" y="2983449"/>
            <a:ext cx="9144000" cy="1752600"/>
          </a:xfrm>
        </p:spPr>
        <p:txBody>
          <a:bodyPr anchorCtr="1"/>
          <a:lstStyle>
            <a:lvl1pPr marL="0" indent="0" algn="ctr">
              <a:buFontTx/>
              <a:buNone/>
              <a:defRPr>
                <a:solidFill>
                  <a:srgbClr val="D3A46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7013" y="1260475"/>
            <a:ext cx="8623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2177"/>
            <a:ext cx="9144000" cy="1102316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1662" y="4343393"/>
            <a:ext cx="2160675" cy="12219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715000"/>
            <a:ext cx="9144000" cy="1451271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7E6DF-AF25-4D74-AF83-7E6D7C23A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DAC0F-2B35-400E-9455-866EBD1A6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solidFill>
                  <a:srgbClr val="FFFFA7"/>
                </a:solidFill>
              </a:defRPr>
            </a:lvl1pPr>
            <a:lvl2pPr>
              <a:defRPr sz="2400">
                <a:solidFill>
                  <a:srgbClr val="FFFFA7"/>
                </a:solidFill>
              </a:defRPr>
            </a:lvl2pPr>
            <a:lvl3pPr>
              <a:defRPr sz="2000">
                <a:solidFill>
                  <a:srgbClr val="FFFFA7"/>
                </a:solidFill>
              </a:defRPr>
            </a:lvl3pPr>
            <a:lvl4pPr>
              <a:defRPr sz="1800">
                <a:solidFill>
                  <a:srgbClr val="FFFFA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42A89E7-CC61-4042-B494-C9BCBFB212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C01DB-9AFC-4B26-814C-776791643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35D87D-B8A9-4998-96EF-90EFD15E5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11D458-0DD3-46DD-825C-A335FD626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49CF9F-D99C-4E27-9C53-87CB66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8F7F7-3E25-41F3-A82A-78165B3F9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2747" r="8779" b="19854"/>
          <a:stretch/>
        </p:blipFill>
        <p:spPr>
          <a:xfrm>
            <a:off x="3733800" y="2286000"/>
            <a:ext cx="1676400" cy="2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FF59-0B19-4C89-B0A1-14FF48EC9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F8A58-6395-44FC-AA27-059638ACF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pic>
        <p:nvPicPr>
          <p:cNvPr id="8" name="Picture 23" descr="Powerpoint_Template_Page2_11SM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6248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utura Bk BT" pitchFamily="34" charset="0"/>
              </a:defRPr>
            </a:lvl1pPr>
          </a:lstStyle>
          <a:p>
            <a:fld id="{A9B9EC4F-1756-453B-A6F9-501E6125F5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Click to edit bullet 1</a:t>
            </a:r>
          </a:p>
          <a:p>
            <a:pPr lvl="2"/>
            <a:r>
              <a:rPr lang="en-US" dirty="0"/>
              <a:t>Click to edit bullet 2</a:t>
            </a:r>
          </a:p>
          <a:p>
            <a:pPr lvl="3"/>
            <a:r>
              <a:rPr lang="en-US" dirty="0"/>
              <a:t>Click to edit bullet 3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t="-1" r="83982" b="-2622"/>
          <a:stretch/>
        </p:blipFill>
        <p:spPr>
          <a:xfrm>
            <a:off x="8382000" y="228600"/>
            <a:ext cx="449263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l="16093" t="-6451"/>
          <a:stretch/>
        </p:blipFill>
        <p:spPr>
          <a:xfrm>
            <a:off x="7467600" y="6457406"/>
            <a:ext cx="1458913" cy="293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D3A464"/>
        </a:buClr>
        <a:buChar char="•"/>
        <a:defRPr sz="2800">
          <a:solidFill>
            <a:srgbClr val="0037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3A464"/>
        </a:buClr>
        <a:buFont typeface="Futura Hv BT" pitchFamily="34" charset="0"/>
        <a:buChar char="&gt;"/>
        <a:defRPr sz="2500">
          <a:solidFill>
            <a:srgbClr val="4D6E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14661"/>
        </a:buClr>
        <a:buFont typeface="Wingdings" pitchFamily="2" charset="2"/>
        <a:buChar char="§"/>
        <a:defRPr sz="2400">
          <a:solidFill>
            <a:schemeClr val="bg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Futura Hv BT" pitchFamily="34" charset="0"/>
        <a:buChar char="»"/>
        <a:defRPr sz="2000"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Business and Development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971800"/>
            <a:ext cx="9144000" cy="1752600"/>
          </a:xfrm>
        </p:spPr>
        <p:txBody>
          <a:bodyPr/>
          <a:lstStyle/>
          <a:p>
            <a:r>
              <a:rPr lang="en-US" dirty="0"/>
              <a:t>October 2018</a:t>
            </a:r>
          </a:p>
        </p:txBody>
      </p:sp>
    </p:spTree>
    <p:extLst>
      <p:ext uri="{BB962C8B-B14F-4D97-AF65-F5344CB8AC3E}">
        <p14:creationId xmlns:p14="http://schemas.microsoft.com/office/powerpoint/2010/main" val="2363672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28361"/>
            <a:ext cx="7772400" cy="9906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ELECTRONIC 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0" name="Picture 2" descr="Image result for industrialtoys pasade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/>
          <a:stretch/>
        </p:blipFill>
        <p:spPr bwMode="auto">
          <a:xfrm>
            <a:off x="0" y="1762529"/>
            <a:ext cx="5103573" cy="319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58" t="29966" r="3187" b="28787"/>
          <a:stretch/>
        </p:blipFill>
        <p:spPr>
          <a:xfrm>
            <a:off x="5943600" y="2657161"/>
            <a:ext cx="2694737" cy="726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2000" t="24519" r="31667" b="24519"/>
          <a:stretch/>
        </p:blipFill>
        <p:spPr>
          <a:xfrm>
            <a:off x="3095231" y="3657600"/>
            <a:ext cx="5887509" cy="2996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952875"/>
            <a:ext cx="2981325" cy="153352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953000" y="1218649"/>
            <a:ext cx="4191000" cy="160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D3A464"/>
              </a:buClr>
              <a:buChar char="•"/>
              <a:defRPr sz="2800">
                <a:solidFill>
                  <a:srgbClr val="FFFFA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3A464"/>
              </a:buClr>
              <a:buFont typeface="Futura Hv BT" pitchFamily="34" charset="0"/>
              <a:buChar char="&gt;"/>
              <a:defRPr sz="2400">
                <a:solidFill>
                  <a:srgbClr val="FFFFA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4661"/>
              </a:buClr>
              <a:buFont typeface="Wingdings" pitchFamily="2" charset="2"/>
              <a:buChar char="§"/>
              <a:defRPr sz="2000">
                <a:solidFill>
                  <a:srgbClr val="FFFFA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>
                  <a:lumMod val="85000"/>
                  <a:lumOff val="15000"/>
                </a:schemeClr>
              </a:buClr>
              <a:buFont typeface="Futura Hv BT" pitchFamily="34" charset="0"/>
              <a:buChar char="»"/>
              <a:defRPr sz="1800">
                <a:solidFill>
                  <a:srgbClr val="FFFFA7"/>
                </a:solidFill>
                <a:latin typeface="+mn-lt"/>
              </a:defRPr>
            </a:lvl4pPr>
            <a:lvl5pPr marL="2057400" indent="-228600" algn="ct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E962C"/>
                </a:solidFill>
                <a:latin typeface="Futura Bk BT" pitchFamily="34" charset="0"/>
              </a:defRPr>
            </a:lvl5pPr>
            <a:lvl6pPr marL="2514600" indent="-228600" algn="ct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E962C"/>
                </a:solidFill>
                <a:latin typeface="Futura Bk BT" pitchFamily="34" charset="0"/>
              </a:defRPr>
            </a:lvl6pPr>
            <a:lvl7pPr marL="2971800" indent="-228600" algn="ct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E962C"/>
                </a:solidFill>
                <a:latin typeface="Futura Bk BT" pitchFamily="34" charset="0"/>
              </a:defRPr>
            </a:lvl7pPr>
            <a:lvl8pPr marL="3429000" indent="-228600" algn="ct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E962C"/>
                </a:solidFill>
                <a:latin typeface="Futura Bk BT" pitchFamily="34" charset="0"/>
              </a:defRPr>
            </a:lvl8pPr>
            <a:lvl9pPr marL="3886200" indent="-228600" algn="ct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E962C"/>
                </a:solidFill>
                <a:latin typeface="Futura Bk BT" pitchFamily="34" charset="0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Pasadena’s Industrial Toys was recently acquired by EA (Electronic Arts) The strategy is intended to expand EA’s mobile device gaming business.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576016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kern="0" dirty="0">
                <a:solidFill>
                  <a:schemeClr val="bg1"/>
                </a:solidFill>
              </a:rPr>
              <a:t>201 E. Colorado Blvd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27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PASADENA -  Q3 - 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763000" cy="567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879" y="1555229"/>
            <a:ext cx="8839200" cy="1434551"/>
          </a:xfrm>
        </p:spPr>
        <p:txBody>
          <a:bodyPr/>
          <a:lstStyle/>
          <a:p>
            <a:r>
              <a:rPr lang="en-US" sz="3200" b="1" dirty="0">
                <a:solidFill>
                  <a:srgbClr val="FFC000"/>
                </a:solidFill>
              </a:rPr>
              <a:t>Growing Pasadena Companies …</a:t>
            </a:r>
          </a:p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New Development Activity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4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GM CRUISE – OE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21540"/>
            <a:ext cx="6934200" cy="26490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From Pasadena’s OE Waves company, this new group uses a pulsed laser sensor to measure the distance between objects and is a crucial component of autonomous vehicles' navigation systems.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33674" y="6400800"/>
            <a:ext cx="9144000" cy="320675"/>
          </a:xfrm>
        </p:spPr>
        <p:txBody>
          <a:bodyPr/>
          <a:lstStyle/>
          <a:p>
            <a:fld id="{D42A89E7-CC61-4042-B494-C9BCBFB2120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8070" t="22211" r="17580" b="19684"/>
          <a:stretch/>
        </p:blipFill>
        <p:spPr>
          <a:xfrm>
            <a:off x="5410200" y="4337056"/>
            <a:ext cx="3499209" cy="2489250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109053"/>
            <a:ext cx="3637984" cy="1931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0790" t="17567" r="20316" b="14026"/>
          <a:stretch/>
        </p:blipFill>
        <p:spPr>
          <a:xfrm>
            <a:off x="2712113" y="4647936"/>
            <a:ext cx="2667000" cy="20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4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992111"/>
            <a:ext cx="7772400" cy="869785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Bluebeam</a:t>
            </a:r>
            <a:br>
              <a:rPr lang="en-US" dirty="0">
                <a:solidFill>
                  <a:srgbClr val="082E82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018" y="53942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</a:rPr>
              <a:t>55 S Lake Ave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209800"/>
            <a:ext cx="5479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Bluebeam develops smart, simple PDF creation, markup and editing software for paperless workflows. Products are used by the world’s top architecture, engineering and construction firms, as well as government agencies. 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8821" r="4987" b="8681"/>
          <a:stretch/>
        </p:blipFill>
        <p:spPr bwMode="auto">
          <a:xfrm>
            <a:off x="3338555" y="4380931"/>
            <a:ext cx="5799919" cy="24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3" t="14054" r="7000" b="16443"/>
          <a:stretch/>
        </p:blipFill>
        <p:spPr bwMode="auto">
          <a:xfrm>
            <a:off x="6033187" y="1556167"/>
            <a:ext cx="2939528" cy="248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08004"/>
            <a:ext cx="2833395" cy="87206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Open X</a:t>
            </a:r>
            <a:endParaRPr lang="en-US" sz="36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392824"/>
            <a:ext cx="38313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Creates programmatic marketplaces where premium publishers and app developers can best monetize their content by connecting with leading advertisers.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60960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</a:rPr>
              <a:t>888 E. Walnut Street</a:t>
            </a:r>
          </a:p>
        </p:txBody>
      </p:sp>
      <p:pic>
        <p:nvPicPr>
          <p:cNvPr id="6147" name="Picture 3" descr="\\ci.pasadena.ca.us\users\userdata\TMeyer\desktoproot\desktop\open X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388598"/>
            <a:ext cx="1560013" cy="7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1" t="21044" r="5719" b="18046"/>
          <a:stretch/>
        </p:blipFill>
        <p:spPr bwMode="auto">
          <a:xfrm>
            <a:off x="4557213" y="3937000"/>
            <a:ext cx="4229725" cy="252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13" y="1143000"/>
            <a:ext cx="4191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8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32" y="985540"/>
            <a:ext cx="3390678" cy="627796"/>
          </a:xfrm>
        </p:spPr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Spokeo</a:t>
            </a: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719" y="1477024"/>
            <a:ext cx="4022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Calibri"/>
                <a:cs typeface="Calibri"/>
              </a:rPr>
              <a:t>Spokeo</a:t>
            </a:r>
            <a:r>
              <a:rPr lang="en-US" sz="2000" dirty="0">
                <a:solidFill>
                  <a:srgbClr val="FFFFFF"/>
                </a:solidFill>
                <a:latin typeface="Calibri"/>
                <a:cs typeface="Calibri"/>
              </a:rPr>
              <a:t> uses proprietary merge technology to </a:t>
            </a:r>
            <a:r>
              <a:rPr lang="en-US" sz="2000" dirty="0">
                <a:solidFill>
                  <a:srgbClr val="FFFFFF"/>
                </a:solidFill>
              </a:rPr>
              <a:t>process over 12 billion records in less than 18 hours.  They offer consumer and law enforcement services. </a:t>
            </a:r>
            <a:endParaRPr lang="en-US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497" y="3894299"/>
            <a:ext cx="38009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chemeClr val="bg1"/>
                </a:solidFill>
              </a:rPr>
              <a:t>199 S. Los Robles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GettyImages-168351250-56a9ff8a3df78cf772abf86f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34"/>
          <a:stretch/>
        </p:blipFill>
        <p:spPr>
          <a:xfrm>
            <a:off x="5766031" y="3395459"/>
            <a:ext cx="3293224" cy="2109129"/>
          </a:xfrm>
          <a:prstGeom prst="rect">
            <a:avLst/>
          </a:prstGeom>
        </p:spPr>
      </p:pic>
      <p:pic>
        <p:nvPicPr>
          <p:cNvPr id="8" name="Picture 7" descr="records imag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/>
          <a:stretch/>
        </p:blipFill>
        <p:spPr>
          <a:xfrm>
            <a:off x="5811984" y="1135369"/>
            <a:ext cx="3050551" cy="19328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53252" y="1626154"/>
            <a:ext cx="763727" cy="763727"/>
            <a:chOff x="4197351" y="3188119"/>
            <a:chExt cx="763727" cy="763727"/>
          </a:xfrm>
        </p:grpSpPr>
        <p:sp>
          <p:nvSpPr>
            <p:cNvPr id="10" name="Rectangle 9"/>
            <p:cNvSpPr/>
            <p:nvPr/>
          </p:nvSpPr>
          <p:spPr>
            <a:xfrm>
              <a:off x="4475975" y="3188119"/>
              <a:ext cx="195380" cy="7637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4481525" y="3180664"/>
              <a:ext cx="195380" cy="7637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2540768" y="1121851"/>
            <a:ext cx="4145411" cy="65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767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2800" kern="0" dirty="0">
                <a:solidFill>
                  <a:srgbClr val="EA5A29"/>
                </a:solidFill>
                <a:latin typeface="Montserrat Regular"/>
                <a:cs typeface="Montserrat Regular"/>
              </a:rPr>
              <a:t>Public Records</a:t>
            </a:r>
            <a:br>
              <a:rPr lang="en-US" sz="2800" kern="0" dirty="0">
                <a:solidFill>
                  <a:srgbClr val="EA5A29"/>
                </a:solidFill>
                <a:latin typeface="Montserrat Regular"/>
                <a:cs typeface="Montserrat Regular"/>
              </a:rPr>
            </a:br>
            <a:endParaRPr lang="en-US" sz="2800" kern="0" dirty="0">
              <a:solidFill>
                <a:srgbClr val="EA5A29"/>
              </a:solidFill>
              <a:latin typeface="Montserrat Regular"/>
              <a:cs typeface="Montserrat Regular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75985" y="3094332"/>
            <a:ext cx="4145411" cy="65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767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2800" kern="0" dirty="0">
                <a:solidFill>
                  <a:srgbClr val="EA5A29"/>
                </a:solidFill>
                <a:latin typeface="Montserrat Regular"/>
                <a:cs typeface="Montserrat Regular"/>
              </a:rPr>
              <a:t>Self-Portrayed Social Media</a:t>
            </a:r>
            <a:br>
              <a:rPr lang="en-US" sz="2800" kern="0" dirty="0">
                <a:solidFill>
                  <a:srgbClr val="EA5A29"/>
                </a:solidFill>
                <a:latin typeface="Montserrat Regular"/>
                <a:cs typeface="Montserrat Regular"/>
              </a:rPr>
            </a:br>
            <a:endParaRPr lang="en-US" sz="2800" kern="0" dirty="0">
              <a:solidFill>
                <a:srgbClr val="EA5A29"/>
              </a:solidFill>
              <a:latin typeface="Montserrat Regular"/>
              <a:cs typeface="Montserrat Regular"/>
            </a:endParaRPr>
          </a:p>
        </p:txBody>
      </p:sp>
      <p:pic>
        <p:nvPicPr>
          <p:cNvPr id="14" name="Picture 13" descr="Screen Shot 2017-06-27 at 12.14.09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55" y="3528847"/>
            <a:ext cx="1506841" cy="1360607"/>
          </a:xfrm>
          <a:prstGeom prst="rect">
            <a:avLst/>
          </a:prstGeom>
        </p:spPr>
      </p:pic>
      <p:pic>
        <p:nvPicPr>
          <p:cNvPr id="15" name="Picture 14" descr="Screen Shot 2017-06-02 at 10.10.03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52" y="124305"/>
            <a:ext cx="4079825" cy="1025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777" y="5182686"/>
            <a:ext cx="8924291" cy="18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46456"/>
            <a:ext cx="7772400" cy="1362075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Tetra Tech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408531"/>
            <a:ext cx="34870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Tetra Tech is a leading provider of consulting, engineering, and technical services worldwide. Home to leading experts in water, environment, infrastructure, resource management, energy, and international development.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1" y="6112933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kern="0" dirty="0">
                <a:solidFill>
                  <a:schemeClr val="bg1"/>
                </a:solidFill>
              </a:rPr>
              <a:t>3475 E. Foothill Blvd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6" name="Picture 2" descr="Image result for tetra t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03" y="3106420"/>
            <a:ext cx="5309597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013" y="232604"/>
            <a:ext cx="432054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40" y="895701"/>
            <a:ext cx="7772400" cy="1362075"/>
          </a:xfrm>
        </p:spPr>
        <p:txBody>
          <a:bodyPr/>
          <a:lstStyle/>
          <a:p>
            <a:r>
              <a:rPr lang="en-US" sz="3600" dirty="0" err="1">
                <a:latin typeface="Arial Narrow" panose="020B0606020202030204" pitchFamily="34" charset="0"/>
              </a:rPr>
              <a:t>OpenTrade</a:t>
            </a:r>
            <a:b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540" y="1576739"/>
            <a:ext cx="537356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OpenTrade</a:t>
            </a:r>
            <a:r>
              <a:rPr lang="en-US" sz="2400" dirty="0">
                <a:solidFill>
                  <a:schemeClr val="bg1"/>
                </a:solidFill>
              </a:rPr>
              <a:t> partners with an expansive network of franchise dealerships Patented auction systems are the fastest, most efficient way to find and get what you are looking for.</a:t>
            </a:r>
            <a:endParaRPr lang="en-US" sz="2200" kern="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1095" b="25611"/>
          <a:stretch/>
        </p:blipFill>
        <p:spPr>
          <a:xfrm>
            <a:off x="5943600" y="813823"/>
            <a:ext cx="3025200" cy="191479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600200" y="3679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latin typeface="Arial Narrow" panose="020B0606020202030204" pitchFamily="34" charset="0"/>
              </a:rPr>
              <a:t>Fox Dealer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619443" y="4055759"/>
            <a:ext cx="3748587" cy="258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D3A464"/>
              </a:buClr>
              <a:buNone/>
              <a:defRPr sz="2000">
                <a:solidFill>
                  <a:srgbClr val="003768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3A464"/>
              </a:buClr>
              <a:buFont typeface="Futura Hv BT" pitchFamily="34" charset="0"/>
              <a:buNone/>
              <a:defRPr sz="1800">
                <a:solidFill>
                  <a:srgbClr val="4D6E99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4661"/>
              </a:buClr>
              <a:buFont typeface="Wingdings" pitchFamily="2" charset="2"/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>
                  <a:lumMod val="85000"/>
                  <a:lumOff val="15000"/>
                </a:schemeClr>
              </a:buClr>
              <a:buFont typeface="Futura Hv BT" pitchFamily="34" charset="0"/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</a:rPr>
              <a:t>Fox specializes in custom Websites and Design, effective Search Marketing and advanced conversion methods such as Video Retargeting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4366030" y="9296401"/>
            <a:ext cx="9144000" cy="320675"/>
          </a:xfrm>
        </p:spPr>
        <p:txBody>
          <a:bodyPr/>
          <a:lstStyle/>
          <a:p>
            <a:fld id="{D42A89E7-CC61-4042-B494-C9BCBFB2120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64" y="3847206"/>
            <a:ext cx="1241830" cy="12418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0" y="5182522"/>
            <a:ext cx="1275844" cy="1275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4118429"/>
            <a:ext cx="3426878" cy="18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</p:sld>
</file>

<file path=ppt/theme/theme1.xml><?xml version="1.0" encoding="utf-8"?>
<a:theme xmlns:a="http://schemas.openxmlformats.org/drawingml/2006/main" name="Pasadena PP Template Revised (1)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Futura Md BT"/>
        <a:ea typeface=""/>
        <a:cs typeface="Times New Roman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Pasadena PP Template Revised (1)</Template>
  <TotalTime>6655</TotalTime>
  <Words>292</Words>
  <Application>Microsoft Office PowerPoint</Application>
  <PresentationFormat>On-screen Show (4:3)</PresentationFormat>
  <Paragraphs>36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Narrow</vt:lpstr>
      <vt:lpstr>Calibri</vt:lpstr>
      <vt:lpstr>Futura Bk BT</vt:lpstr>
      <vt:lpstr>Futura Hv BT</vt:lpstr>
      <vt:lpstr>Futura Md BT</vt:lpstr>
      <vt:lpstr>Montserrat Regular</vt:lpstr>
      <vt:lpstr>Times New Roman</vt:lpstr>
      <vt:lpstr>Wingdings</vt:lpstr>
      <vt:lpstr>Pasadena PP Template Revised (1)</vt:lpstr>
      <vt:lpstr>Business and Development Update</vt:lpstr>
      <vt:lpstr>PASADENA -  Q3 -  2018</vt:lpstr>
      <vt:lpstr>Presentation Outline</vt:lpstr>
      <vt:lpstr>GM CRUISE – OE Waves</vt:lpstr>
      <vt:lpstr>Bluebeam </vt:lpstr>
      <vt:lpstr>Open X</vt:lpstr>
      <vt:lpstr>Spokeo</vt:lpstr>
      <vt:lpstr>Tetra Tech </vt:lpstr>
      <vt:lpstr>OpenTrade </vt:lpstr>
      <vt:lpstr>ELECTRONIC ARTS</vt:lpstr>
    </vt:vector>
  </TitlesOfParts>
  <Company>City of Pasadena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Martinez-Baenen, Ruth</dc:creator>
  <cp:lastModifiedBy>Paul Little</cp:lastModifiedBy>
  <cp:revision>166</cp:revision>
  <cp:lastPrinted>2017-08-10T18:27:16Z</cp:lastPrinted>
  <dcterms:created xsi:type="dcterms:W3CDTF">2017-08-10T18:08:33Z</dcterms:created>
  <dcterms:modified xsi:type="dcterms:W3CDTF">2018-11-02T22:12:25Z</dcterms:modified>
</cp:coreProperties>
</file>