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61" r:id="rId5"/>
    <p:sldId id="274" r:id="rId6"/>
    <p:sldId id="258" r:id="rId7"/>
    <p:sldId id="262" r:id="rId8"/>
    <p:sldId id="263" r:id="rId9"/>
    <p:sldId id="264" r:id="rId10"/>
    <p:sldId id="265" r:id="rId11"/>
    <p:sldId id="271" r:id="rId12"/>
    <p:sldId id="268" r:id="rId13"/>
    <p:sldId id="269" r:id="rId14"/>
    <p:sldId id="272" r:id="rId15"/>
    <p:sldId id="270" r:id="rId16"/>
    <p:sldId id="273" r:id="rId17"/>
    <p:sldId id="267" r:id="rId18"/>
    <p:sldId id="266" r:id="rId19"/>
  </p:sldIdLst>
  <p:sldSz cx="9144000" cy="6858000" type="screen4x3"/>
  <p:notesSz cx="6873875" cy="91281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2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Will it impact your business?</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Yes 77.95%</c:v>
                </c:pt>
              </c:strCache>
            </c:strRef>
          </c:tx>
          <c:spPr>
            <a:solidFill>
              <a:schemeClr val="accent1"/>
            </a:solidFill>
            <a:ln>
              <a:noFill/>
            </a:ln>
            <a:effectLst/>
          </c:spPr>
          <c:invertIfNegative val="0"/>
          <c:cat>
            <c:strRef>
              <c:f>Sheet1!$A$2</c:f>
              <c:strCache>
                <c:ptCount val="1"/>
                <c:pt idx="0">
                  <c:v>Impact business</c:v>
                </c:pt>
              </c:strCache>
            </c:strRef>
          </c:cat>
          <c:val>
            <c:numRef>
              <c:f>Sheet1!$B$2</c:f>
              <c:numCache>
                <c:formatCode>General</c:formatCode>
                <c:ptCount val="1"/>
                <c:pt idx="0">
                  <c:v>77.95</c:v>
                </c:pt>
              </c:numCache>
            </c:numRef>
          </c:val>
        </c:ser>
        <c:ser>
          <c:idx val="1"/>
          <c:order val="1"/>
          <c:tx>
            <c:strRef>
              <c:f>Sheet1!$C$1</c:f>
              <c:strCache>
                <c:ptCount val="1"/>
                <c:pt idx="0">
                  <c:v>No 14.17%</c:v>
                </c:pt>
              </c:strCache>
            </c:strRef>
          </c:tx>
          <c:spPr>
            <a:solidFill>
              <a:schemeClr val="accent2"/>
            </a:solidFill>
            <a:ln>
              <a:noFill/>
            </a:ln>
            <a:effectLst/>
          </c:spPr>
          <c:invertIfNegative val="0"/>
          <c:cat>
            <c:strRef>
              <c:f>Sheet1!$A$2</c:f>
              <c:strCache>
                <c:ptCount val="1"/>
                <c:pt idx="0">
                  <c:v>Impact business</c:v>
                </c:pt>
              </c:strCache>
            </c:strRef>
          </c:cat>
          <c:val>
            <c:numRef>
              <c:f>Sheet1!$C$2</c:f>
              <c:numCache>
                <c:formatCode>General</c:formatCode>
                <c:ptCount val="1"/>
                <c:pt idx="0">
                  <c:v>14.17</c:v>
                </c:pt>
              </c:numCache>
            </c:numRef>
          </c:val>
        </c:ser>
        <c:ser>
          <c:idx val="2"/>
          <c:order val="2"/>
          <c:tx>
            <c:strRef>
              <c:f>Sheet1!$D$1</c:f>
              <c:strCache>
                <c:ptCount val="1"/>
                <c:pt idx="0">
                  <c:v>Not sure 7.87%</c:v>
                </c:pt>
              </c:strCache>
            </c:strRef>
          </c:tx>
          <c:spPr>
            <a:solidFill>
              <a:schemeClr val="accent3"/>
            </a:solidFill>
            <a:ln>
              <a:noFill/>
            </a:ln>
            <a:effectLst/>
          </c:spPr>
          <c:invertIfNegative val="0"/>
          <c:cat>
            <c:strRef>
              <c:f>Sheet1!$A$2</c:f>
              <c:strCache>
                <c:ptCount val="1"/>
                <c:pt idx="0">
                  <c:v>Impact business</c:v>
                </c:pt>
              </c:strCache>
            </c:strRef>
          </c:cat>
          <c:val>
            <c:numRef>
              <c:f>Sheet1!$D$2</c:f>
              <c:numCache>
                <c:formatCode>General</c:formatCode>
                <c:ptCount val="1"/>
                <c:pt idx="0">
                  <c:v>7.87</c:v>
                </c:pt>
              </c:numCache>
            </c:numRef>
          </c:val>
        </c:ser>
        <c:dLbls>
          <c:showLegendKey val="0"/>
          <c:showVal val="0"/>
          <c:showCatName val="0"/>
          <c:showSerName val="0"/>
          <c:showPercent val="0"/>
          <c:showBubbleSize val="0"/>
        </c:dLbls>
        <c:gapWidth val="219"/>
        <c:overlap val="-27"/>
        <c:axId val="328134832"/>
        <c:axId val="328135392"/>
      </c:barChart>
      <c:catAx>
        <c:axId val="328134832"/>
        <c:scaling>
          <c:orientation val="minMax"/>
        </c:scaling>
        <c:delete val="1"/>
        <c:axPos val="b"/>
        <c:numFmt formatCode="General" sourceLinked="1"/>
        <c:majorTickMark val="none"/>
        <c:minorTickMark val="none"/>
        <c:tickLblPos val="nextTo"/>
        <c:crossAx val="328135392"/>
        <c:crosses val="autoZero"/>
        <c:auto val="1"/>
        <c:lblAlgn val="ctr"/>
        <c:lblOffset val="100"/>
        <c:noMultiLvlLbl val="0"/>
      </c:catAx>
      <c:valAx>
        <c:axId val="3281353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813483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Sheet1!$D$1</c:f>
              <c:strCache>
                <c:ptCount val="1"/>
                <c:pt idx="0">
                  <c:v>Benefit 11.29</c:v>
                </c:pt>
              </c:strCache>
            </c:strRef>
          </c:tx>
          <c:spPr>
            <a:solidFill>
              <a:schemeClr val="accent1"/>
            </a:solidFill>
            <a:ln>
              <a:noFill/>
            </a:ln>
            <a:effectLst/>
          </c:spPr>
          <c:invertIfNegative val="0"/>
          <c:cat>
            <c:numRef>
              <c:f>Sheet1!$A$2</c:f>
              <c:numCache>
                <c:formatCode>General</c:formatCode>
                <c:ptCount val="1"/>
              </c:numCache>
            </c:numRef>
          </c:cat>
          <c:val>
            <c:numRef>
              <c:f>Sheet1!$D$2</c:f>
              <c:numCache>
                <c:formatCode>General</c:formatCode>
                <c:ptCount val="1"/>
                <c:pt idx="0">
                  <c:v>11.29</c:v>
                </c:pt>
              </c:numCache>
            </c:numRef>
          </c:val>
        </c:ser>
        <c:ser>
          <c:idx val="1"/>
          <c:order val="1"/>
          <c:tx>
            <c:strRef>
              <c:f>Sheet1!$B$1</c:f>
              <c:strCache>
                <c:ptCount val="1"/>
                <c:pt idx="0">
                  <c:v>Harm 70.16</c:v>
                </c:pt>
              </c:strCache>
            </c:strRef>
          </c:tx>
          <c:spPr>
            <a:solidFill>
              <a:schemeClr val="accent2"/>
            </a:solidFill>
            <a:ln>
              <a:noFill/>
            </a:ln>
            <a:effectLst/>
          </c:spPr>
          <c:invertIfNegative val="0"/>
          <c:cat>
            <c:numRef>
              <c:f>Sheet1!$A$2</c:f>
              <c:numCache>
                <c:formatCode>General</c:formatCode>
                <c:ptCount val="1"/>
              </c:numCache>
            </c:numRef>
          </c:cat>
          <c:val>
            <c:numRef>
              <c:f>Sheet1!$B$2</c:f>
              <c:numCache>
                <c:formatCode>General</c:formatCode>
                <c:ptCount val="1"/>
                <c:pt idx="0">
                  <c:v>70.16</c:v>
                </c:pt>
              </c:numCache>
            </c:numRef>
          </c:val>
        </c:ser>
        <c:ser>
          <c:idx val="2"/>
          <c:order val="2"/>
          <c:tx>
            <c:strRef>
              <c:f>Sheet1!$C$1</c:f>
              <c:strCache>
                <c:ptCount val="1"/>
                <c:pt idx="0">
                  <c:v>No impact 18.55</c:v>
                </c:pt>
              </c:strCache>
            </c:strRef>
          </c:tx>
          <c:spPr>
            <a:solidFill>
              <a:schemeClr val="accent3"/>
            </a:solidFill>
            <a:ln>
              <a:noFill/>
            </a:ln>
            <a:effectLst/>
          </c:spPr>
          <c:invertIfNegative val="0"/>
          <c:cat>
            <c:numRef>
              <c:f>Sheet1!$A$2</c:f>
              <c:numCache>
                <c:formatCode>General</c:formatCode>
                <c:ptCount val="1"/>
              </c:numCache>
            </c:numRef>
          </c:cat>
          <c:val>
            <c:numRef>
              <c:f>Sheet1!$C$2</c:f>
              <c:numCache>
                <c:formatCode>General</c:formatCode>
                <c:ptCount val="1"/>
                <c:pt idx="0">
                  <c:v>18.55</c:v>
                </c:pt>
              </c:numCache>
            </c:numRef>
          </c:val>
        </c:ser>
        <c:dLbls>
          <c:showLegendKey val="0"/>
          <c:showVal val="0"/>
          <c:showCatName val="0"/>
          <c:showSerName val="0"/>
          <c:showPercent val="0"/>
          <c:showBubbleSize val="0"/>
        </c:dLbls>
        <c:gapWidth val="219"/>
        <c:overlap val="-27"/>
        <c:axId val="328138752"/>
        <c:axId val="328139312"/>
      </c:barChart>
      <c:catAx>
        <c:axId val="328138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8139312"/>
        <c:crosses val="autoZero"/>
        <c:auto val="1"/>
        <c:lblAlgn val="ctr"/>
        <c:lblOffset val="100"/>
        <c:noMultiLvlLbl val="0"/>
      </c:catAx>
      <c:valAx>
        <c:axId val="3281393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81387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Raise Prices 59.2</c:v>
                </c:pt>
              </c:strCache>
            </c:strRef>
          </c:tx>
          <c:spPr>
            <a:solidFill>
              <a:schemeClr val="accent1"/>
            </a:solidFill>
            <a:ln>
              <a:noFill/>
            </a:ln>
            <a:effectLst/>
          </c:spPr>
          <c:invertIfNegative val="0"/>
          <c:cat>
            <c:strRef>
              <c:f>Sheet1!$A$2</c:f>
              <c:strCache>
                <c:ptCount val="1"/>
                <c:pt idx="0">
                  <c:v>Category 1</c:v>
                </c:pt>
              </c:strCache>
            </c:strRef>
          </c:cat>
          <c:val>
            <c:numRef>
              <c:f>Sheet1!$B$2</c:f>
              <c:numCache>
                <c:formatCode>General</c:formatCode>
                <c:ptCount val="1"/>
                <c:pt idx="0">
                  <c:v>59.2</c:v>
                </c:pt>
              </c:numCache>
            </c:numRef>
          </c:val>
        </c:ser>
        <c:ser>
          <c:idx val="1"/>
          <c:order val="1"/>
          <c:tx>
            <c:strRef>
              <c:f>Sheet1!$C$1</c:f>
              <c:strCache>
                <c:ptCount val="1"/>
                <c:pt idx="0">
                  <c:v>Reduce workforce 52.8</c:v>
                </c:pt>
              </c:strCache>
            </c:strRef>
          </c:tx>
          <c:invertIfNegative val="0"/>
          <c:cat>
            <c:strRef>
              <c:f>Sheet1!$A$2</c:f>
              <c:strCache>
                <c:ptCount val="1"/>
                <c:pt idx="0">
                  <c:v>Category 1</c:v>
                </c:pt>
              </c:strCache>
            </c:strRef>
          </c:cat>
          <c:val>
            <c:numRef>
              <c:f>Sheet1!$C$2</c:f>
              <c:numCache>
                <c:formatCode>General</c:formatCode>
                <c:ptCount val="1"/>
                <c:pt idx="0">
                  <c:v>52.8</c:v>
                </c:pt>
              </c:numCache>
            </c:numRef>
          </c:val>
        </c:ser>
        <c:ser>
          <c:idx val="2"/>
          <c:order val="2"/>
          <c:tx>
            <c:strRef>
              <c:f>Sheet1!$D$1</c:f>
              <c:strCache>
                <c:ptCount val="1"/>
                <c:pt idx="0">
                  <c:v>Reduce operating hours 17.6</c:v>
                </c:pt>
              </c:strCache>
            </c:strRef>
          </c:tx>
          <c:spPr>
            <a:solidFill>
              <a:schemeClr val="accent3"/>
            </a:solidFill>
            <a:ln>
              <a:noFill/>
            </a:ln>
            <a:effectLst/>
          </c:spPr>
          <c:invertIfNegative val="0"/>
          <c:cat>
            <c:strRef>
              <c:f>Sheet1!$A$2</c:f>
              <c:strCache>
                <c:ptCount val="1"/>
                <c:pt idx="0">
                  <c:v>Category 1</c:v>
                </c:pt>
              </c:strCache>
            </c:strRef>
          </c:cat>
          <c:val>
            <c:numRef>
              <c:f>Sheet1!$D$2</c:f>
              <c:numCache>
                <c:formatCode>General</c:formatCode>
                <c:ptCount val="1"/>
                <c:pt idx="0">
                  <c:v>17.600000000000001</c:v>
                </c:pt>
              </c:numCache>
            </c:numRef>
          </c:val>
        </c:ser>
        <c:ser>
          <c:idx val="3"/>
          <c:order val="3"/>
          <c:tx>
            <c:strRef>
              <c:f>Sheet1!$E$1</c:f>
              <c:strCache>
                <c:ptCount val="1"/>
                <c:pt idx="0">
                  <c:v>Reduce hours for existing workers 46.4</c:v>
                </c:pt>
              </c:strCache>
            </c:strRef>
          </c:tx>
          <c:spPr>
            <a:solidFill>
              <a:schemeClr val="accent4"/>
            </a:solidFill>
            <a:ln>
              <a:noFill/>
            </a:ln>
            <a:effectLst/>
          </c:spPr>
          <c:invertIfNegative val="0"/>
          <c:cat>
            <c:strRef>
              <c:f>Sheet1!$A$2</c:f>
              <c:strCache>
                <c:ptCount val="1"/>
                <c:pt idx="0">
                  <c:v>Category 1</c:v>
                </c:pt>
              </c:strCache>
            </c:strRef>
          </c:cat>
          <c:val>
            <c:numRef>
              <c:f>Sheet1!$E$2</c:f>
              <c:numCache>
                <c:formatCode>General</c:formatCode>
                <c:ptCount val="1"/>
                <c:pt idx="0">
                  <c:v>46.4</c:v>
                </c:pt>
              </c:numCache>
            </c:numRef>
          </c:val>
        </c:ser>
        <c:ser>
          <c:idx val="4"/>
          <c:order val="4"/>
          <c:tx>
            <c:strRef>
              <c:f>Sheet1!$F$1</c:f>
              <c:strCache>
                <c:ptCount val="1"/>
                <c:pt idx="0">
                  <c:v>Other 44</c:v>
                </c:pt>
              </c:strCache>
            </c:strRef>
          </c:tx>
          <c:spPr>
            <a:solidFill>
              <a:schemeClr val="accent5"/>
            </a:solidFill>
            <a:ln>
              <a:noFill/>
            </a:ln>
            <a:effectLst/>
          </c:spPr>
          <c:invertIfNegative val="0"/>
          <c:cat>
            <c:strRef>
              <c:f>Sheet1!$A$2</c:f>
              <c:strCache>
                <c:ptCount val="1"/>
                <c:pt idx="0">
                  <c:v>Category 1</c:v>
                </c:pt>
              </c:strCache>
            </c:strRef>
          </c:cat>
          <c:val>
            <c:numRef>
              <c:f>Sheet1!$F$2</c:f>
              <c:numCache>
                <c:formatCode>General</c:formatCode>
                <c:ptCount val="1"/>
                <c:pt idx="0">
                  <c:v>44</c:v>
                </c:pt>
              </c:numCache>
            </c:numRef>
          </c:val>
        </c:ser>
        <c:ser>
          <c:idx val="5"/>
          <c:order val="5"/>
          <c:tx>
            <c:strRef>
              <c:f>Sheet1!$G$1</c:f>
              <c:strCache>
                <c:ptCount val="1"/>
                <c:pt idx="0">
                  <c:v>No change 17.6</c:v>
                </c:pt>
              </c:strCache>
            </c:strRef>
          </c:tx>
          <c:spPr>
            <a:solidFill>
              <a:schemeClr val="accent6"/>
            </a:solidFill>
            <a:ln>
              <a:noFill/>
            </a:ln>
            <a:effectLst/>
          </c:spPr>
          <c:invertIfNegative val="0"/>
          <c:cat>
            <c:strRef>
              <c:f>Sheet1!$A$2</c:f>
              <c:strCache>
                <c:ptCount val="1"/>
                <c:pt idx="0">
                  <c:v>Category 1</c:v>
                </c:pt>
              </c:strCache>
            </c:strRef>
          </c:cat>
          <c:val>
            <c:numRef>
              <c:f>Sheet1!$G$2</c:f>
              <c:numCache>
                <c:formatCode>General</c:formatCode>
                <c:ptCount val="1"/>
                <c:pt idx="0">
                  <c:v>17.600000000000001</c:v>
                </c:pt>
              </c:numCache>
            </c:numRef>
          </c:val>
        </c:ser>
        <c:ser>
          <c:idx val="6"/>
          <c:order val="6"/>
          <c:tx>
            <c:strRef>
              <c:f>Sheet1!$H$1</c:f>
              <c:strCache>
                <c:ptCount val="1"/>
                <c:pt idx="0">
                  <c:v>Close 9.6</c:v>
                </c:pt>
              </c:strCache>
            </c:strRef>
          </c:tx>
          <c:spPr>
            <a:solidFill>
              <a:schemeClr val="accent1">
                <a:lumMod val="60000"/>
              </a:schemeClr>
            </a:solidFill>
            <a:ln>
              <a:noFill/>
            </a:ln>
            <a:effectLst/>
          </c:spPr>
          <c:invertIfNegative val="0"/>
          <c:cat>
            <c:strRef>
              <c:f>Sheet1!$A$2</c:f>
              <c:strCache>
                <c:ptCount val="1"/>
                <c:pt idx="0">
                  <c:v>Category 1</c:v>
                </c:pt>
              </c:strCache>
            </c:strRef>
          </c:cat>
          <c:val>
            <c:numRef>
              <c:f>Sheet1!$H$2</c:f>
              <c:numCache>
                <c:formatCode>General</c:formatCode>
                <c:ptCount val="1"/>
                <c:pt idx="0">
                  <c:v>9.6</c:v>
                </c:pt>
              </c:numCache>
            </c:numRef>
          </c:val>
        </c:ser>
        <c:ser>
          <c:idx val="7"/>
          <c:order val="7"/>
          <c:tx>
            <c:strRef>
              <c:f>Sheet1!$I$1</c:f>
              <c:strCache>
                <c:ptCount val="1"/>
                <c:pt idx="0">
                  <c:v>Consider moving 21.6</c:v>
                </c:pt>
              </c:strCache>
            </c:strRef>
          </c:tx>
          <c:spPr>
            <a:solidFill>
              <a:schemeClr val="accent2">
                <a:lumMod val="60000"/>
              </a:schemeClr>
            </a:solidFill>
            <a:ln>
              <a:noFill/>
            </a:ln>
            <a:effectLst/>
          </c:spPr>
          <c:invertIfNegative val="0"/>
          <c:cat>
            <c:strRef>
              <c:f>Sheet1!$A$2</c:f>
              <c:strCache>
                <c:ptCount val="1"/>
                <c:pt idx="0">
                  <c:v>Category 1</c:v>
                </c:pt>
              </c:strCache>
            </c:strRef>
          </c:cat>
          <c:val>
            <c:numRef>
              <c:f>Sheet1!$I$2</c:f>
              <c:numCache>
                <c:formatCode>General</c:formatCode>
                <c:ptCount val="1"/>
                <c:pt idx="0">
                  <c:v>21.6</c:v>
                </c:pt>
              </c:numCache>
            </c:numRef>
          </c:val>
        </c:ser>
        <c:dLbls>
          <c:showLegendKey val="0"/>
          <c:showVal val="0"/>
          <c:showCatName val="0"/>
          <c:showSerName val="0"/>
          <c:showPercent val="0"/>
          <c:showBubbleSize val="0"/>
        </c:dLbls>
        <c:gapWidth val="219"/>
        <c:overlap val="-27"/>
        <c:axId val="322623616"/>
        <c:axId val="322624176"/>
      </c:barChart>
      <c:catAx>
        <c:axId val="322623616"/>
        <c:scaling>
          <c:orientation val="minMax"/>
        </c:scaling>
        <c:delete val="1"/>
        <c:axPos val="b"/>
        <c:numFmt formatCode="General" sourceLinked="1"/>
        <c:majorTickMark val="none"/>
        <c:minorTickMark val="none"/>
        <c:tickLblPos val="nextTo"/>
        <c:crossAx val="322624176"/>
        <c:crosses val="autoZero"/>
        <c:auto val="1"/>
        <c:lblAlgn val="ctr"/>
        <c:lblOffset val="100"/>
        <c:noMultiLvlLbl val="0"/>
      </c:catAx>
      <c:valAx>
        <c:axId val="3226241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26236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Rebate of fees/taxes from City 40.57%</c:v>
                </c:pt>
              </c:strCache>
            </c:strRef>
          </c:tx>
          <c:spPr>
            <a:solidFill>
              <a:schemeClr val="accent1"/>
            </a:solidFill>
            <a:ln>
              <a:noFill/>
            </a:ln>
            <a:effectLst/>
          </c:spPr>
          <c:invertIfNegative val="0"/>
          <c:cat>
            <c:strRef>
              <c:f>Sheet1!$A$2:$A$3</c:f>
              <c:strCache>
                <c:ptCount val="1"/>
                <c:pt idx="0">
                  <c:v>Category 1</c:v>
                </c:pt>
              </c:strCache>
            </c:strRef>
          </c:cat>
          <c:val>
            <c:numRef>
              <c:f>Sheet1!$B$2:$B$3</c:f>
              <c:numCache>
                <c:formatCode>General</c:formatCode>
                <c:ptCount val="2"/>
                <c:pt idx="0">
                  <c:v>40.57</c:v>
                </c:pt>
              </c:numCache>
            </c:numRef>
          </c:val>
        </c:ser>
        <c:ser>
          <c:idx val="1"/>
          <c:order val="1"/>
          <c:tx>
            <c:strRef>
              <c:f>Sheet1!$C$1</c:f>
              <c:strCache>
                <c:ptCount val="1"/>
                <c:pt idx="0">
                  <c:v>Youth employment exemption 33.02</c:v>
                </c:pt>
              </c:strCache>
            </c:strRef>
          </c:tx>
          <c:spPr>
            <a:solidFill>
              <a:schemeClr val="accent2"/>
            </a:solidFill>
            <a:ln>
              <a:noFill/>
            </a:ln>
            <a:effectLst/>
          </c:spPr>
          <c:invertIfNegative val="0"/>
          <c:cat>
            <c:strRef>
              <c:f>Sheet1!$A$2:$A$3</c:f>
              <c:strCache>
                <c:ptCount val="1"/>
                <c:pt idx="0">
                  <c:v>Category 1</c:v>
                </c:pt>
              </c:strCache>
            </c:strRef>
          </c:cat>
          <c:val>
            <c:numRef>
              <c:f>Sheet1!$C$2:$C$3</c:f>
              <c:numCache>
                <c:formatCode>General</c:formatCode>
                <c:ptCount val="2"/>
                <c:pt idx="0">
                  <c:v>33.020000000000003</c:v>
                </c:pt>
              </c:numCache>
            </c:numRef>
          </c:val>
        </c:ser>
        <c:ser>
          <c:idx val="2"/>
          <c:order val="2"/>
          <c:tx>
            <c:strRef>
              <c:f>Sheet1!$D$1</c:f>
              <c:strCache>
                <c:ptCount val="1"/>
                <c:pt idx="0">
                  <c:v>Small business exemption 59.43</c:v>
                </c:pt>
              </c:strCache>
            </c:strRef>
          </c:tx>
          <c:spPr>
            <a:solidFill>
              <a:schemeClr val="accent3"/>
            </a:solidFill>
            <a:ln>
              <a:noFill/>
            </a:ln>
            <a:effectLst/>
          </c:spPr>
          <c:invertIfNegative val="0"/>
          <c:cat>
            <c:strRef>
              <c:f>Sheet1!$A$2:$A$3</c:f>
              <c:strCache>
                <c:ptCount val="1"/>
                <c:pt idx="0">
                  <c:v>Category 1</c:v>
                </c:pt>
              </c:strCache>
            </c:strRef>
          </c:cat>
          <c:val>
            <c:numRef>
              <c:f>Sheet1!$D$2:$D$3</c:f>
              <c:numCache>
                <c:formatCode>General</c:formatCode>
                <c:ptCount val="2"/>
                <c:pt idx="0">
                  <c:v>59.43</c:v>
                </c:pt>
              </c:numCache>
            </c:numRef>
          </c:val>
        </c:ser>
        <c:ser>
          <c:idx val="3"/>
          <c:order val="3"/>
          <c:tx>
            <c:strRef>
              <c:f>Sheet1!$E$1</c:f>
              <c:strCache>
                <c:ptCount val="1"/>
                <c:pt idx="0">
                  <c:v>Tip credit 36.79</c:v>
                </c:pt>
              </c:strCache>
            </c:strRef>
          </c:tx>
          <c:spPr>
            <a:solidFill>
              <a:schemeClr val="accent4"/>
            </a:solidFill>
            <a:ln>
              <a:noFill/>
            </a:ln>
            <a:effectLst/>
          </c:spPr>
          <c:invertIfNegative val="0"/>
          <c:cat>
            <c:strRef>
              <c:f>Sheet1!$A$2:$A$3</c:f>
              <c:strCache>
                <c:ptCount val="1"/>
                <c:pt idx="0">
                  <c:v>Category 1</c:v>
                </c:pt>
              </c:strCache>
            </c:strRef>
          </c:cat>
          <c:val>
            <c:numRef>
              <c:f>Sheet1!$E$2:$E$3</c:f>
              <c:numCache>
                <c:formatCode>General</c:formatCode>
                <c:ptCount val="2"/>
                <c:pt idx="0">
                  <c:v>36.700000000000003</c:v>
                </c:pt>
              </c:numCache>
            </c:numRef>
          </c:val>
        </c:ser>
        <c:ser>
          <c:idx val="4"/>
          <c:order val="4"/>
          <c:tx>
            <c:strRef>
              <c:f>Sheet1!$F$1</c:f>
              <c:strCache>
                <c:ptCount val="1"/>
                <c:pt idx="0">
                  <c:v>Discounted utility rates 45.28</c:v>
                </c:pt>
              </c:strCache>
            </c:strRef>
          </c:tx>
          <c:spPr>
            <a:solidFill>
              <a:schemeClr val="accent5"/>
            </a:solidFill>
            <a:ln>
              <a:noFill/>
            </a:ln>
            <a:effectLst/>
          </c:spPr>
          <c:invertIfNegative val="0"/>
          <c:cat>
            <c:strRef>
              <c:f>Sheet1!$A$2:$A$3</c:f>
              <c:strCache>
                <c:ptCount val="1"/>
                <c:pt idx="0">
                  <c:v>Category 1</c:v>
                </c:pt>
              </c:strCache>
            </c:strRef>
          </c:cat>
          <c:val>
            <c:numRef>
              <c:f>Sheet1!$F$2:$F$3</c:f>
              <c:numCache>
                <c:formatCode>General</c:formatCode>
                <c:ptCount val="2"/>
                <c:pt idx="0">
                  <c:v>45.28</c:v>
                </c:pt>
              </c:numCache>
            </c:numRef>
          </c:val>
        </c:ser>
        <c:ser>
          <c:idx val="5"/>
          <c:order val="5"/>
          <c:tx>
            <c:strRef>
              <c:f>Sheet1!$G$1</c:f>
              <c:strCache>
                <c:ptCount val="1"/>
                <c:pt idx="0">
                  <c:v>Rebate from City to offset increased costs 47.17</c:v>
                </c:pt>
              </c:strCache>
            </c:strRef>
          </c:tx>
          <c:spPr>
            <a:solidFill>
              <a:schemeClr val="accent6"/>
            </a:solidFill>
            <a:ln>
              <a:noFill/>
            </a:ln>
            <a:effectLst/>
          </c:spPr>
          <c:invertIfNegative val="0"/>
          <c:cat>
            <c:strRef>
              <c:f>Sheet1!$A$2:$A$3</c:f>
              <c:strCache>
                <c:ptCount val="1"/>
                <c:pt idx="0">
                  <c:v>Category 1</c:v>
                </c:pt>
              </c:strCache>
            </c:strRef>
          </c:cat>
          <c:val>
            <c:numRef>
              <c:f>Sheet1!$G$2:$G$3</c:f>
              <c:numCache>
                <c:formatCode>General</c:formatCode>
                <c:ptCount val="2"/>
                <c:pt idx="0">
                  <c:v>47.17</c:v>
                </c:pt>
              </c:numCache>
            </c:numRef>
          </c:val>
        </c:ser>
        <c:dLbls>
          <c:showLegendKey val="0"/>
          <c:showVal val="0"/>
          <c:showCatName val="0"/>
          <c:showSerName val="0"/>
          <c:showPercent val="0"/>
          <c:showBubbleSize val="0"/>
        </c:dLbls>
        <c:gapWidth val="219"/>
        <c:overlap val="-27"/>
        <c:axId val="322629776"/>
        <c:axId val="322630336"/>
      </c:barChart>
      <c:catAx>
        <c:axId val="322629776"/>
        <c:scaling>
          <c:orientation val="minMax"/>
        </c:scaling>
        <c:delete val="1"/>
        <c:axPos val="b"/>
        <c:numFmt formatCode="General" sourceLinked="1"/>
        <c:majorTickMark val="none"/>
        <c:minorTickMark val="none"/>
        <c:tickLblPos val="nextTo"/>
        <c:crossAx val="322630336"/>
        <c:crosses val="autoZero"/>
        <c:auto val="1"/>
        <c:lblAlgn val="ctr"/>
        <c:lblOffset val="100"/>
        <c:noMultiLvlLbl val="0"/>
      </c:catAx>
      <c:valAx>
        <c:axId val="3226303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26297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4E5935-A2BF-E14E-A814-38334D3EFDD2}"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FD042-AA81-CC4C-ABB2-897ECA10038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4E5935-A2BF-E14E-A814-38334D3EFDD2}"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FD042-AA81-CC4C-ABB2-897ECA10038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4E5935-A2BF-E14E-A814-38334D3EFDD2}"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FD042-AA81-CC4C-ABB2-897ECA10038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4E5935-A2BF-E14E-A814-38334D3EFDD2}"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FD042-AA81-CC4C-ABB2-897ECA10038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4E5935-A2BF-E14E-A814-38334D3EFDD2}"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FD042-AA81-CC4C-ABB2-897ECA10038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4E5935-A2BF-E14E-A814-38334D3EFDD2}"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FD042-AA81-CC4C-ABB2-897ECA10038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4E5935-A2BF-E14E-A814-38334D3EFDD2}" type="datetimeFigureOut">
              <a:rPr lang="en-US" smtClean="0"/>
              <a:t>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AFD042-AA81-CC4C-ABB2-897ECA10038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4E5935-A2BF-E14E-A814-38334D3EFDD2}" type="datetimeFigureOut">
              <a:rPr lang="en-US" smtClean="0"/>
              <a:t>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AFD042-AA81-CC4C-ABB2-897ECA10038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4E5935-A2BF-E14E-A814-38334D3EFDD2}" type="datetimeFigureOut">
              <a:rPr lang="en-US" smtClean="0"/>
              <a:t>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AFD042-AA81-CC4C-ABB2-897ECA10038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4E5935-A2BF-E14E-A814-38334D3EFDD2}"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FD042-AA81-CC4C-ABB2-897ECA10038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4E5935-A2BF-E14E-A814-38334D3EFDD2}"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FD042-AA81-CC4C-ABB2-897ECA10038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4E5935-A2BF-E14E-A814-38334D3EFDD2}" type="datetimeFigureOut">
              <a:rPr lang="en-US" smtClean="0"/>
              <a:t>1/14/2016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AFD042-AA81-CC4C-ABB2-897ECA10038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Minimum Wage Information</a:t>
            </a:r>
            <a:endParaRPr lang="en-US" dirty="0"/>
          </a:p>
        </p:txBody>
      </p:sp>
      <p:sp>
        <p:nvSpPr>
          <p:cNvPr id="3" name="Subtitle 2"/>
          <p:cNvSpPr>
            <a:spLocks noGrp="1"/>
          </p:cNvSpPr>
          <p:nvPr>
            <p:ph type="subTitle" idx="1"/>
          </p:nvPr>
        </p:nvSpPr>
        <p:spPr/>
        <p:txBody>
          <a:bodyPr/>
          <a:lstStyle/>
          <a:p>
            <a:r>
              <a:rPr lang="en-US" dirty="0" smtClean="0"/>
              <a:t>Presented by</a:t>
            </a:r>
          </a:p>
          <a:p>
            <a:r>
              <a:rPr lang="en-US" dirty="0" smtClean="0"/>
              <a:t>Chamber of Commerce and Civic Association of Pasadena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6375"/>
            <a:ext cx="7772400" cy="1470025"/>
          </a:xfrm>
        </p:spPr>
        <p:txBody>
          <a:bodyPr/>
          <a:lstStyle/>
          <a:p>
            <a:r>
              <a:rPr lang="en-US" dirty="0" smtClean="0"/>
              <a:t>Possible mitigations from City</a:t>
            </a:r>
            <a:endParaRPr lang="en-US" dirty="0"/>
          </a:p>
        </p:txBody>
      </p:sp>
      <p:graphicFrame>
        <p:nvGraphicFramePr>
          <p:cNvPr id="6" name="Chart 5"/>
          <p:cNvGraphicFramePr/>
          <p:nvPr>
            <p:extLst>
              <p:ext uri="{D42A27DB-BD31-4B8C-83A1-F6EECF244321}">
                <p14:modId xmlns:p14="http://schemas.microsoft.com/office/powerpoint/2010/main" val="3693413832"/>
              </p:ext>
            </p:extLst>
          </p:nvPr>
        </p:nvGraphicFramePr>
        <p:xfrm>
          <a:off x="2349661" y="1157468"/>
          <a:ext cx="4815068" cy="4768770"/>
        </p:xfrm>
        <a:graphic>
          <a:graphicData uri="http://schemas.openxmlformats.org/drawingml/2006/chart">
            <c:chart xmlns:c="http://schemas.openxmlformats.org/drawingml/2006/chart" xmlns:r="http://schemas.openxmlformats.org/officeDocument/2006/relationships" r:id="rId2"/>
          </a:graphicData>
        </a:graphic>
      </p:graphicFrame>
      <p:sp>
        <p:nvSpPr>
          <p:cNvPr id="7" name="Content Placeholder 2"/>
          <p:cNvSpPr txBox="1">
            <a:spLocks/>
          </p:cNvSpPr>
          <p:nvPr/>
        </p:nvSpPr>
        <p:spPr>
          <a:xfrm>
            <a:off x="457200" y="6115079"/>
            <a:ext cx="8229600" cy="494071"/>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800" dirty="0" smtClean="0"/>
              <a:t>Note, multiple responses total to more than 100%</a:t>
            </a:r>
            <a:endParaRPr lang="en-US" sz="1800" dirty="0"/>
          </a:p>
        </p:txBody>
      </p:sp>
    </p:spTree>
    <p:extLst>
      <p:ext uri="{BB962C8B-B14F-4D97-AF65-F5344CB8AC3E}">
        <p14:creationId xmlns:p14="http://schemas.microsoft.com/office/powerpoint/2010/main" val="1636958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Industries most impacted</a:t>
            </a:r>
            <a:endParaRPr lang="en-US" dirty="0"/>
          </a:p>
        </p:txBody>
      </p:sp>
      <p:sp>
        <p:nvSpPr>
          <p:cNvPr id="3" name="Content Placeholder 2"/>
          <p:cNvSpPr>
            <a:spLocks noGrp="1"/>
          </p:cNvSpPr>
          <p:nvPr>
            <p:ph idx="1"/>
          </p:nvPr>
        </p:nvSpPr>
        <p:spPr>
          <a:xfrm>
            <a:off x="457200" y="1600200"/>
            <a:ext cx="8229600" cy="4708003"/>
          </a:xfrm>
        </p:spPr>
        <p:txBody>
          <a:bodyPr/>
          <a:lstStyle/>
          <a:p>
            <a:r>
              <a:rPr lang="en-US" sz="1800" b="1" u="sng" dirty="0" smtClean="0">
                <a:solidFill>
                  <a:schemeClr val="tx2"/>
                </a:solidFill>
              </a:rPr>
              <a:t>HOME HEALTH CARE </a:t>
            </a:r>
            <a:r>
              <a:rPr lang="en-US" sz="1800" dirty="0" smtClean="0"/>
              <a:t>– set insurance and medical reimbursements for services – could leave clients without providers.</a:t>
            </a:r>
          </a:p>
          <a:p>
            <a:r>
              <a:rPr lang="en-US" sz="1800" b="1" u="sng" dirty="0" smtClean="0">
                <a:solidFill>
                  <a:schemeClr val="tx2"/>
                </a:solidFill>
              </a:rPr>
              <a:t>CHILD CARE AND EARLY CHILDHOOD EDUCATION</a:t>
            </a:r>
            <a:r>
              <a:rPr lang="en-US" sz="1800" dirty="0" smtClean="0"/>
              <a:t>– student to caregiver ratios force wages down, can’t raise costs to meet higher wages and state requirements – could make care unaffordable for working families.</a:t>
            </a:r>
          </a:p>
          <a:p>
            <a:r>
              <a:rPr lang="en-US" sz="1800" b="1" u="sng" dirty="0" smtClean="0">
                <a:solidFill>
                  <a:schemeClr val="tx2"/>
                </a:solidFill>
              </a:rPr>
              <a:t>SENIOR LIVING </a:t>
            </a:r>
            <a:r>
              <a:rPr lang="en-US" sz="1800" dirty="0" smtClean="0"/>
              <a:t>– fixed income residents, costs rise significantly when wages rise. Estimates from providers are the increase would mean $1250 more per month per unit – could force seniors to lower cost options.</a:t>
            </a:r>
          </a:p>
          <a:p>
            <a:r>
              <a:rPr lang="en-US" sz="1800" b="1" u="sng" dirty="0" smtClean="0">
                <a:solidFill>
                  <a:schemeClr val="tx2"/>
                </a:solidFill>
              </a:rPr>
              <a:t>RESTAURANTS</a:t>
            </a:r>
            <a:r>
              <a:rPr lang="en-US" sz="1800" b="1" dirty="0" smtClean="0">
                <a:solidFill>
                  <a:schemeClr val="tx2"/>
                </a:solidFill>
              </a:rPr>
              <a:t> </a:t>
            </a:r>
            <a:r>
              <a:rPr lang="en-US" sz="1800" dirty="0" smtClean="0"/>
              <a:t>– tipped employees can make between $25 and $65 per hour now – can’t raise prices enough to cover additional costs – will seek other options.</a:t>
            </a:r>
          </a:p>
          <a:p>
            <a:r>
              <a:rPr lang="en-US" sz="1800" b="1" u="sng" dirty="0" smtClean="0">
                <a:solidFill>
                  <a:schemeClr val="tx2"/>
                </a:solidFill>
              </a:rPr>
              <a:t>NON-PROFITS</a:t>
            </a:r>
            <a:r>
              <a:rPr lang="en-US" sz="1800" dirty="0" smtClean="0">
                <a:solidFill>
                  <a:schemeClr val="tx2"/>
                </a:solidFill>
              </a:rPr>
              <a:t> </a:t>
            </a:r>
            <a:r>
              <a:rPr lang="en-US" sz="1800" dirty="0" smtClean="0"/>
              <a:t>– those dependent on state funds have seen drops in funding levels, fundraising has remained static – could result in diminished services to clients.</a:t>
            </a:r>
          </a:p>
          <a:p>
            <a:r>
              <a:rPr lang="en-US" sz="1800" b="1" u="sng" dirty="0" smtClean="0">
                <a:solidFill>
                  <a:schemeClr val="tx2"/>
                </a:solidFill>
              </a:rPr>
              <a:t>LOCAL RETAILERS </a:t>
            </a:r>
            <a:r>
              <a:rPr lang="en-US" sz="1800" dirty="0" smtClean="0"/>
              <a:t>– dependent on part-time minimum wage employees and seasonal employees. Can’t raise prices by the amounts that would be required to cover additional costs – would likely mean fewer employment opportunities. </a:t>
            </a:r>
          </a:p>
          <a:p>
            <a:endParaRPr lang="en-US" dirty="0"/>
          </a:p>
        </p:txBody>
      </p:sp>
    </p:spTree>
    <p:extLst>
      <p:ext uri="{BB962C8B-B14F-4D97-AF65-F5344CB8AC3E}">
        <p14:creationId xmlns:p14="http://schemas.microsoft.com/office/powerpoint/2010/main" val="3101627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9039" y="652309"/>
            <a:ext cx="7772400" cy="1470025"/>
          </a:xfrm>
        </p:spPr>
        <p:txBody>
          <a:bodyPr/>
          <a:lstStyle/>
          <a:p>
            <a:r>
              <a:rPr lang="en-US" dirty="0" smtClean="0"/>
              <a:t>Who is at risk?</a:t>
            </a:r>
            <a:endParaRPr lang="en-US" dirty="0"/>
          </a:p>
        </p:txBody>
      </p:sp>
    </p:spTree>
    <p:extLst>
      <p:ext uri="{BB962C8B-B14F-4D97-AF65-F5344CB8AC3E}">
        <p14:creationId xmlns:p14="http://schemas.microsoft.com/office/powerpoint/2010/main" val="2651079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9901"/>
            <a:ext cx="7772400" cy="730757"/>
          </a:xfrm>
        </p:spPr>
        <p:txBody>
          <a:bodyPr>
            <a:normAutofit fontScale="90000"/>
          </a:bodyPr>
          <a:lstStyle/>
          <a:p>
            <a:r>
              <a:rPr lang="en-US" dirty="0" smtClean="0"/>
              <a:t>Young people, especially </a:t>
            </a:r>
            <a:r>
              <a:rPr lang="en-US" dirty="0" err="1" smtClean="0"/>
              <a:t>minorites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9990" y="1048978"/>
            <a:ext cx="4517726" cy="5042105"/>
          </a:xfrm>
          <a:prstGeom prst="rect">
            <a:avLst/>
          </a:prstGeom>
        </p:spPr>
      </p:pic>
    </p:spTree>
    <p:extLst>
      <p:ext uri="{BB962C8B-B14F-4D97-AF65-F5344CB8AC3E}">
        <p14:creationId xmlns:p14="http://schemas.microsoft.com/office/powerpoint/2010/main" val="1219643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 year comparison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7360" y="1508760"/>
            <a:ext cx="5669280" cy="3840480"/>
          </a:xfrm>
          <a:prstGeom prst="rect">
            <a:avLst/>
          </a:prstGeom>
        </p:spPr>
      </p:pic>
    </p:spTree>
    <p:extLst>
      <p:ext uri="{BB962C8B-B14F-4D97-AF65-F5344CB8AC3E}">
        <p14:creationId xmlns:p14="http://schemas.microsoft.com/office/powerpoint/2010/main" val="2813922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40838"/>
            <a:ext cx="7772400" cy="1470025"/>
          </a:xfrm>
        </p:spPr>
        <p:txBody>
          <a:bodyPr/>
          <a:lstStyle/>
          <a:p>
            <a:r>
              <a:rPr lang="en-US" dirty="0" smtClean="0"/>
              <a:t>Those with barriers to employment</a:t>
            </a:r>
            <a:endParaRPr lang="en-US" dirty="0"/>
          </a:p>
        </p:txBody>
      </p:sp>
      <p:sp>
        <p:nvSpPr>
          <p:cNvPr id="3" name="Subtitle 2"/>
          <p:cNvSpPr>
            <a:spLocks noGrp="1"/>
          </p:cNvSpPr>
          <p:nvPr>
            <p:ph type="subTitle" idx="1"/>
          </p:nvPr>
        </p:nvSpPr>
        <p:spPr>
          <a:xfrm>
            <a:off x="1371600" y="3045542"/>
            <a:ext cx="6400800" cy="3001297"/>
          </a:xfrm>
        </p:spPr>
        <p:txBody>
          <a:bodyPr/>
          <a:lstStyle/>
          <a:p>
            <a:pPr marL="457200" indent="-457200" algn="l">
              <a:buFont typeface="Arial" panose="020B0604020202020204" pitchFamily="34" charset="0"/>
              <a:buChar char="•"/>
            </a:pPr>
            <a:r>
              <a:rPr lang="en-US" dirty="0" smtClean="0"/>
              <a:t>Formerly homeless</a:t>
            </a:r>
          </a:p>
          <a:p>
            <a:pPr marL="457200" indent="-457200" algn="l">
              <a:buFont typeface="Arial" panose="020B0604020202020204" pitchFamily="34" charset="0"/>
              <a:buChar char="•"/>
            </a:pPr>
            <a:r>
              <a:rPr lang="en-US" dirty="0" smtClean="0"/>
              <a:t>Recently released felons</a:t>
            </a:r>
          </a:p>
          <a:p>
            <a:pPr marL="457200" indent="-457200" algn="l">
              <a:buFont typeface="Arial" panose="020B0604020202020204" pitchFamily="34" charset="0"/>
              <a:buChar char="•"/>
            </a:pPr>
            <a:r>
              <a:rPr lang="en-US" dirty="0" smtClean="0"/>
              <a:t>Those with disabilities</a:t>
            </a:r>
          </a:p>
          <a:p>
            <a:pPr marL="457200" indent="-457200" algn="l">
              <a:buFont typeface="Arial" panose="020B0604020202020204" pitchFamily="34" charset="0"/>
              <a:buChar char="•"/>
            </a:pPr>
            <a:r>
              <a:rPr lang="en-US" dirty="0" smtClean="0"/>
              <a:t>Former gang members</a:t>
            </a:r>
          </a:p>
          <a:p>
            <a:pPr marL="457200" indent="-457200" algn="l">
              <a:buFont typeface="Arial" panose="020B0604020202020204" pitchFamily="34" charset="0"/>
              <a:buChar char="•"/>
            </a:pPr>
            <a:endParaRPr lang="en-US" dirty="0"/>
          </a:p>
        </p:txBody>
      </p:sp>
    </p:spTree>
    <p:extLst>
      <p:ext uri="{BB962C8B-B14F-4D97-AF65-F5344CB8AC3E}">
        <p14:creationId xmlns:p14="http://schemas.microsoft.com/office/powerpoint/2010/main" val="1886055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16690"/>
            <a:ext cx="8229600" cy="6053558"/>
          </a:xfrm>
        </p:spPr>
        <p:txBody>
          <a:bodyPr>
            <a:normAutofit/>
          </a:bodyPr>
          <a:lstStyle/>
          <a:p>
            <a:r>
              <a:rPr lang="en-US" sz="2400" dirty="0"/>
              <a:t>Mark </a:t>
            </a:r>
            <a:r>
              <a:rPr lang="en-US" sz="2400" dirty="0" err="1"/>
              <a:t>Loranger</a:t>
            </a:r>
            <a:r>
              <a:rPr lang="en-US" sz="2400" dirty="0"/>
              <a:t>, president of Chrysalis, </a:t>
            </a:r>
            <a:r>
              <a:rPr lang="en-US" sz="2400" dirty="0" smtClean="0"/>
              <a:t>whose nonprofit </a:t>
            </a:r>
            <a:r>
              <a:rPr lang="en-US" sz="2400" dirty="0"/>
              <a:t>helped 1600 poor or formerly homeless people find jobs </a:t>
            </a:r>
            <a:r>
              <a:rPr lang="en-US" sz="2400" dirty="0" smtClean="0"/>
              <a:t>in LA last year says, “</a:t>
            </a:r>
            <a:r>
              <a:rPr lang="en-US" sz="2400" dirty="0"/>
              <a:t>They </a:t>
            </a:r>
            <a:r>
              <a:rPr lang="en-US" sz="2400" dirty="0" smtClean="0"/>
              <a:t>(clients) have </a:t>
            </a:r>
            <a:r>
              <a:rPr lang="en-US" sz="2400" dirty="0"/>
              <a:t>difficulty in raising their budgets quickly enough to adapt to the rising costs of our services, which of course would be driven by the wages,” </a:t>
            </a:r>
            <a:r>
              <a:rPr lang="en-US" sz="2400" dirty="0" err="1"/>
              <a:t>Loranger</a:t>
            </a:r>
            <a:r>
              <a:rPr lang="en-US" sz="2400" dirty="0"/>
              <a:t> told KPCC.  "They have a fixed budget, and we’ll work within that budget, but inevitably, that means fewer of our clients will be employed.” </a:t>
            </a:r>
            <a:endParaRPr lang="en-US" sz="2400" dirty="0" smtClean="0"/>
          </a:p>
          <a:p>
            <a:r>
              <a:rPr lang="en-US" sz="2400" dirty="0"/>
              <a:t>"I was a gang member for over 20 years, I’ve been in prison. I was an addict," said Jermaine Smith, a "trainee" at Homeboy Industries. He'd just watched the full City Council cast a vote on raising the minimum wage. </a:t>
            </a:r>
            <a:r>
              <a:rPr lang="en-US" sz="2400" dirty="0" smtClean="0"/>
              <a:t>Part </a:t>
            </a:r>
            <a:r>
              <a:rPr lang="en-US" sz="2400" dirty="0"/>
              <a:t>of his rehabilitation program at Homeboy Industries is working for minimum wage in the merchandising department. He says that’s changed his life. "So I would be willing to cut my check in half to let the next man get the same opportunity." </a:t>
            </a:r>
          </a:p>
        </p:txBody>
      </p:sp>
    </p:spTree>
    <p:extLst>
      <p:ext uri="{BB962C8B-B14F-4D97-AF65-F5344CB8AC3E}">
        <p14:creationId xmlns:p14="http://schemas.microsoft.com/office/powerpoint/2010/main" val="2048245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5945"/>
            <a:ext cx="7772400" cy="829182"/>
          </a:xfrm>
        </p:spPr>
        <p:txBody>
          <a:bodyPr>
            <a:normAutofit/>
          </a:bodyPr>
          <a:lstStyle/>
          <a:p>
            <a:r>
              <a:rPr lang="en-US" sz="3600" dirty="0" smtClean="0"/>
              <a:t>Pasadena Chamber recommendations</a:t>
            </a:r>
            <a:endParaRPr lang="en-US" sz="3600" dirty="0"/>
          </a:p>
        </p:txBody>
      </p:sp>
      <p:sp>
        <p:nvSpPr>
          <p:cNvPr id="3" name="Subtitle 2"/>
          <p:cNvSpPr>
            <a:spLocks noGrp="1"/>
          </p:cNvSpPr>
          <p:nvPr>
            <p:ph type="subTitle" idx="1"/>
          </p:nvPr>
        </p:nvSpPr>
        <p:spPr>
          <a:xfrm>
            <a:off x="685800" y="1179874"/>
            <a:ext cx="7772400" cy="5368413"/>
          </a:xfrm>
        </p:spPr>
        <p:txBody>
          <a:bodyPr>
            <a:normAutofit fontScale="47500" lnSpcReduction="20000"/>
          </a:bodyPr>
          <a:lstStyle/>
          <a:p>
            <a:pPr marL="457200" indent="-457200" algn="l">
              <a:buFont typeface="Arial" panose="020B0604020202020204" pitchFamily="34" charset="0"/>
              <a:buChar char="•"/>
            </a:pPr>
            <a:r>
              <a:rPr lang="en-US" b="1" u="sng" dirty="0" smtClean="0">
                <a:solidFill>
                  <a:schemeClr val="tx2"/>
                </a:solidFill>
              </a:rPr>
              <a:t>DO AN ECONOMIC STUDY </a:t>
            </a:r>
            <a:r>
              <a:rPr lang="en-US" dirty="0" smtClean="0"/>
              <a:t>particular to Pasadena. We are not Los Angeles and you need real information on Pasadena to inform any decision you may make.</a:t>
            </a:r>
          </a:p>
          <a:p>
            <a:pPr marL="457200" indent="-457200" algn="l">
              <a:buFont typeface="Arial" panose="020B0604020202020204" pitchFamily="34" charset="0"/>
              <a:buChar char="•"/>
            </a:pPr>
            <a:r>
              <a:rPr lang="en-US" b="1" u="sng" dirty="0" smtClean="0">
                <a:solidFill>
                  <a:schemeClr val="tx2"/>
                </a:solidFill>
              </a:rPr>
              <a:t>FORM A WORKING GROUP OF STAKEHOLDERS </a:t>
            </a:r>
            <a:r>
              <a:rPr lang="en-US" dirty="0" smtClean="0"/>
              <a:t>to research the issue and come forward with a recommendation for Pasadena. </a:t>
            </a:r>
          </a:p>
          <a:p>
            <a:pPr marL="457200" indent="-457200" algn="l">
              <a:buFont typeface="Arial" panose="020B0604020202020204" pitchFamily="34" charset="0"/>
              <a:buChar char="•"/>
            </a:pPr>
            <a:r>
              <a:rPr lang="en-US" b="1" u="sng" dirty="0" smtClean="0">
                <a:solidFill>
                  <a:schemeClr val="tx2"/>
                </a:solidFill>
              </a:rPr>
              <a:t>NO CPI INCREASE</a:t>
            </a:r>
            <a:r>
              <a:rPr lang="en-US" b="1" dirty="0" smtClean="0"/>
              <a:t>, </a:t>
            </a:r>
            <a:r>
              <a:rPr lang="en-US" dirty="0" smtClean="0"/>
              <a:t>saddling business with unfettered cost increases is an invitation to economic disaster. </a:t>
            </a:r>
          </a:p>
          <a:p>
            <a:pPr marL="457200" indent="-457200" algn="l">
              <a:buFont typeface="Arial" panose="020B0604020202020204" pitchFamily="34" charset="0"/>
              <a:buChar char="•"/>
            </a:pPr>
            <a:r>
              <a:rPr lang="en-US" b="1" u="sng" dirty="0" smtClean="0">
                <a:solidFill>
                  <a:schemeClr val="tx2"/>
                </a:solidFill>
              </a:rPr>
              <a:t>EXEMPT THOSE EMPLOYEES WHO WILL BE HARMED</a:t>
            </a:r>
            <a:r>
              <a:rPr lang="en-US" u="sng" dirty="0" smtClean="0"/>
              <a:t>, </a:t>
            </a:r>
            <a:r>
              <a:rPr lang="en-US" dirty="0" smtClean="0"/>
              <a:t>such as youth, difficult to employ populations (felons, formerly homeless, etc.) so hey have a fair chance at finding work as they transition back into the workforce.</a:t>
            </a:r>
          </a:p>
          <a:p>
            <a:pPr marL="457200" indent="-457200" algn="l">
              <a:buFont typeface="Arial" panose="020B0604020202020204" pitchFamily="34" charset="0"/>
              <a:buChar char="•"/>
            </a:pPr>
            <a:r>
              <a:rPr lang="en-US" b="1" u="sng" dirty="0" smtClean="0">
                <a:solidFill>
                  <a:schemeClr val="tx2"/>
                </a:solidFill>
              </a:rPr>
              <a:t>CONSIDER THE TOTAL COMPENSATION MODEL </a:t>
            </a:r>
            <a:r>
              <a:rPr lang="en-US" dirty="0" smtClean="0"/>
              <a:t>- exempt  employees who make taxable earnings more than $15 per hour through pay by the hour, piece rate, commissions, tips or other means. </a:t>
            </a:r>
          </a:p>
          <a:p>
            <a:pPr marL="457200" indent="-457200" algn="l">
              <a:buFont typeface="Arial" panose="020B0604020202020204" pitchFamily="34" charset="0"/>
              <a:buChar char="•"/>
            </a:pPr>
            <a:r>
              <a:rPr lang="en-US" b="1" u="sng" dirty="0" smtClean="0">
                <a:solidFill>
                  <a:schemeClr val="tx2"/>
                </a:solidFill>
              </a:rPr>
              <a:t>IF YOU WON’T EXEMPT, FIND CONSIDERATION FOR SMALL, LOCALLY OWNED BUSINESSES AND NON-PROFITS </a:t>
            </a:r>
            <a:r>
              <a:rPr lang="en-US" dirty="0" smtClean="0"/>
              <a:t>– UUT rebate, discounted utilities, general fund rebate of utility transfer, free business licenses.</a:t>
            </a:r>
          </a:p>
          <a:p>
            <a:pPr marL="457200" indent="-457200" algn="l">
              <a:buFont typeface="Arial" panose="020B0604020202020204" pitchFamily="34" charset="0"/>
              <a:buChar char="•"/>
            </a:pPr>
            <a:r>
              <a:rPr lang="en-US" b="1" u="sng" dirty="0" smtClean="0">
                <a:solidFill>
                  <a:schemeClr val="tx2"/>
                </a:solidFill>
              </a:rPr>
              <a:t>WAIT FOR NOVEMBER BALLOT MEASURE</a:t>
            </a:r>
            <a:r>
              <a:rPr lang="en-US" dirty="0"/>
              <a:t> </a:t>
            </a:r>
            <a:r>
              <a:rPr lang="en-US" dirty="0" smtClean="0"/>
              <a:t>- The small increase in July, 2016, will have little impact. If measure passes then the state voters have dictated what minimum wage will be. If not, you can see if it would have passed in Pasadena and act accordingly</a:t>
            </a:r>
            <a:r>
              <a:rPr lang="en-US" dirty="0" smtClean="0"/>
              <a:t>.</a:t>
            </a:r>
          </a:p>
          <a:p>
            <a:pPr algn="l"/>
            <a:endParaRPr lang="en-US" dirty="0" smtClean="0"/>
          </a:p>
          <a:p>
            <a:pPr marL="457200" indent="-457200" algn="l">
              <a:buFont typeface="Arial" panose="020B0604020202020204" pitchFamily="34" charset="0"/>
              <a:buChar char="•"/>
            </a:pPr>
            <a:r>
              <a:rPr lang="en-US" b="1" u="sng" dirty="0" smtClean="0">
                <a:solidFill>
                  <a:schemeClr val="tx2"/>
                </a:solidFill>
              </a:rPr>
              <a:t>IF YOU FEEL YOU MUST DO </a:t>
            </a:r>
            <a:r>
              <a:rPr lang="en-US" b="1" u="sng" dirty="0" smtClean="0">
                <a:solidFill>
                  <a:schemeClr val="tx2"/>
                </a:solidFill>
              </a:rPr>
              <a:t>SOMETHING</a:t>
            </a:r>
            <a:r>
              <a:rPr lang="en-US" dirty="0" smtClean="0"/>
              <a:t>:</a:t>
            </a:r>
          </a:p>
          <a:p>
            <a:pPr marL="457200" indent="-457200" algn="l">
              <a:spcBef>
                <a:spcPts val="0"/>
              </a:spcBef>
              <a:buFont typeface="Arial" panose="020B0604020202020204" pitchFamily="34" charset="0"/>
              <a:buChar char="•"/>
            </a:pPr>
            <a:endParaRPr lang="en-US" dirty="0" smtClean="0"/>
          </a:p>
          <a:p>
            <a:pPr marL="457200" indent="-457200" algn="l">
              <a:buFont typeface="Arial" panose="020B0604020202020204" pitchFamily="34" charset="0"/>
              <a:buChar char="•"/>
            </a:pPr>
            <a:r>
              <a:rPr lang="en-US" b="1" u="sng" dirty="0" smtClean="0">
                <a:solidFill>
                  <a:schemeClr val="tx2"/>
                </a:solidFill>
              </a:rPr>
              <a:t>TAKE IT ONE STEP AT A TIME </a:t>
            </a:r>
            <a:r>
              <a:rPr lang="en-US" dirty="0" smtClean="0"/>
              <a:t>- </a:t>
            </a:r>
            <a:r>
              <a:rPr lang="en-US" dirty="0" smtClean="0"/>
              <a:t>Take </a:t>
            </a:r>
            <a:r>
              <a:rPr lang="en-US" dirty="0" smtClean="0"/>
              <a:t>it one step at a time – pass the first increase, then assess impacts before you do the next. </a:t>
            </a:r>
            <a:endParaRPr lang="en-US" dirty="0" smtClean="0"/>
          </a:p>
          <a:p>
            <a:pPr marL="457200" indent="-457200" algn="l">
              <a:buFont typeface="Arial" panose="020B0604020202020204" pitchFamily="34" charset="0"/>
              <a:buChar char="•"/>
            </a:pPr>
            <a:r>
              <a:rPr lang="en-US" b="1" u="sng" dirty="0" smtClean="0">
                <a:solidFill>
                  <a:schemeClr val="tx2"/>
                </a:solidFill>
              </a:rPr>
              <a:t>CONSIDER AN ALTERNATIVE MINIMUM WAGE </a:t>
            </a:r>
            <a:r>
              <a:rPr lang="en-US" dirty="0" smtClean="0"/>
              <a:t>- $15 per hour by 2020 could harm local businesses, employment opportunities and our economy, consider an increase to $12.50 per hour by 2020 as an alternative that have less of a negative impact here. </a:t>
            </a:r>
            <a:endParaRPr lang="en-US" dirty="0"/>
          </a:p>
        </p:txBody>
      </p:sp>
    </p:spTree>
    <p:extLst>
      <p:ext uri="{BB962C8B-B14F-4D97-AF65-F5344CB8AC3E}">
        <p14:creationId xmlns:p14="http://schemas.microsoft.com/office/powerpoint/2010/main" val="752693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63330" y="1011715"/>
            <a:ext cx="6400800" cy="2691588"/>
          </a:xfrm>
        </p:spPr>
        <p:txBody>
          <a:bodyPr>
            <a:normAutofit/>
          </a:bodyPr>
          <a:lstStyle/>
          <a:p>
            <a:r>
              <a:rPr lang="en-US" sz="4800" dirty="0" smtClean="0"/>
              <a:t>Thank you </a:t>
            </a:r>
          </a:p>
          <a:p>
            <a:r>
              <a:rPr lang="en-US" sz="4800" dirty="0" smtClean="0"/>
              <a:t>For your time.</a:t>
            </a:r>
            <a:endParaRPr lang="en-US" sz="4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7436" y="5236956"/>
            <a:ext cx="2929128" cy="926592"/>
          </a:xfrm>
          <a:prstGeom prst="rect">
            <a:avLst/>
          </a:prstGeom>
        </p:spPr>
      </p:pic>
    </p:spTree>
    <p:extLst>
      <p:ext uri="{BB962C8B-B14F-4D97-AF65-F5344CB8AC3E}">
        <p14:creationId xmlns:p14="http://schemas.microsoft.com/office/powerpoint/2010/main" val="1115982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Pasadena Employment Information</a:t>
            </a:r>
            <a:endParaRPr lang="en-US" dirty="0"/>
          </a:p>
        </p:txBody>
      </p:sp>
      <p:sp>
        <p:nvSpPr>
          <p:cNvPr id="3" name="Content Placeholder 2"/>
          <p:cNvSpPr>
            <a:spLocks noGrp="1"/>
          </p:cNvSpPr>
          <p:nvPr>
            <p:ph idx="1"/>
          </p:nvPr>
        </p:nvSpPr>
        <p:spPr/>
        <p:txBody>
          <a:bodyPr/>
          <a:lstStyle/>
          <a:p>
            <a:r>
              <a:rPr lang="en-US" dirty="0" smtClean="0"/>
              <a:t>Who works here?</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66961079"/>
              </p:ext>
            </p:extLst>
          </p:nvPr>
        </p:nvGraphicFramePr>
        <p:xfrm>
          <a:off x="324465" y="2837224"/>
          <a:ext cx="8524565" cy="3022600"/>
        </p:xfrm>
        <a:graphic>
          <a:graphicData uri="http://schemas.openxmlformats.org/drawingml/2006/table">
            <a:tbl>
              <a:tblPr firstRow="1" bandRow="1">
                <a:tableStyleId>{5C22544A-7EE6-4342-B048-85BDC9FD1C3A}</a:tableStyleId>
              </a:tblPr>
              <a:tblGrid>
                <a:gridCol w="1234956"/>
                <a:gridCol w="1682950"/>
                <a:gridCol w="1182145"/>
                <a:gridCol w="1799303"/>
                <a:gridCol w="1460091"/>
                <a:gridCol w="1165120"/>
              </a:tblGrid>
              <a:tr h="370840">
                <a:tc>
                  <a:txBody>
                    <a:bodyPr/>
                    <a:lstStyle/>
                    <a:p>
                      <a:r>
                        <a:rPr lang="en-US" dirty="0" smtClean="0"/>
                        <a:t>Residents</a:t>
                      </a:r>
                    </a:p>
                    <a:p>
                      <a:r>
                        <a:rPr lang="en-US" dirty="0" smtClean="0"/>
                        <a:t>(2014 Census</a:t>
                      </a:r>
                      <a:r>
                        <a:rPr lang="en-US" baseline="0" dirty="0" smtClean="0"/>
                        <a:t> estimate)</a:t>
                      </a:r>
                      <a:endParaRPr lang="en-US" dirty="0"/>
                    </a:p>
                  </a:txBody>
                  <a:tcPr/>
                </a:tc>
                <a:tc>
                  <a:txBody>
                    <a:bodyPr/>
                    <a:lstStyle/>
                    <a:p>
                      <a:r>
                        <a:rPr lang="en-US" dirty="0" smtClean="0"/>
                        <a:t>Resident Workers</a:t>
                      </a:r>
                    </a:p>
                    <a:p>
                      <a:r>
                        <a:rPr lang="en-US" dirty="0" smtClean="0"/>
                        <a:t>(Those</a:t>
                      </a:r>
                      <a:r>
                        <a:rPr lang="en-US" baseline="0" dirty="0" smtClean="0"/>
                        <a:t> who live in Pasadena and work in Pasadena.)</a:t>
                      </a:r>
                      <a:endParaRPr lang="en-US" dirty="0"/>
                    </a:p>
                  </a:txBody>
                  <a:tcPr/>
                </a:tc>
                <a:tc>
                  <a:txBody>
                    <a:bodyPr/>
                    <a:lstStyle/>
                    <a:p>
                      <a:r>
                        <a:rPr lang="en-US" dirty="0" smtClean="0"/>
                        <a:t>Home Based</a:t>
                      </a:r>
                      <a:r>
                        <a:rPr lang="en-US" baseline="0" dirty="0" smtClean="0"/>
                        <a:t> Resident Workers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t>Estimated</a:t>
                      </a:r>
                      <a:r>
                        <a:rPr lang="en-US" baseline="0" smtClean="0"/>
                        <a:t> </a:t>
                      </a:r>
                      <a:r>
                        <a:rPr lang="en-US" baseline="0" smtClean="0"/>
                        <a:t>R</a:t>
                      </a:r>
                      <a:r>
                        <a:rPr lang="en-US" smtClean="0"/>
                        <a:t>esident </a:t>
                      </a:r>
                      <a:r>
                        <a:rPr lang="en-US" dirty="0" smtClean="0"/>
                        <a:t>Minimum</a:t>
                      </a:r>
                      <a:r>
                        <a:rPr lang="en-US" baseline="0" dirty="0" smtClean="0"/>
                        <a:t> Wage Workers (at </a:t>
                      </a:r>
                      <a:r>
                        <a:rPr lang="en-US" baseline="0" dirty="0" smtClean="0"/>
                        <a:t>2.5x </a:t>
                      </a:r>
                      <a:r>
                        <a:rPr lang="en-US" baseline="0" dirty="0" smtClean="0"/>
                        <a:t>national average of 3.7%)</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Total Employment</a:t>
                      </a:r>
                      <a:r>
                        <a:rPr lang="en-US" baseline="0" dirty="0" smtClean="0"/>
                        <a:t> (jobs) in Pasadena (City of Pasadena)</a:t>
                      </a:r>
                      <a:endParaRPr lang="en-US" dirty="0" smtClean="0"/>
                    </a:p>
                    <a:p>
                      <a:endParaRPr lang="en-US" dirty="0"/>
                    </a:p>
                  </a:txBody>
                  <a:tcPr/>
                </a:tc>
                <a:tc>
                  <a:txBody>
                    <a:bodyPr/>
                    <a:lstStyle/>
                    <a:p>
                      <a:r>
                        <a:rPr lang="en-US" dirty="0" smtClean="0"/>
                        <a:t>Minimum wage workers in Pasadena </a:t>
                      </a:r>
                      <a:endParaRPr lang="en-US" dirty="0"/>
                    </a:p>
                  </a:txBody>
                  <a:tcPr/>
                </a:tc>
              </a:tr>
              <a:tr h="370840">
                <a:tc>
                  <a:txBody>
                    <a:bodyPr/>
                    <a:lstStyle/>
                    <a:p>
                      <a:r>
                        <a:rPr lang="en-US" dirty="0" smtClean="0"/>
                        <a:t>140,888</a:t>
                      </a:r>
                      <a:endParaRPr lang="en-US" dirty="0"/>
                    </a:p>
                  </a:txBody>
                  <a:tcPr/>
                </a:tc>
                <a:tc>
                  <a:txBody>
                    <a:bodyPr/>
                    <a:lstStyle/>
                    <a:p>
                      <a:r>
                        <a:rPr lang="en-US" dirty="0" smtClean="0"/>
                        <a:t>13,700</a:t>
                      </a:r>
                      <a:endParaRPr lang="en-US" dirty="0"/>
                    </a:p>
                  </a:txBody>
                  <a:tcPr/>
                </a:tc>
                <a:tc>
                  <a:txBody>
                    <a:bodyPr/>
                    <a:lstStyle/>
                    <a:p>
                      <a:r>
                        <a:rPr lang="en-US" dirty="0" smtClean="0"/>
                        <a:t>2372</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1048</a:t>
                      </a:r>
                      <a:endParaRPr lang="en-US" dirty="0" smtClean="0"/>
                    </a:p>
                    <a:p>
                      <a:endParaRPr lang="en-US" dirty="0"/>
                    </a:p>
                  </a:txBody>
                  <a:tcPr/>
                </a:tc>
                <a:tc>
                  <a:txBody>
                    <a:bodyPr/>
                    <a:lstStyle/>
                    <a:p>
                      <a:r>
                        <a:rPr lang="en-US" dirty="0" smtClean="0"/>
                        <a:t>100,000</a:t>
                      </a:r>
                      <a:endParaRPr lang="en-US" dirty="0"/>
                    </a:p>
                  </a:txBody>
                  <a:tcPr/>
                </a:tc>
                <a:tc>
                  <a:txBody>
                    <a:bodyPr/>
                    <a:lstStyle/>
                    <a:p>
                      <a:r>
                        <a:rPr lang="en-US" dirty="0" smtClean="0"/>
                        <a:t>15,000</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gridSpan="2">
                  <a:txBody>
                    <a:bodyPr/>
                    <a:lstStyle/>
                    <a:p>
                      <a:endParaRPr lang="en-US" dirty="0"/>
                    </a:p>
                  </a:txBody>
                  <a:tcPr/>
                </a:tc>
                <a:tc hMerge="1">
                  <a:txBody>
                    <a:bodyPr/>
                    <a:lstStyle/>
                    <a:p>
                      <a:endParaRPr lang="en-US"/>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743"/>
            <a:ext cx="7772400" cy="1470025"/>
          </a:xfrm>
        </p:spPr>
        <p:txBody>
          <a:bodyPr/>
          <a:lstStyle/>
          <a:p>
            <a:r>
              <a:rPr lang="en-US" dirty="0" smtClean="0"/>
              <a:t>Income distribution for   Pasadena residents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1625" y="2157761"/>
            <a:ext cx="6000750" cy="3657600"/>
          </a:xfrm>
          <a:prstGeom prst="rect">
            <a:avLst/>
          </a:prstGeom>
        </p:spPr>
      </p:pic>
    </p:spTree>
    <p:extLst>
      <p:ext uri="{BB962C8B-B14F-4D97-AF65-F5344CB8AC3E}">
        <p14:creationId xmlns:p14="http://schemas.microsoft.com/office/powerpoint/2010/main" val="3123956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24650"/>
            <a:ext cx="7772400" cy="1470025"/>
          </a:xfrm>
        </p:spPr>
        <p:txBody>
          <a:bodyPr/>
          <a:lstStyle/>
          <a:p>
            <a:r>
              <a:rPr lang="en-US" dirty="0" smtClean="0"/>
              <a:t>Income distribution by age – Pasadena residents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6362" y="1994675"/>
            <a:ext cx="6391275" cy="4543425"/>
          </a:xfrm>
          <a:prstGeom prst="rect">
            <a:avLst/>
          </a:prstGeom>
        </p:spPr>
      </p:pic>
    </p:spTree>
    <p:extLst>
      <p:ext uri="{BB962C8B-B14F-4D97-AF65-F5344CB8AC3E}">
        <p14:creationId xmlns:p14="http://schemas.microsoft.com/office/powerpoint/2010/main" val="3788604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9546" y="1"/>
            <a:ext cx="7772400" cy="576262"/>
          </a:xfrm>
        </p:spPr>
        <p:txBody>
          <a:bodyPr>
            <a:normAutofit fontScale="90000"/>
          </a:bodyPr>
          <a:lstStyle/>
          <a:p>
            <a:r>
              <a:rPr lang="en-US" dirty="0" smtClean="0"/>
              <a:t>Who makes minimum wage?</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9750" y="576262"/>
            <a:ext cx="5524500" cy="6048375"/>
          </a:xfrm>
          <a:prstGeom prst="rect">
            <a:avLst/>
          </a:prstGeom>
        </p:spPr>
      </p:pic>
    </p:spTree>
    <p:extLst>
      <p:ext uri="{BB962C8B-B14F-4D97-AF65-F5344CB8AC3E}">
        <p14:creationId xmlns:p14="http://schemas.microsoft.com/office/powerpoint/2010/main" val="1262335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Pasadena Business Profile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537571697"/>
              </p:ext>
            </p:extLst>
          </p:nvPr>
        </p:nvGraphicFramePr>
        <p:xfrm>
          <a:off x="907185" y="1396999"/>
          <a:ext cx="7191492" cy="2842341"/>
        </p:xfrm>
        <a:graphic>
          <a:graphicData uri="http://schemas.openxmlformats.org/drawingml/2006/table">
            <a:tbl>
              <a:tblPr firstRow="1" bandRow="1">
                <a:tableStyleId>{5C22544A-7EE6-4342-B048-85BDC9FD1C3A}</a:tableStyleId>
              </a:tblPr>
              <a:tblGrid>
                <a:gridCol w="2397164"/>
                <a:gridCol w="2397164"/>
                <a:gridCol w="2397164"/>
              </a:tblGrid>
              <a:tr h="184752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Total Businesses (Census</a:t>
                      </a:r>
                      <a:r>
                        <a:rPr lang="en-US" baseline="0" dirty="0" smtClean="0"/>
                        <a:t> Bureau 2010)</a:t>
                      </a:r>
                      <a:endParaRPr lang="en-US" dirty="0" smtClean="0"/>
                    </a:p>
                    <a:p>
                      <a:endParaRPr lang="en-US" dirty="0"/>
                    </a:p>
                  </a:txBody>
                  <a:tcPr/>
                </a:tc>
                <a:tc>
                  <a:txBody>
                    <a:bodyPr/>
                    <a:lstStyle/>
                    <a:p>
                      <a:r>
                        <a:rPr lang="en-US" dirty="0" smtClean="0"/>
                        <a:t>Small locally and owned business </a:t>
                      </a:r>
                      <a:endParaRPr lang="en-US" dirty="0"/>
                    </a:p>
                  </a:txBody>
                  <a:tcPr/>
                </a:tc>
                <a:tc>
                  <a:txBody>
                    <a:bodyPr/>
                    <a:lstStyle/>
                    <a:p>
                      <a:r>
                        <a:rPr lang="en-US" dirty="0" smtClean="0"/>
                        <a:t>Non-profits (local</a:t>
                      </a:r>
                      <a:r>
                        <a:rPr lang="en-US" dirty="0" smtClean="0"/>
                        <a:t>) – estimate from</a:t>
                      </a:r>
                      <a:r>
                        <a:rPr lang="en-US" baseline="0" dirty="0" smtClean="0"/>
                        <a:t> Pasadena Community Report Card 2012</a:t>
                      </a:r>
                      <a:endParaRPr lang="en-US" dirty="0"/>
                    </a:p>
                  </a:txBody>
                  <a:tcPr/>
                </a:tc>
              </a:tr>
              <a:tr h="99481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18,133</a:t>
                      </a:r>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16,048</a:t>
                      </a:r>
                    </a:p>
                    <a:p>
                      <a:endParaRPr lang="en-US" dirty="0"/>
                    </a:p>
                  </a:txBody>
                  <a:tcPr/>
                </a:tc>
                <a:tc>
                  <a:txBody>
                    <a:bodyPr/>
                    <a:lstStyle/>
                    <a:p>
                      <a:r>
                        <a:rPr lang="en-US" dirty="0" smtClean="0"/>
                        <a:t>1050</a:t>
                      </a:r>
                      <a:endParaRPr lang="en-US"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23927"/>
            <a:ext cx="7772400" cy="1470025"/>
          </a:xfrm>
        </p:spPr>
        <p:txBody>
          <a:bodyPr>
            <a:normAutofit fontScale="90000"/>
          </a:bodyPr>
          <a:lstStyle/>
          <a:p>
            <a:r>
              <a:rPr lang="en-US" dirty="0" smtClean="0"/>
              <a:t>Chamber member response to Los Angeles minimum wage increase</a:t>
            </a:r>
            <a:endParaRPr lang="en-US" dirty="0"/>
          </a:p>
        </p:txBody>
      </p:sp>
      <p:graphicFrame>
        <p:nvGraphicFramePr>
          <p:cNvPr id="13" name="Chart 12"/>
          <p:cNvGraphicFramePr/>
          <p:nvPr>
            <p:extLst>
              <p:ext uri="{D42A27DB-BD31-4B8C-83A1-F6EECF244321}">
                <p14:modId xmlns:p14="http://schemas.microsoft.com/office/powerpoint/2010/main" val="1489018297"/>
              </p:ext>
            </p:extLst>
          </p:nvPr>
        </p:nvGraphicFramePr>
        <p:xfrm>
          <a:off x="1524000" y="1951462"/>
          <a:ext cx="6096000" cy="40255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49153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will it impact your business?</a:t>
            </a:r>
            <a:endParaRPr lang="en-US" dirty="0"/>
          </a:p>
        </p:txBody>
      </p:sp>
      <p:graphicFrame>
        <p:nvGraphicFramePr>
          <p:cNvPr id="6" name="Chart 5"/>
          <p:cNvGraphicFramePr/>
          <p:nvPr>
            <p:extLst>
              <p:ext uri="{D42A27DB-BD31-4B8C-83A1-F6EECF244321}">
                <p14:modId xmlns:p14="http://schemas.microsoft.com/office/powerpoint/2010/main" val="2314195774"/>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07788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will you adjust your business should the minimum wage increase?</a:t>
            </a:r>
            <a:endParaRPr lang="en-US" dirty="0"/>
          </a:p>
        </p:txBody>
      </p:sp>
      <p:sp>
        <p:nvSpPr>
          <p:cNvPr id="3" name="Content Placeholder 2"/>
          <p:cNvSpPr>
            <a:spLocks noGrp="1"/>
          </p:cNvSpPr>
          <p:nvPr>
            <p:ph idx="1"/>
          </p:nvPr>
        </p:nvSpPr>
        <p:spPr>
          <a:xfrm>
            <a:off x="457200" y="6034054"/>
            <a:ext cx="8229600" cy="494071"/>
          </a:xfrm>
        </p:spPr>
        <p:txBody>
          <a:bodyPr>
            <a:normAutofit/>
          </a:bodyPr>
          <a:lstStyle/>
          <a:p>
            <a:r>
              <a:rPr lang="en-US" sz="1800" dirty="0" smtClean="0"/>
              <a:t>Note, multiple responses total to more than 100%</a:t>
            </a:r>
            <a:endParaRPr lang="en-US" sz="1800" dirty="0"/>
          </a:p>
        </p:txBody>
      </p:sp>
      <p:graphicFrame>
        <p:nvGraphicFramePr>
          <p:cNvPr id="6" name="Chart 5"/>
          <p:cNvGraphicFramePr/>
          <p:nvPr>
            <p:extLst>
              <p:ext uri="{D42A27DB-BD31-4B8C-83A1-F6EECF244321}">
                <p14:modId xmlns:p14="http://schemas.microsoft.com/office/powerpoint/2010/main" val="1688611825"/>
              </p:ext>
            </p:extLst>
          </p:nvPr>
        </p:nvGraphicFramePr>
        <p:xfrm>
          <a:off x="1524000" y="1570724"/>
          <a:ext cx="6096000" cy="43556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998592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2336</TotalTime>
  <Words>776</Words>
  <Application>Microsoft Office PowerPoint</Application>
  <PresentationFormat>On-screen Show (4:3)</PresentationFormat>
  <Paragraphs>69</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Minimum Wage Information</vt:lpstr>
      <vt:lpstr>Pasadena Employment Information</vt:lpstr>
      <vt:lpstr>Income distribution for   Pasadena residents</vt:lpstr>
      <vt:lpstr>Income distribution by age – Pasadena residents</vt:lpstr>
      <vt:lpstr>Who makes minimum wage?</vt:lpstr>
      <vt:lpstr>Pasadena Business Profile</vt:lpstr>
      <vt:lpstr>Chamber member response to Los Angeles minimum wage increase</vt:lpstr>
      <vt:lpstr>How will it impact your business?</vt:lpstr>
      <vt:lpstr>How will you adjust your business should the minimum wage increase?</vt:lpstr>
      <vt:lpstr>Possible mitigations from City</vt:lpstr>
      <vt:lpstr>Industries most impacted</vt:lpstr>
      <vt:lpstr>Who is at risk?</vt:lpstr>
      <vt:lpstr>Young people, especially minorites</vt:lpstr>
      <vt:lpstr>Ten year comparison</vt:lpstr>
      <vt:lpstr>Those with barriers to employment</vt:lpstr>
      <vt:lpstr>PowerPoint Presentation</vt:lpstr>
      <vt:lpstr>Pasadena Chamber recommendations</vt:lpstr>
      <vt:lpstr>PowerPoint Presentation</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Minimum Wage Information</dc:title>
  <dc:creator>Paul Little</dc:creator>
  <cp:lastModifiedBy>Paul Little</cp:lastModifiedBy>
  <cp:revision>35</cp:revision>
  <cp:lastPrinted>2015-11-17T19:00:10Z</cp:lastPrinted>
  <dcterms:created xsi:type="dcterms:W3CDTF">2015-11-16T03:54:22Z</dcterms:created>
  <dcterms:modified xsi:type="dcterms:W3CDTF">2016-01-14T23:56:25Z</dcterms:modified>
</cp:coreProperties>
</file>