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2.xml" ContentType="application/vnd.openxmlformats-officedocument.drawingml.chart+xml"/>
  <Override PartName="/ppt/notesSlides/notesSlide46.xml" ContentType="application/vnd.openxmlformats-officedocument.presentationml.notesSlide+xml"/>
  <Override PartName="/ppt/charts/chart13.xml" ContentType="application/vnd.openxmlformats-officedocument.drawingml.chart+xml"/>
  <Override PartName="/ppt/notesSlides/notesSlide47.xml" ContentType="application/vnd.openxmlformats-officedocument.presentationml.notesSlide+xml"/>
  <Override PartName="/ppt/charts/chart14.xml" ContentType="application/vnd.openxmlformats-officedocument.drawingml.chart+xml"/>
  <Override PartName="/ppt/notesSlides/notesSlide48.xml" ContentType="application/vnd.openxmlformats-officedocument.presentationml.notesSlide+xml"/>
  <Override PartName="/ppt/charts/chart15.xml" ContentType="application/vnd.openxmlformats-officedocument.drawingml.chart+xml"/>
  <Override PartName="/ppt/notesSlides/notesSlide49.xml" ContentType="application/vnd.openxmlformats-officedocument.presentationml.notesSlide+xml"/>
  <Override PartName="/ppt/charts/chart16.xml" ContentType="application/vnd.openxmlformats-officedocument.drawingml.chart+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50" r:id="rId2"/>
    <p:sldMasterId id="2147483786" r:id="rId3"/>
  </p:sldMasterIdLst>
  <p:notesMasterIdLst>
    <p:notesMasterId r:id="rId60"/>
  </p:notesMasterIdLst>
  <p:handoutMasterIdLst>
    <p:handoutMasterId r:id="rId61"/>
  </p:handoutMasterIdLst>
  <p:sldIdLst>
    <p:sldId id="289" r:id="rId4"/>
    <p:sldId id="293" r:id="rId5"/>
    <p:sldId id="294" r:id="rId6"/>
    <p:sldId id="295" r:id="rId7"/>
    <p:sldId id="296" r:id="rId8"/>
    <p:sldId id="752" r:id="rId9"/>
    <p:sldId id="753" r:id="rId10"/>
    <p:sldId id="754" r:id="rId11"/>
    <p:sldId id="297" r:id="rId12"/>
    <p:sldId id="645" r:id="rId13"/>
    <p:sldId id="712" r:id="rId14"/>
    <p:sldId id="419" r:id="rId15"/>
    <p:sldId id="713" r:id="rId16"/>
    <p:sldId id="300" r:id="rId17"/>
    <p:sldId id="714" r:id="rId18"/>
    <p:sldId id="749" r:id="rId19"/>
    <p:sldId id="310" r:id="rId20"/>
    <p:sldId id="305" r:id="rId21"/>
    <p:sldId id="306" r:id="rId22"/>
    <p:sldId id="659" r:id="rId23"/>
    <p:sldId id="658" r:id="rId24"/>
    <p:sldId id="660" r:id="rId25"/>
    <p:sldId id="723" r:id="rId26"/>
    <p:sldId id="724" r:id="rId27"/>
    <p:sldId id="725" r:id="rId28"/>
    <p:sldId id="726" r:id="rId29"/>
    <p:sldId id="727" r:id="rId30"/>
    <p:sldId id="728" r:id="rId31"/>
    <p:sldId id="729" r:id="rId32"/>
    <p:sldId id="730" r:id="rId33"/>
    <p:sldId id="731" r:id="rId34"/>
    <p:sldId id="732" r:id="rId35"/>
    <p:sldId id="733" r:id="rId36"/>
    <p:sldId id="734" r:id="rId37"/>
    <p:sldId id="735" r:id="rId38"/>
    <p:sldId id="736" r:id="rId39"/>
    <p:sldId id="737" r:id="rId40"/>
    <p:sldId id="738" r:id="rId41"/>
    <p:sldId id="739" r:id="rId42"/>
    <p:sldId id="740" r:id="rId43"/>
    <p:sldId id="741" r:id="rId44"/>
    <p:sldId id="742" r:id="rId45"/>
    <p:sldId id="743" r:id="rId46"/>
    <p:sldId id="744" r:id="rId47"/>
    <p:sldId id="745" r:id="rId48"/>
    <p:sldId id="746" r:id="rId49"/>
    <p:sldId id="747" r:id="rId50"/>
    <p:sldId id="748" r:id="rId51"/>
    <p:sldId id="325" r:id="rId52"/>
    <p:sldId id="326" r:id="rId53"/>
    <p:sldId id="418" r:id="rId54"/>
    <p:sldId id="517" r:id="rId55"/>
    <p:sldId id="518" r:id="rId56"/>
    <p:sldId id="750" r:id="rId57"/>
    <p:sldId id="553" r:id="rId58"/>
    <p:sldId id="647"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79574" autoAdjust="0"/>
  </p:normalViewPr>
  <p:slideViewPr>
    <p:cSldViewPr>
      <p:cViewPr>
        <p:scale>
          <a:sx n="60" d="100"/>
          <a:sy n="60" d="100"/>
        </p:scale>
        <p:origin x="-1578" y="-4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707"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Student Loan Debt</c:v>
                </c:pt>
              </c:strCache>
            </c:strRef>
          </c:tx>
          <c:dPt>
            <c:idx val="0"/>
            <c:bubble3D val="0"/>
            <c:spPr>
              <a:solidFill>
                <a:schemeClr val="accent4">
                  <a:lumMod val="75000"/>
                </a:schemeClr>
              </a:solidFill>
            </c:spPr>
          </c:dPt>
          <c:dPt>
            <c:idx val="1"/>
            <c:bubble3D val="0"/>
            <c:spPr>
              <a:ln>
                <a:solidFill>
                  <a:schemeClr val="accent2">
                    <a:lumMod val="75000"/>
                  </a:schemeClr>
                </a:solidFill>
              </a:ln>
            </c:spPr>
          </c:dPt>
          <c:dPt>
            <c:idx val="2"/>
            <c:bubble3D val="0"/>
            <c:spPr>
              <a:solidFill>
                <a:schemeClr val="accent3">
                  <a:lumMod val="75000"/>
                </a:schemeClr>
              </a:solidFill>
            </c:spPr>
          </c:dPt>
          <c:dLbls>
            <c:showLegendKey val="0"/>
            <c:showVal val="1"/>
            <c:showCatName val="1"/>
            <c:showSerName val="0"/>
            <c:showPercent val="0"/>
            <c:showBubbleSize val="0"/>
            <c:showLeaderLines val="1"/>
          </c:dLbls>
          <c:cat>
            <c:strRef>
              <c:f>Sheet1!$A$2:$A$4</c:f>
              <c:strCache>
                <c:ptCount val="3"/>
                <c:pt idx="0">
                  <c:v>Yes</c:v>
                </c:pt>
                <c:pt idx="1">
                  <c:v>No</c:v>
                </c:pt>
                <c:pt idx="2">
                  <c:v>Refused</c:v>
                </c:pt>
              </c:strCache>
            </c:strRef>
          </c:cat>
          <c:val>
            <c:numRef>
              <c:f>Sheet1!$B$2:$B$4</c:f>
              <c:numCache>
                <c:formatCode>0%</c:formatCode>
                <c:ptCount val="3"/>
                <c:pt idx="0">
                  <c:v>0.23</c:v>
                </c:pt>
                <c:pt idx="1">
                  <c:v>0.75</c:v>
                </c:pt>
                <c:pt idx="2">
                  <c:v>0.02</c:v>
                </c:pt>
              </c:numCache>
            </c:numRef>
          </c:val>
        </c:ser>
        <c:dLbls>
          <c:showLegendKey val="0"/>
          <c:showVal val="0"/>
          <c:showCatName val="0"/>
          <c:showSerName val="0"/>
          <c:showPercent val="0"/>
          <c:showBubbleSize val="0"/>
          <c:showLeaderLines val="1"/>
        </c:dLbls>
        <c:firstSliceAng val="62"/>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Single Family</c:v>
                </c:pt>
              </c:strCache>
            </c:strRef>
          </c:tx>
          <c:spPr>
            <a:solidFill>
              <a:schemeClr val="accent4">
                <a:lumMod val="75000"/>
              </a:schemeClr>
            </a:solidFill>
            <a:effectLst>
              <a:outerShdw blurRad="50800" dist="38100" algn="l" rotWithShape="0">
                <a:prstClr val="black">
                  <a:alpha val="40000"/>
                </a:prstClr>
              </a:outerShdw>
            </a:effectLst>
          </c:spPr>
          <c:invertIfNegative val="0"/>
          <c:cat>
            <c:numRef>
              <c:f>Sheet1!$A$2:$A$27</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Sheet1!$B$2:$B$27</c:f>
              <c:numCache>
                <c:formatCode>#,##0</c:formatCode>
                <c:ptCount val="26"/>
                <c:pt idx="0">
                  <c:v>162167</c:v>
                </c:pt>
                <c:pt idx="1">
                  <c:v>162651</c:v>
                </c:pt>
                <c:pt idx="2">
                  <c:v>103819</c:v>
                </c:pt>
                <c:pt idx="3">
                  <c:v>73809</c:v>
                </c:pt>
                <c:pt idx="4">
                  <c:v>76187</c:v>
                </c:pt>
                <c:pt idx="5">
                  <c:v>69901</c:v>
                </c:pt>
                <c:pt idx="6">
                  <c:v>77115</c:v>
                </c:pt>
                <c:pt idx="7">
                  <c:v>68689</c:v>
                </c:pt>
                <c:pt idx="8">
                  <c:v>74923</c:v>
                </c:pt>
                <c:pt idx="9">
                  <c:v>84780</c:v>
                </c:pt>
                <c:pt idx="10">
                  <c:v>94298</c:v>
                </c:pt>
                <c:pt idx="11">
                  <c:v>101711</c:v>
                </c:pt>
                <c:pt idx="12">
                  <c:v>105595</c:v>
                </c:pt>
                <c:pt idx="13">
                  <c:v>106902</c:v>
                </c:pt>
                <c:pt idx="14">
                  <c:v>123865</c:v>
                </c:pt>
                <c:pt idx="15">
                  <c:v>138762</c:v>
                </c:pt>
                <c:pt idx="16">
                  <c:v>151417</c:v>
                </c:pt>
                <c:pt idx="17">
                  <c:v>155322</c:v>
                </c:pt>
                <c:pt idx="18">
                  <c:v>108021</c:v>
                </c:pt>
                <c:pt idx="19">
                  <c:v>68409</c:v>
                </c:pt>
                <c:pt idx="20" formatCode="General">
                  <c:v>33050</c:v>
                </c:pt>
                <c:pt idx="21">
                  <c:v>25046</c:v>
                </c:pt>
                <c:pt idx="22">
                  <c:v>25526</c:v>
                </c:pt>
                <c:pt idx="23">
                  <c:v>21538</c:v>
                </c:pt>
                <c:pt idx="24" formatCode="General">
                  <c:v>27285</c:v>
                </c:pt>
                <c:pt idx="25" formatCode="General">
                  <c:v>35687</c:v>
                </c:pt>
              </c:numCache>
            </c:numRef>
          </c:val>
        </c:ser>
        <c:ser>
          <c:idx val="1"/>
          <c:order val="1"/>
          <c:tx>
            <c:strRef>
              <c:f>Sheet1!$C$1</c:f>
              <c:strCache>
                <c:ptCount val="1"/>
                <c:pt idx="0">
                  <c:v>Multi-Family</c:v>
                </c:pt>
              </c:strCache>
            </c:strRef>
          </c:tx>
          <c:spPr>
            <a:solidFill>
              <a:schemeClr val="accent2"/>
            </a:solidFill>
            <a:effectLst>
              <a:outerShdw blurRad="50800" dist="38100" algn="l" rotWithShape="0">
                <a:prstClr val="black">
                  <a:alpha val="40000"/>
                </a:prstClr>
              </a:outerShdw>
            </a:effectLst>
          </c:spPr>
          <c:invertIfNegative val="0"/>
          <c:cat>
            <c:numRef>
              <c:f>Sheet1!$A$2:$A$27</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Sheet1!$C$2:$C$27</c:f>
              <c:numCache>
                <c:formatCode>#,##0</c:formatCode>
                <c:ptCount val="26"/>
                <c:pt idx="0">
                  <c:v>93392</c:v>
                </c:pt>
                <c:pt idx="1">
                  <c:v>75096</c:v>
                </c:pt>
                <c:pt idx="2">
                  <c:v>60494</c:v>
                </c:pt>
                <c:pt idx="3">
                  <c:v>32110</c:v>
                </c:pt>
                <c:pt idx="4">
                  <c:v>21220</c:v>
                </c:pt>
                <c:pt idx="5">
                  <c:v>14755</c:v>
                </c:pt>
                <c:pt idx="6">
                  <c:v>19932</c:v>
                </c:pt>
                <c:pt idx="7">
                  <c:v>16604</c:v>
                </c:pt>
                <c:pt idx="8">
                  <c:v>19360</c:v>
                </c:pt>
                <c:pt idx="9">
                  <c:v>26936</c:v>
                </c:pt>
                <c:pt idx="10">
                  <c:v>31409</c:v>
                </c:pt>
                <c:pt idx="11">
                  <c:v>38426</c:v>
                </c:pt>
                <c:pt idx="12">
                  <c:v>42945</c:v>
                </c:pt>
                <c:pt idx="13">
                  <c:v>41855</c:v>
                </c:pt>
                <c:pt idx="14">
                  <c:v>43896</c:v>
                </c:pt>
                <c:pt idx="15">
                  <c:v>56920</c:v>
                </c:pt>
                <c:pt idx="16">
                  <c:v>61543</c:v>
                </c:pt>
                <c:pt idx="17">
                  <c:v>53650</c:v>
                </c:pt>
                <c:pt idx="18">
                  <c:v>56259</c:v>
                </c:pt>
                <c:pt idx="19">
                  <c:v>44625</c:v>
                </c:pt>
                <c:pt idx="20" formatCode="General">
                  <c:v>31912</c:v>
                </c:pt>
                <c:pt idx="21">
                  <c:v>11163</c:v>
                </c:pt>
                <c:pt idx="22">
                  <c:v>19236</c:v>
                </c:pt>
                <c:pt idx="23">
                  <c:v>25554</c:v>
                </c:pt>
                <c:pt idx="24" formatCode="General">
                  <c:v>30211</c:v>
                </c:pt>
                <c:pt idx="25" formatCode="General">
                  <c:v>46557</c:v>
                </c:pt>
              </c:numCache>
            </c:numRef>
          </c:val>
        </c:ser>
        <c:dLbls>
          <c:showLegendKey val="0"/>
          <c:showVal val="0"/>
          <c:showCatName val="0"/>
          <c:showSerName val="0"/>
          <c:showPercent val="0"/>
          <c:showBubbleSize val="0"/>
        </c:dLbls>
        <c:gapWidth val="50"/>
        <c:overlap val="100"/>
        <c:axId val="87096832"/>
        <c:axId val="86895424"/>
      </c:barChart>
      <c:catAx>
        <c:axId val="87096832"/>
        <c:scaling>
          <c:orientation val="minMax"/>
        </c:scaling>
        <c:delete val="0"/>
        <c:axPos val="b"/>
        <c:numFmt formatCode="General" sourceLinked="1"/>
        <c:majorTickMark val="out"/>
        <c:minorTickMark val="none"/>
        <c:tickLblPos val="nextTo"/>
        <c:txPr>
          <a:bodyPr rot="-1980000"/>
          <a:lstStyle/>
          <a:p>
            <a:pPr>
              <a:defRPr/>
            </a:pPr>
            <a:endParaRPr lang="en-US"/>
          </a:p>
        </c:txPr>
        <c:crossAx val="86895424"/>
        <c:crosses val="autoZero"/>
        <c:auto val="1"/>
        <c:lblAlgn val="ctr"/>
        <c:lblOffset val="100"/>
        <c:noMultiLvlLbl val="0"/>
      </c:catAx>
      <c:valAx>
        <c:axId val="86895424"/>
        <c:scaling>
          <c:orientation val="minMax"/>
        </c:scaling>
        <c:delete val="0"/>
        <c:axPos val="l"/>
        <c:numFmt formatCode="#,##0" sourceLinked="1"/>
        <c:majorTickMark val="out"/>
        <c:minorTickMark val="none"/>
        <c:tickLblPos val="nextTo"/>
        <c:crossAx val="87096832"/>
        <c:crosses val="autoZero"/>
        <c:crossBetween val="between"/>
      </c:valAx>
    </c:plotArea>
    <c:legend>
      <c:legendPos val="t"/>
      <c:overlay val="1"/>
      <c:spPr>
        <a:solidFill>
          <a:schemeClr val="bg1"/>
        </a:solidFill>
        <a:ln>
          <a:solidFill>
            <a:schemeClr val="tx1"/>
          </a:solidFill>
        </a:ln>
      </c:spPr>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711893652182361E-2"/>
          <c:y val="3.9561773457382682E-2"/>
          <c:w val="0.90251032857003988"/>
          <c:h val="0.77465444019795027"/>
        </c:manualLayout>
      </c:layout>
      <c:barChart>
        <c:barDir val="col"/>
        <c:grouping val="clustered"/>
        <c:varyColors val="0"/>
        <c:ser>
          <c:idx val="0"/>
          <c:order val="0"/>
          <c:tx>
            <c:strRef>
              <c:f>Sheet1!$B$1</c:f>
              <c:strCache>
                <c:ptCount val="1"/>
                <c:pt idx="0">
                  <c:v>Negative Equity Share in CA</c:v>
                </c:pt>
              </c:strCache>
            </c:strRef>
          </c:tx>
          <c:spPr>
            <a:solidFill>
              <a:schemeClr val="tx2"/>
            </a:solidFill>
            <a:effectLst>
              <a:outerShdw blurRad="50800" dist="38100" algn="l" rotWithShape="0">
                <a:prstClr val="black">
                  <a:alpha val="40000"/>
                </a:prstClr>
              </a:outerShdw>
            </a:effectLst>
          </c:spPr>
          <c:invertIfNegative val="0"/>
          <c:dLbls>
            <c:dLbl>
              <c:idx val="17"/>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Sheet1!$A$2:$A$19</c:f>
              <c:strCache>
                <c:ptCount val="18"/>
                <c:pt idx="0">
                  <c:v>Q4-2009</c:v>
                </c:pt>
                <c:pt idx="1">
                  <c:v>Q1-2010</c:v>
                </c:pt>
                <c:pt idx="2">
                  <c:v>Q2-2010</c:v>
                </c:pt>
                <c:pt idx="3">
                  <c:v>Q3-2010</c:v>
                </c:pt>
                <c:pt idx="4">
                  <c:v>Q4-2010</c:v>
                </c:pt>
                <c:pt idx="5">
                  <c:v>Q1-2011</c:v>
                </c:pt>
                <c:pt idx="6">
                  <c:v>Q2-2011</c:v>
                </c:pt>
                <c:pt idx="7">
                  <c:v>Q3-2011</c:v>
                </c:pt>
                <c:pt idx="8">
                  <c:v>Q4-2011</c:v>
                </c:pt>
                <c:pt idx="9">
                  <c:v>Q1-2012</c:v>
                </c:pt>
                <c:pt idx="10">
                  <c:v>Q2-2012</c:v>
                </c:pt>
                <c:pt idx="11">
                  <c:v>Q3-2012</c:v>
                </c:pt>
                <c:pt idx="12">
                  <c:v>Q4-2012</c:v>
                </c:pt>
                <c:pt idx="13">
                  <c:v>Q1-2013</c:v>
                </c:pt>
                <c:pt idx="14">
                  <c:v>Q2-2013</c:v>
                </c:pt>
                <c:pt idx="15">
                  <c:v>Q3-2013</c:v>
                </c:pt>
                <c:pt idx="16">
                  <c:v>Q4-2013</c:v>
                </c:pt>
                <c:pt idx="17">
                  <c:v>Q1-201</c:v>
                </c:pt>
              </c:strCache>
            </c:strRef>
          </c:cat>
          <c:val>
            <c:numRef>
              <c:f>Sheet1!$B$2:$B$19</c:f>
              <c:numCache>
                <c:formatCode>0.0%</c:formatCode>
                <c:ptCount val="18"/>
                <c:pt idx="0">
                  <c:v>0.35080831212121083</c:v>
                </c:pt>
                <c:pt idx="1">
                  <c:v>0.34106555261769939</c:v>
                </c:pt>
                <c:pt idx="2">
                  <c:v>0.32777473517634176</c:v>
                </c:pt>
                <c:pt idx="3">
                  <c:v>0.31621702731252349</c:v>
                </c:pt>
                <c:pt idx="4">
                  <c:v>0.318</c:v>
                </c:pt>
                <c:pt idx="5">
                  <c:v>0.30859422409999998</c:v>
                </c:pt>
                <c:pt idx="6">
                  <c:v>0.30199999999999999</c:v>
                </c:pt>
                <c:pt idx="7">
                  <c:v>0.29699999999999999</c:v>
                </c:pt>
                <c:pt idx="8">
                  <c:v>0.29899999999999999</c:v>
                </c:pt>
                <c:pt idx="9">
                  <c:v>0.30499999999999999</c:v>
                </c:pt>
                <c:pt idx="10">
                  <c:v>0.28999999999999998</c:v>
                </c:pt>
                <c:pt idx="11">
                  <c:v>0.28299999999999997</c:v>
                </c:pt>
                <c:pt idx="12">
                  <c:v>0.252</c:v>
                </c:pt>
                <c:pt idx="13">
                  <c:v>0.21299999999999999</c:v>
                </c:pt>
                <c:pt idx="14">
                  <c:v>0.154</c:v>
                </c:pt>
                <c:pt idx="15">
                  <c:v>0.13300000000000001</c:v>
                </c:pt>
                <c:pt idx="16">
                  <c:v>0.126</c:v>
                </c:pt>
                <c:pt idx="17">
                  <c:v>0.112</c:v>
                </c:pt>
              </c:numCache>
            </c:numRef>
          </c:val>
        </c:ser>
        <c:ser>
          <c:idx val="1"/>
          <c:order val="1"/>
          <c:tx>
            <c:strRef>
              <c:f>Sheet1!$C$1</c:f>
              <c:strCache>
                <c:ptCount val="1"/>
                <c:pt idx="0">
                  <c:v>Near Negative Equity Share in CA</c:v>
                </c:pt>
              </c:strCache>
            </c:strRef>
          </c:tx>
          <c:spPr>
            <a:solidFill>
              <a:schemeClr val="accent2"/>
            </a:solidFill>
            <a:effectLst>
              <a:outerShdw blurRad="50800" dist="38100" algn="l" rotWithShape="0">
                <a:prstClr val="black">
                  <a:alpha val="40000"/>
                </a:prstClr>
              </a:outerShdw>
            </a:effectLst>
          </c:spPr>
          <c:invertIfNegative val="0"/>
          <c:dLbls>
            <c:dLbl>
              <c:idx val="17"/>
              <c:layout>
                <c:manualLayout>
                  <c:x val="1.847416642364149E-2"/>
                  <c:y val="-2.9207743409744163E-3"/>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Sheet1!$A$2:$A$19</c:f>
              <c:strCache>
                <c:ptCount val="18"/>
                <c:pt idx="0">
                  <c:v>Q4-2009</c:v>
                </c:pt>
                <c:pt idx="1">
                  <c:v>Q1-2010</c:v>
                </c:pt>
                <c:pt idx="2">
                  <c:v>Q2-2010</c:v>
                </c:pt>
                <c:pt idx="3">
                  <c:v>Q3-2010</c:v>
                </c:pt>
                <c:pt idx="4">
                  <c:v>Q4-2010</c:v>
                </c:pt>
                <c:pt idx="5">
                  <c:v>Q1-2011</c:v>
                </c:pt>
                <c:pt idx="6">
                  <c:v>Q2-2011</c:v>
                </c:pt>
                <c:pt idx="7">
                  <c:v>Q3-2011</c:v>
                </c:pt>
                <c:pt idx="8">
                  <c:v>Q4-2011</c:v>
                </c:pt>
                <c:pt idx="9">
                  <c:v>Q1-2012</c:v>
                </c:pt>
                <c:pt idx="10">
                  <c:v>Q2-2012</c:v>
                </c:pt>
                <c:pt idx="11">
                  <c:v>Q3-2012</c:v>
                </c:pt>
                <c:pt idx="12">
                  <c:v>Q4-2012</c:v>
                </c:pt>
                <c:pt idx="13">
                  <c:v>Q1-2013</c:v>
                </c:pt>
                <c:pt idx="14">
                  <c:v>Q2-2013</c:v>
                </c:pt>
                <c:pt idx="15">
                  <c:v>Q3-2013</c:v>
                </c:pt>
                <c:pt idx="16">
                  <c:v>Q4-2013</c:v>
                </c:pt>
                <c:pt idx="17">
                  <c:v>Q1-201</c:v>
                </c:pt>
              </c:strCache>
            </c:strRef>
          </c:cat>
          <c:val>
            <c:numRef>
              <c:f>Sheet1!$C$2:$C$19</c:f>
              <c:numCache>
                <c:formatCode>0.0%</c:formatCode>
                <c:ptCount val="18"/>
                <c:pt idx="0">
                  <c:v>3.9022223261360046E-2</c:v>
                </c:pt>
                <c:pt idx="1">
                  <c:v>4.0097102760184911E-2</c:v>
                </c:pt>
                <c:pt idx="2">
                  <c:v>4.1485761713938918E-2</c:v>
                </c:pt>
                <c:pt idx="3">
                  <c:v>4.3526523545484641E-2</c:v>
                </c:pt>
                <c:pt idx="4">
                  <c:v>4.4999999999999998E-2</c:v>
                </c:pt>
                <c:pt idx="5">
                  <c:v>4.5826882899999997E-2</c:v>
                </c:pt>
                <c:pt idx="6">
                  <c:v>4.5999999999999999E-2</c:v>
                </c:pt>
                <c:pt idx="7">
                  <c:v>4.5999999999999999E-2</c:v>
                </c:pt>
                <c:pt idx="8">
                  <c:v>4.7E-2</c:v>
                </c:pt>
                <c:pt idx="9">
                  <c:v>4.3999999999999997E-2</c:v>
                </c:pt>
                <c:pt idx="10">
                  <c:v>4.3999999999999997E-2</c:v>
                </c:pt>
                <c:pt idx="11">
                  <c:v>4.4999999999999998E-2</c:v>
                </c:pt>
                <c:pt idx="12">
                  <c:v>0.04</c:v>
                </c:pt>
                <c:pt idx="13">
                  <c:v>3.4000000000000002E-2</c:v>
                </c:pt>
                <c:pt idx="14">
                  <c:v>2.5999999999999999E-2</c:v>
                </c:pt>
                <c:pt idx="15">
                  <c:v>2.4E-2</c:v>
                </c:pt>
                <c:pt idx="16">
                  <c:v>2.4E-2</c:v>
                </c:pt>
                <c:pt idx="17">
                  <c:v>2.1999999999999999E-2</c:v>
                </c:pt>
              </c:numCache>
            </c:numRef>
          </c:val>
        </c:ser>
        <c:dLbls>
          <c:showLegendKey val="0"/>
          <c:showVal val="0"/>
          <c:showCatName val="0"/>
          <c:showSerName val="0"/>
          <c:showPercent val="0"/>
          <c:showBubbleSize val="0"/>
        </c:dLbls>
        <c:gapWidth val="150"/>
        <c:axId val="87182848"/>
        <c:axId val="86897728"/>
      </c:barChart>
      <c:catAx>
        <c:axId val="87182848"/>
        <c:scaling>
          <c:orientation val="minMax"/>
        </c:scaling>
        <c:delete val="0"/>
        <c:axPos val="b"/>
        <c:majorTickMark val="out"/>
        <c:minorTickMark val="none"/>
        <c:tickLblPos val="nextTo"/>
        <c:crossAx val="86897728"/>
        <c:crosses val="autoZero"/>
        <c:auto val="1"/>
        <c:lblAlgn val="ctr"/>
        <c:lblOffset val="100"/>
        <c:noMultiLvlLbl val="0"/>
      </c:catAx>
      <c:valAx>
        <c:axId val="86897728"/>
        <c:scaling>
          <c:orientation val="minMax"/>
        </c:scaling>
        <c:delete val="0"/>
        <c:axPos val="l"/>
        <c:numFmt formatCode="0%" sourceLinked="0"/>
        <c:majorTickMark val="out"/>
        <c:minorTickMark val="none"/>
        <c:tickLblPos val="nextTo"/>
        <c:crossAx val="87182848"/>
        <c:crosses val="autoZero"/>
        <c:crossBetween val="between"/>
      </c:valAx>
    </c:plotArea>
    <c:legend>
      <c:legendPos val="t"/>
      <c:layout>
        <c:manualLayout>
          <c:xMode val="edge"/>
          <c:yMode val="edge"/>
          <c:x val="0.11863346942743266"/>
          <c:y val="1.5941545991046375E-2"/>
          <c:w val="0.71571923301254015"/>
          <c:h val="6.6941158126123182E-2"/>
        </c:manualLayout>
      </c:layout>
      <c:overlay val="1"/>
      <c:spPr>
        <a:solidFill>
          <a:schemeClr val="bg1"/>
        </a:solidFill>
        <a:ln>
          <a:solidFill>
            <a:schemeClr val="tx1"/>
          </a:solidFill>
        </a:ln>
      </c:spPr>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9673374161563134E-2"/>
          <c:y val="5.2217144731908513E-2"/>
          <c:w val="0.90764216972878387"/>
          <c:h val="0.78092660292463445"/>
        </c:manualLayout>
      </c:layout>
      <c:lineChart>
        <c:grouping val="standard"/>
        <c:varyColors val="0"/>
        <c:ser>
          <c:idx val="0"/>
          <c:order val="0"/>
          <c:tx>
            <c:strRef>
              <c:f>Sheet1!$B$1</c:f>
              <c:strCache>
                <c:ptCount val="1"/>
                <c:pt idx="0">
                  <c:v>CA</c:v>
                </c:pt>
              </c:strCache>
            </c:strRef>
          </c:tx>
          <c:spPr>
            <a:ln>
              <a:solidFill>
                <a:schemeClr val="accent4">
                  <a:lumMod val="75000"/>
                </a:schemeClr>
              </a:solidFill>
            </a:ln>
            <a:effectLst>
              <a:outerShdw blurRad="50800" dist="38100" dir="5400000" algn="t" rotWithShape="0">
                <a:prstClr val="black">
                  <a:alpha val="40000"/>
                </a:prstClr>
              </a:outerShdw>
            </a:effectLst>
          </c:spPr>
          <c:marker>
            <c:symbol val="none"/>
          </c:marker>
          <c:dLbls>
            <c:dLbl>
              <c:idx val="33"/>
              <c:layout>
                <c:manualLayout>
                  <c:x val="-6.1728395061728392E-3"/>
                  <c:y val="5.6547619047619048E-2"/>
                </c:manualLayout>
              </c:layout>
              <c:showLegendKey val="0"/>
              <c:showVal val="1"/>
              <c:showCatName val="0"/>
              <c:showSerName val="0"/>
              <c:showPercent val="0"/>
              <c:showBubbleSize val="0"/>
            </c:dLbl>
            <c:numFmt formatCode="0%" sourceLinked="0"/>
            <c:txPr>
              <a:bodyPr/>
              <a:lstStyle/>
              <a:p>
                <a:pPr>
                  <a:defRPr b="1"/>
                </a:pPr>
                <a:endParaRPr lang="en-US"/>
              </a:p>
            </c:txPr>
            <c:showLegendKey val="0"/>
            <c:showVal val="0"/>
            <c:showCatName val="0"/>
            <c:showSerName val="0"/>
            <c:showPercent val="0"/>
            <c:showBubbleSize val="0"/>
          </c:dLbls>
          <c:cat>
            <c:strRef>
              <c:f>Sheet1!$A$2:$A$59</c:f>
              <c:strCache>
                <c:ptCount val="34"/>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strCache>
            </c:strRef>
          </c:cat>
          <c:val>
            <c:numRef>
              <c:f>Sheet1!$B$2:$B$59</c:f>
              <c:numCache>
                <c:formatCode>General</c:formatCode>
                <c:ptCount val="34"/>
                <c:pt idx="0">
                  <c:v>0.13</c:v>
                </c:pt>
                <c:pt idx="1">
                  <c:v>0.12</c:v>
                </c:pt>
                <c:pt idx="2">
                  <c:v>0.12</c:v>
                </c:pt>
                <c:pt idx="3">
                  <c:v>0.12</c:v>
                </c:pt>
                <c:pt idx="4">
                  <c:v>0.13</c:v>
                </c:pt>
                <c:pt idx="5">
                  <c:v>0.11</c:v>
                </c:pt>
                <c:pt idx="6">
                  <c:v>0.11</c:v>
                </c:pt>
                <c:pt idx="7">
                  <c:v>0.18</c:v>
                </c:pt>
                <c:pt idx="8">
                  <c:v>0.26</c:v>
                </c:pt>
                <c:pt idx="9">
                  <c:v>0.28999999999999998</c:v>
                </c:pt>
                <c:pt idx="10">
                  <c:v>0.34</c:v>
                </c:pt>
                <c:pt idx="11">
                  <c:v>0.43</c:v>
                </c:pt>
                <c:pt idx="12">
                  <c:v>0.55000000000000004</c:v>
                </c:pt>
                <c:pt idx="13">
                  <c:v>0.53</c:v>
                </c:pt>
                <c:pt idx="14">
                  <c:v>0.48</c:v>
                </c:pt>
                <c:pt idx="15">
                  <c:v>0.47</c:v>
                </c:pt>
                <c:pt idx="16">
                  <c:v>0.5</c:v>
                </c:pt>
                <c:pt idx="17">
                  <c:v>0.46</c:v>
                </c:pt>
                <c:pt idx="18">
                  <c:v>0.46</c:v>
                </c:pt>
                <c:pt idx="19">
                  <c:v>0.5</c:v>
                </c:pt>
                <c:pt idx="20">
                  <c:v>0.53</c:v>
                </c:pt>
                <c:pt idx="21">
                  <c:v>0.51</c:v>
                </c:pt>
                <c:pt idx="22">
                  <c:v>0.51</c:v>
                </c:pt>
                <c:pt idx="23">
                  <c:v>0.55000000000000004</c:v>
                </c:pt>
                <c:pt idx="24">
                  <c:v>0.56000000000000005</c:v>
                </c:pt>
                <c:pt idx="25">
                  <c:v>0.51</c:v>
                </c:pt>
                <c:pt idx="26">
                  <c:v>0.49</c:v>
                </c:pt>
                <c:pt idx="27">
                  <c:v>0.48</c:v>
                </c:pt>
                <c:pt idx="28">
                  <c:v>0.44</c:v>
                </c:pt>
                <c:pt idx="29">
                  <c:v>0.36</c:v>
                </c:pt>
                <c:pt idx="30">
                  <c:v>0.32</c:v>
                </c:pt>
                <c:pt idx="31">
                  <c:v>0.32</c:v>
                </c:pt>
                <c:pt idx="32">
                  <c:v>0.33</c:v>
                </c:pt>
                <c:pt idx="33">
                  <c:v>0.3</c:v>
                </c:pt>
              </c:numCache>
            </c:numRef>
          </c:val>
          <c:smooth val="0"/>
        </c:ser>
        <c:ser>
          <c:idx val="1"/>
          <c:order val="1"/>
          <c:tx>
            <c:strRef>
              <c:f>Sheet1!$C$1</c:f>
              <c:strCache>
                <c:ptCount val="1"/>
                <c:pt idx="0">
                  <c:v>US</c:v>
                </c:pt>
              </c:strCache>
            </c:strRef>
          </c:tx>
          <c:spPr>
            <a:ln>
              <a:solidFill>
                <a:schemeClr val="accent2">
                  <a:lumMod val="75000"/>
                </a:schemeClr>
              </a:solidFill>
            </a:ln>
            <a:effectLst>
              <a:outerShdw blurRad="50800" dist="38100" dir="16200000" rotWithShape="0">
                <a:prstClr val="black">
                  <a:alpha val="40000"/>
                </a:prstClr>
              </a:outerShdw>
            </a:effectLst>
          </c:spPr>
          <c:marker>
            <c:symbol val="none"/>
          </c:marker>
          <c:dLbls>
            <c:dLbl>
              <c:idx val="33"/>
              <c:layout>
                <c:manualLayout>
                  <c:x val="-6.1728395061728392E-3"/>
                  <c:y val="5.0595238095238096E-2"/>
                </c:manualLayout>
              </c:layout>
              <c:showLegendKey val="0"/>
              <c:showVal val="1"/>
              <c:showCatName val="0"/>
              <c:showSerName val="0"/>
              <c:showPercent val="0"/>
              <c:showBubbleSize val="0"/>
            </c:dLbl>
            <c:numFmt formatCode="0%" sourceLinked="0"/>
            <c:txPr>
              <a:bodyPr/>
              <a:lstStyle/>
              <a:p>
                <a:pPr>
                  <a:defRPr b="1"/>
                </a:pPr>
                <a:endParaRPr lang="en-US"/>
              </a:p>
            </c:txPr>
            <c:showLegendKey val="0"/>
            <c:showVal val="0"/>
            <c:showCatName val="0"/>
            <c:showSerName val="0"/>
            <c:showPercent val="0"/>
            <c:showBubbleSize val="0"/>
          </c:dLbls>
          <c:cat>
            <c:strRef>
              <c:f>Sheet1!$A$2:$A$59</c:f>
              <c:strCache>
                <c:ptCount val="34"/>
                <c:pt idx="0">
                  <c:v>Q1 2006</c:v>
                </c:pt>
                <c:pt idx="1">
                  <c:v>Q2 2006</c:v>
                </c:pt>
                <c:pt idx="2">
                  <c:v>Q3 2006</c:v>
                </c:pt>
                <c:pt idx="3">
                  <c:v>Q4 2006</c:v>
                </c:pt>
                <c:pt idx="4">
                  <c:v>Q1 2007</c:v>
                </c:pt>
                <c:pt idx="5">
                  <c:v>Q2 2007</c:v>
                </c:pt>
                <c:pt idx="6">
                  <c:v>Q3 2007</c:v>
                </c:pt>
                <c:pt idx="7">
                  <c:v>Q4 2007</c:v>
                </c:pt>
                <c:pt idx="8">
                  <c:v>Q1 2008</c:v>
                </c:pt>
                <c:pt idx="9">
                  <c:v>Q2 2008</c:v>
                </c:pt>
                <c:pt idx="10">
                  <c:v>Q3 2008</c:v>
                </c:pt>
                <c:pt idx="11">
                  <c:v>Q4 2008</c:v>
                </c:pt>
                <c:pt idx="12">
                  <c:v>Q1 2009</c:v>
                </c:pt>
                <c:pt idx="13">
                  <c:v>Q2 2009</c:v>
                </c:pt>
                <c:pt idx="14">
                  <c:v>Q3 2009</c:v>
                </c:pt>
                <c:pt idx="15">
                  <c:v>Q4 2009</c:v>
                </c:pt>
                <c:pt idx="16">
                  <c:v>Q1 2010</c:v>
                </c:pt>
                <c:pt idx="17">
                  <c:v>Q2 2010</c:v>
                </c:pt>
                <c:pt idx="18">
                  <c:v>Q3 2010</c:v>
                </c:pt>
                <c:pt idx="19">
                  <c:v>Q4 2010</c:v>
                </c:pt>
                <c:pt idx="20">
                  <c:v>Q1 2011</c:v>
                </c:pt>
                <c:pt idx="21">
                  <c:v>Q2 2011</c:v>
                </c:pt>
                <c:pt idx="22">
                  <c:v>Q3 2011</c:v>
                </c:pt>
                <c:pt idx="23">
                  <c:v>Q4 2011</c:v>
                </c:pt>
                <c:pt idx="24">
                  <c:v>Q1 2012</c:v>
                </c:pt>
                <c:pt idx="25">
                  <c:v>Q2 2012</c:v>
                </c:pt>
                <c:pt idx="26">
                  <c:v>Q3 2012</c:v>
                </c:pt>
                <c:pt idx="27">
                  <c:v>Q4 2012</c:v>
                </c:pt>
                <c:pt idx="28">
                  <c:v>Q1 2013</c:v>
                </c:pt>
                <c:pt idx="29">
                  <c:v>Q2 2013</c:v>
                </c:pt>
                <c:pt idx="30">
                  <c:v>Q3 2013</c:v>
                </c:pt>
                <c:pt idx="31">
                  <c:v>Q4 2013</c:v>
                </c:pt>
                <c:pt idx="32">
                  <c:v>Q1 2014</c:v>
                </c:pt>
                <c:pt idx="33">
                  <c:v>Q2 2014</c:v>
                </c:pt>
              </c:strCache>
            </c:strRef>
          </c:cat>
          <c:val>
            <c:numRef>
              <c:f>Sheet1!$C$2:$C$59</c:f>
              <c:numCache>
                <c:formatCode>General</c:formatCode>
                <c:ptCount val="34"/>
                <c:pt idx="0">
                  <c:v>0.46</c:v>
                </c:pt>
                <c:pt idx="1">
                  <c:v>0.44</c:v>
                </c:pt>
                <c:pt idx="2">
                  <c:v>0.44</c:v>
                </c:pt>
                <c:pt idx="3">
                  <c:v>0.46</c:v>
                </c:pt>
                <c:pt idx="4">
                  <c:v>0.48</c:v>
                </c:pt>
                <c:pt idx="5">
                  <c:v>0.45</c:v>
                </c:pt>
                <c:pt idx="6">
                  <c:v>0.45</c:v>
                </c:pt>
                <c:pt idx="7">
                  <c:v>0.49</c:v>
                </c:pt>
                <c:pt idx="8">
                  <c:v>0.54</c:v>
                </c:pt>
                <c:pt idx="9">
                  <c:v>0.51</c:v>
                </c:pt>
                <c:pt idx="10">
                  <c:v>0.51</c:v>
                </c:pt>
                <c:pt idx="11">
                  <c:v>0.57999999999999996</c:v>
                </c:pt>
                <c:pt idx="12">
                  <c:v>0.64</c:v>
                </c:pt>
                <c:pt idx="13">
                  <c:v>0.64</c:v>
                </c:pt>
                <c:pt idx="14">
                  <c:v>0.62</c:v>
                </c:pt>
                <c:pt idx="15">
                  <c:v>0.64</c:v>
                </c:pt>
                <c:pt idx="16">
                  <c:v>0.66</c:v>
                </c:pt>
                <c:pt idx="17">
                  <c:v>0.64</c:v>
                </c:pt>
                <c:pt idx="18">
                  <c:v>0.64</c:v>
                </c:pt>
                <c:pt idx="19">
                  <c:v>0.67</c:v>
                </c:pt>
                <c:pt idx="20">
                  <c:v>0.69</c:v>
                </c:pt>
                <c:pt idx="21">
                  <c:v>0.67</c:v>
                </c:pt>
                <c:pt idx="22">
                  <c:v>0.66</c:v>
                </c:pt>
                <c:pt idx="23">
                  <c:v>0.7</c:v>
                </c:pt>
                <c:pt idx="24">
                  <c:v>0.71</c:v>
                </c:pt>
                <c:pt idx="25">
                  <c:v>0.67</c:v>
                </c:pt>
                <c:pt idx="26">
                  <c:v>0.67</c:v>
                </c:pt>
                <c:pt idx="27">
                  <c:v>0.69</c:v>
                </c:pt>
                <c:pt idx="28">
                  <c:v>0.65</c:v>
                </c:pt>
                <c:pt idx="29">
                  <c:v>0.6</c:v>
                </c:pt>
                <c:pt idx="30">
                  <c:v>0.56000000000000005</c:v>
                </c:pt>
                <c:pt idx="31">
                  <c:v>0.57999999999999996</c:v>
                </c:pt>
                <c:pt idx="32">
                  <c:v>0.61</c:v>
                </c:pt>
                <c:pt idx="33">
                  <c:v>0.56999999999999995</c:v>
                </c:pt>
              </c:numCache>
            </c:numRef>
          </c:val>
          <c:smooth val="0"/>
        </c:ser>
        <c:dLbls>
          <c:showLegendKey val="0"/>
          <c:showVal val="0"/>
          <c:showCatName val="0"/>
          <c:showSerName val="0"/>
          <c:showPercent val="0"/>
          <c:showBubbleSize val="0"/>
        </c:dLbls>
        <c:marker val="1"/>
        <c:smooth val="0"/>
        <c:axId val="124067840"/>
        <c:axId val="89621056"/>
      </c:lineChart>
      <c:catAx>
        <c:axId val="124067840"/>
        <c:scaling>
          <c:orientation val="minMax"/>
        </c:scaling>
        <c:delete val="0"/>
        <c:axPos val="b"/>
        <c:majorTickMark val="out"/>
        <c:minorTickMark val="none"/>
        <c:tickLblPos val="nextTo"/>
        <c:txPr>
          <a:bodyPr rot="-1980000" vert="horz"/>
          <a:lstStyle/>
          <a:p>
            <a:pPr>
              <a:defRPr/>
            </a:pPr>
            <a:endParaRPr lang="en-US"/>
          </a:p>
        </c:txPr>
        <c:crossAx val="89621056"/>
        <c:crosses val="autoZero"/>
        <c:auto val="1"/>
        <c:lblAlgn val="ctr"/>
        <c:lblOffset val="100"/>
        <c:tickLblSkip val="2"/>
        <c:noMultiLvlLbl val="0"/>
      </c:catAx>
      <c:valAx>
        <c:axId val="89621056"/>
        <c:scaling>
          <c:orientation val="minMax"/>
        </c:scaling>
        <c:delete val="0"/>
        <c:axPos val="l"/>
        <c:numFmt formatCode="0%" sourceLinked="0"/>
        <c:majorTickMark val="out"/>
        <c:minorTickMark val="none"/>
        <c:tickLblPos val="nextTo"/>
        <c:crossAx val="124067840"/>
        <c:crosses val="autoZero"/>
        <c:crossBetween val="between"/>
      </c:valAx>
    </c:plotArea>
    <c:legend>
      <c:legendPos val="t"/>
      <c:overlay val="1"/>
    </c:legend>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Minimum Required Income</c:v>
                </c:pt>
              </c:strCache>
            </c:strRef>
          </c:tx>
          <c:spPr>
            <a:solidFill>
              <a:schemeClr val="accent3">
                <a:lumMod val="75000"/>
              </a:schemeClr>
            </a:solidFill>
            <a:effectLst>
              <a:outerShdw blurRad="50800" dist="38100" algn="l" rotWithShape="0">
                <a:prstClr val="black">
                  <a:alpha val="40000"/>
                </a:prstClr>
              </a:outerShdw>
            </a:effectLst>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6"/>
              <c:layout>
                <c:manualLayout>
                  <c:x val="3.1153908895667523E-3"/>
                  <c:y val="7.8947368421052572E-2"/>
                </c:manualLayout>
              </c:layout>
              <c:showLegendKey val="0"/>
              <c:showVal val="1"/>
              <c:showCatName val="0"/>
              <c:showSerName val="0"/>
              <c:showPercent val="0"/>
              <c:showBubbleSize val="0"/>
            </c:dLbl>
            <c:numFmt formatCode="&quot;$&quot;#,##0" sourceLinked="0"/>
            <c:txPr>
              <a:bodyPr/>
              <a:lstStyle/>
              <a:p>
                <a:pPr>
                  <a:defRPr sz="1600" b="1">
                    <a:solidFill>
                      <a:schemeClr val="tx1"/>
                    </a:solidFill>
                  </a:defRPr>
                </a:pPr>
                <a:endParaRPr lang="en-US"/>
              </a:p>
            </c:txPr>
            <c:showLegendKey val="0"/>
            <c:showVal val="0"/>
            <c:showCatName val="0"/>
            <c:showSerName val="0"/>
            <c:showPercent val="0"/>
            <c:showBubbleSize val="0"/>
          </c:dLbls>
          <c:cat>
            <c:strRef>
              <c:f>Sheet1!$A$2:$A$3</c:f>
              <c:strCache>
                <c:ptCount val="2"/>
                <c:pt idx="0">
                  <c:v>2012 Q1</c:v>
                </c:pt>
                <c:pt idx="1">
                  <c:v>2014 Q2</c:v>
                </c:pt>
              </c:strCache>
            </c:strRef>
          </c:cat>
          <c:val>
            <c:numRef>
              <c:f>Sheet1!$B$2:$B$3</c:f>
              <c:numCache>
                <c:formatCode>General</c:formatCode>
                <c:ptCount val="2"/>
                <c:pt idx="0">
                  <c:v>56324</c:v>
                </c:pt>
                <c:pt idx="1">
                  <c:v>93593</c:v>
                </c:pt>
              </c:numCache>
            </c:numRef>
          </c:val>
        </c:ser>
        <c:dLbls>
          <c:showLegendKey val="0"/>
          <c:showVal val="0"/>
          <c:showCatName val="0"/>
          <c:showSerName val="0"/>
          <c:showPercent val="0"/>
          <c:showBubbleSize val="0"/>
        </c:dLbls>
        <c:gapWidth val="50"/>
        <c:axId val="124071424"/>
        <c:axId val="89622208"/>
      </c:barChart>
      <c:catAx>
        <c:axId val="124071424"/>
        <c:scaling>
          <c:orientation val="minMax"/>
        </c:scaling>
        <c:delete val="0"/>
        <c:axPos val="b"/>
        <c:numFmt formatCode="General" sourceLinked="1"/>
        <c:majorTickMark val="out"/>
        <c:minorTickMark val="none"/>
        <c:tickLblPos val="nextTo"/>
        <c:txPr>
          <a:bodyPr/>
          <a:lstStyle/>
          <a:p>
            <a:pPr>
              <a:defRPr sz="1600"/>
            </a:pPr>
            <a:endParaRPr lang="en-US"/>
          </a:p>
        </c:txPr>
        <c:crossAx val="89622208"/>
        <c:crosses val="autoZero"/>
        <c:auto val="1"/>
        <c:lblAlgn val="ctr"/>
        <c:lblOffset val="100"/>
        <c:noMultiLvlLbl val="0"/>
      </c:catAx>
      <c:valAx>
        <c:axId val="89622208"/>
        <c:scaling>
          <c:orientation val="minMax"/>
        </c:scaling>
        <c:delete val="0"/>
        <c:axPos val="l"/>
        <c:numFmt formatCode="&quot;$&quot;#,##0;[Red]&quot;$&quot;#,##0" sourceLinked="0"/>
        <c:majorTickMark val="out"/>
        <c:minorTickMark val="none"/>
        <c:tickLblPos val="nextTo"/>
        <c:txPr>
          <a:bodyPr/>
          <a:lstStyle/>
          <a:p>
            <a:pPr>
              <a:defRPr sz="1600"/>
            </a:pPr>
            <a:endParaRPr lang="en-US"/>
          </a:p>
        </c:txPr>
        <c:crossAx val="124071424"/>
        <c:crosses val="autoZero"/>
        <c:crossBetween val="between"/>
        <c:majorUnit val="20000"/>
      </c:valAx>
    </c:plotArea>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HAI</c:v>
                </c:pt>
              </c:strCache>
            </c:strRef>
          </c:tx>
          <c:spPr>
            <a:solidFill>
              <a:schemeClr val="accent3">
                <a:lumMod val="75000"/>
              </a:schemeClr>
            </a:solidFill>
            <a:effectLst>
              <a:outerShdw blurRad="50800" dist="38100" algn="l" rotWithShape="0">
                <a:prstClr val="black">
                  <a:alpha val="40000"/>
                </a:prstClr>
              </a:outerShdw>
            </a:effectLst>
          </c:spPr>
          <c:invertIfNegative val="0"/>
          <c:dLbls>
            <c:dLbl>
              <c:idx val="0"/>
              <c:showLegendKey val="0"/>
              <c:showVal val="1"/>
              <c:showCatName val="0"/>
              <c:showSerName val="0"/>
              <c:showPercent val="0"/>
              <c:showBubbleSize val="0"/>
            </c:dLbl>
            <c:dLbl>
              <c:idx val="1"/>
              <c:showLegendKey val="0"/>
              <c:showVal val="1"/>
              <c:showCatName val="0"/>
              <c:showSerName val="0"/>
              <c:showPercent val="0"/>
              <c:showBubbleSize val="0"/>
            </c:dLbl>
            <c:dLbl>
              <c:idx val="6"/>
              <c:layout>
                <c:manualLayout>
                  <c:x val="3.1153908895667523E-3"/>
                  <c:y val="7.8947368421052572E-2"/>
                </c:manualLayout>
              </c:layout>
              <c:showLegendKey val="0"/>
              <c:showVal val="1"/>
              <c:showCatName val="0"/>
              <c:showSerName val="0"/>
              <c:showPercent val="0"/>
              <c:showBubbleSize val="0"/>
            </c:dLbl>
            <c:numFmt formatCode="#,##0" sourceLinked="0"/>
            <c:txPr>
              <a:bodyPr/>
              <a:lstStyle/>
              <a:p>
                <a:pPr>
                  <a:defRPr sz="1600" b="1">
                    <a:solidFill>
                      <a:schemeClr val="tx1"/>
                    </a:solidFill>
                  </a:defRPr>
                </a:pPr>
                <a:endParaRPr lang="en-US"/>
              </a:p>
            </c:txPr>
            <c:showLegendKey val="0"/>
            <c:showVal val="0"/>
            <c:showCatName val="0"/>
            <c:showSerName val="0"/>
            <c:showPercent val="0"/>
            <c:showBubbleSize val="0"/>
          </c:dLbls>
          <c:cat>
            <c:strRef>
              <c:f>Sheet1!$A$2:$A$3</c:f>
              <c:strCache>
                <c:ptCount val="2"/>
                <c:pt idx="0">
                  <c:v>2012 Q1</c:v>
                </c:pt>
                <c:pt idx="1">
                  <c:v>2014 Q2</c:v>
                </c:pt>
              </c:strCache>
            </c:strRef>
          </c:cat>
          <c:val>
            <c:numRef>
              <c:f>Sheet1!$B$2:$B$3</c:f>
              <c:numCache>
                <c:formatCode>General</c:formatCode>
                <c:ptCount val="2"/>
                <c:pt idx="0">
                  <c:v>55.65</c:v>
                </c:pt>
                <c:pt idx="1">
                  <c:v>30.2</c:v>
                </c:pt>
              </c:numCache>
            </c:numRef>
          </c:val>
        </c:ser>
        <c:dLbls>
          <c:showLegendKey val="0"/>
          <c:showVal val="0"/>
          <c:showCatName val="0"/>
          <c:showSerName val="0"/>
          <c:showPercent val="0"/>
          <c:showBubbleSize val="0"/>
        </c:dLbls>
        <c:gapWidth val="50"/>
        <c:axId val="124681216"/>
        <c:axId val="89625088"/>
      </c:barChart>
      <c:catAx>
        <c:axId val="124681216"/>
        <c:scaling>
          <c:orientation val="minMax"/>
        </c:scaling>
        <c:delete val="0"/>
        <c:axPos val="b"/>
        <c:numFmt formatCode="General" sourceLinked="1"/>
        <c:majorTickMark val="out"/>
        <c:minorTickMark val="none"/>
        <c:tickLblPos val="nextTo"/>
        <c:txPr>
          <a:bodyPr/>
          <a:lstStyle/>
          <a:p>
            <a:pPr>
              <a:defRPr sz="1600"/>
            </a:pPr>
            <a:endParaRPr lang="en-US"/>
          </a:p>
        </c:txPr>
        <c:crossAx val="89625088"/>
        <c:crossesAt val="0"/>
        <c:auto val="1"/>
        <c:lblAlgn val="ctr"/>
        <c:lblOffset val="100"/>
        <c:noMultiLvlLbl val="0"/>
      </c:catAx>
      <c:valAx>
        <c:axId val="89625088"/>
        <c:scaling>
          <c:orientation val="minMax"/>
          <c:min val="0"/>
        </c:scaling>
        <c:delete val="0"/>
        <c:axPos val="l"/>
        <c:numFmt formatCode="General" sourceLinked="0"/>
        <c:majorTickMark val="out"/>
        <c:minorTickMark val="none"/>
        <c:tickLblPos val="nextTo"/>
        <c:txPr>
          <a:bodyPr/>
          <a:lstStyle/>
          <a:p>
            <a:pPr>
              <a:defRPr sz="1600"/>
            </a:pPr>
            <a:endParaRPr lang="en-US"/>
          </a:p>
        </c:txPr>
        <c:crossAx val="12468121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Q1/2012</c:v>
                </c:pt>
              </c:strCache>
            </c:strRef>
          </c:tx>
          <c:spPr>
            <a:solidFill>
              <a:schemeClr val="accent3">
                <a:lumMod val="75000"/>
              </a:schemeClr>
            </a:solidFill>
            <a:effectLst>
              <a:outerShdw blurRad="50800" dist="38100" algn="l" rotWithShape="0">
                <a:prstClr val="black">
                  <a:alpha val="40000"/>
                </a:prstClr>
              </a:outerShdw>
            </a:effectLst>
          </c:spPr>
          <c:invertIfNegative val="0"/>
          <c:cat>
            <c:strRef>
              <c:f>Sheet1!$A$2:$A$10</c:f>
              <c:strCache>
                <c:ptCount val="9"/>
                <c:pt idx="0">
                  <c:v>Los Angeles Metro</c:v>
                </c:pt>
                <c:pt idx="1">
                  <c:v>Inland Empire</c:v>
                </c:pt>
                <c:pt idx="2">
                  <c:v>Los Angeles</c:v>
                </c:pt>
                <c:pt idx="3">
                  <c:v>Orange</c:v>
                </c:pt>
                <c:pt idx="4">
                  <c:v>Riverside</c:v>
                </c:pt>
                <c:pt idx="5">
                  <c:v>San Bernardino</c:v>
                </c:pt>
                <c:pt idx="6">
                  <c:v>San Diego</c:v>
                </c:pt>
                <c:pt idx="7">
                  <c:v>Ventura</c:v>
                </c:pt>
                <c:pt idx="8">
                  <c:v>Santa Barbara</c:v>
                </c:pt>
              </c:strCache>
            </c:strRef>
          </c:cat>
          <c:val>
            <c:numRef>
              <c:f>Sheet1!$B$2:$B$10</c:f>
              <c:numCache>
                <c:formatCode>General</c:formatCode>
                <c:ptCount val="9"/>
                <c:pt idx="0">
                  <c:v>56</c:v>
                </c:pt>
                <c:pt idx="1">
                  <c:v>71</c:v>
                </c:pt>
                <c:pt idx="2">
                  <c:v>50.550453555725376</c:v>
                </c:pt>
                <c:pt idx="3">
                  <c:v>38.954784313075066</c:v>
                </c:pt>
                <c:pt idx="4">
                  <c:v>65.857777601298892</c:v>
                </c:pt>
                <c:pt idx="5">
                  <c:v>78.450411864778019</c:v>
                </c:pt>
                <c:pt idx="6">
                  <c:v>45.978072432669386</c:v>
                </c:pt>
                <c:pt idx="7">
                  <c:v>49.779821559896583</c:v>
                </c:pt>
                <c:pt idx="8">
                  <c:v>42</c:v>
                </c:pt>
              </c:numCache>
            </c:numRef>
          </c:val>
        </c:ser>
        <c:ser>
          <c:idx val="1"/>
          <c:order val="1"/>
          <c:tx>
            <c:strRef>
              <c:f>Sheet1!$C$1</c:f>
              <c:strCache>
                <c:ptCount val="1"/>
                <c:pt idx="0">
                  <c:v>Q2/14</c:v>
                </c:pt>
              </c:strCache>
            </c:strRef>
          </c:tx>
          <c:spPr>
            <a:solidFill>
              <a:schemeClr val="accent2">
                <a:lumMod val="75000"/>
              </a:schemeClr>
            </a:solidFill>
            <a:effectLst>
              <a:outerShdw blurRad="50800" dist="38100" algn="l" rotWithShape="0">
                <a:prstClr val="black">
                  <a:alpha val="40000"/>
                </a:prstClr>
              </a:outerShdw>
            </a:effectLst>
          </c:spPr>
          <c:invertIfNegative val="0"/>
          <c:cat>
            <c:strRef>
              <c:f>Sheet1!$A$2:$A$10</c:f>
              <c:strCache>
                <c:ptCount val="9"/>
                <c:pt idx="0">
                  <c:v>Los Angeles Metro</c:v>
                </c:pt>
                <c:pt idx="1">
                  <c:v>Inland Empire</c:v>
                </c:pt>
                <c:pt idx="2">
                  <c:v>Los Angeles</c:v>
                </c:pt>
                <c:pt idx="3">
                  <c:v>Orange</c:v>
                </c:pt>
                <c:pt idx="4">
                  <c:v>Riverside</c:v>
                </c:pt>
                <c:pt idx="5">
                  <c:v>San Bernardino</c:v>
                </c:pt>
                <c:pt idx="6">
                  <c:v>San Diego</c:v>
                </c:pt>
                <c:pt idx="7">
                  <c:v>Ventura</c:v>
                </c:pt>
                <c:pt idx="8">
                  <c:v>Santa Barbara</c:v>
                </c:pt>
              </c:strCache>
            </c:strRef>
          </c:cat>
          <c:val>
            <c:numRef>
              <c:f>Sheet1!$C$2:$C$10</c:f>
              <c:numCache>
                <c:formatCode>General</c:formatCode>
                <c:ptCount val="9"/>
                <c:pt idx="0">
                  <c:v>33</c:v>
                </c:pt>
                <c:pt idx="1">
                  <c:v>47</c:v>
                </c:pt>
                <c:pt idx="2" formatCode="0">
                  <c:v>30</c:v>
                </c:pt>
                <c:pt idx="3" formatCode="0">
                  <c:v>20</c:v>
                </c:pt>
                <c:pt idx="4" formatCode="0">
                  <c:v>41</c:v>
                </c:pt>
                <c:pt idx="5" formatCode="0">
                  <c:v>58</c:v>
                </c:pt>
                <c:pt idx="6" formatCode="0">
                  <c:v>26</c:v>
                </c:pt>
                <c:pt idx="7" formatCode="0">
                  <c:v>28</c:v>
                </c:pt>
                <c:pt idx="8">
                  <c:v>18</c:v>
                </c:pt>
              </c:numCache>
            </c:numRef>
          </c:val>
        </c:ser>
        <c:ser>
          <c:idx val="2"/>
          <c:order val="2"/>
          <c:tx>
            <c:strRef>
              <c:f>Sheet1!$D$1</c:f>
              <c:strCache>
                <c:ptCount val="1"/>
                <c:pt idx="0">
                  <c:v>Q2/13</c:v>
                </c:pt>
              </c:strCache>
            </c:strRef>
          </c:tx>
          <c:invertIfNegative val="0"/>
          <c:cat>
            <c:strRef>
              <c:f>Sheet1!$A$2:$A$10</c:f>
              <c:strCache>
                <c:ptCount val="9"/>
                <c:pt idx="0">
                  <c:v>Los Angeles Metro</c:v>
                </c:pt>
                <c:pt idx="1">
                  <c:v>Inland Empire</c:v>
                </c:pt>
                <c:pt idx="2">
                  <c:v>Los Angeles</c:v>
                </c:pt>
                <c:pt idx="3">
                  <c:v>Orange</c:v>
                </c:pt>
                <c:pt idx="4">
                  <c:v>Riverside</c:v>
                </c:pt>
                <c:pt idx="5">
                  <c:v>San Bernardino</c:v>
                </c:pt>
                <c:pt idx="6">
                  <c:v>San Diego</c:v>
                </c:pt>
                <c:pt idx="7">
                  <c:v>Ventura</c:v>
                </c:pt>
                <c:pt idx="8">
                  <c:v>Santa Barbara</c:v>
                </c:pt>
              </c:strCache>
            </c:strRef>
          </c:cat>
          <c:val>
            <c:numRef>
              <c:f>Sheet1!$D$2:$D$10</c:f>
            </c:numRef>
          </c:val>
        </c:ser>
        <c:dLbls>
          <c:showLegendKey val="0"/>
          <c:showVal val="0"/>
          <c:showCatName val="0"/>
          <c:showSerName val="0"/>
          <c:showPercent val="0"/>
          <c:showBubbleSize val="0"/>
        </c:dLbls>
        <c:gapWidth val="75"/>
        <c:axId val="124682240"/>
        <c:axId val="89627392"/>
      </c:barChart>
      <c:catAx>
        <c:axId val="124682240"/>
        <c:scaling>
          <c:orientation val="maxMin"/>
        </c:scaling>
        <c:delete val="0"/>
        <c:axPos val="l"/>
        <c:majorTickMark val="out"/>
        <c:minorTickMark val="none"/>
        <c:tickLblPos val="nextTo"/>
        <c:crossAx val="89627392"/>
        <c:crosses val="autoZero"/>
        <c:auto val="1"/>
        <c:lblAlgn val="ctr"/>
        <c:lblOffset val="100"/>
        <c:noMultiLvlLbl val="0"/>
      </c:catAx>
      <c:valAx>
        <c:axId val="89627392"/>
        <c:scaling>
          <c:orientation val="minMax"/>
        </c:scaling>
        <c:delete val="0"/>
        <c:axPos val="b"/>
        <c:numFmt formatCode="General" sourceLinked="1"/>
        <c:majorTickMark val="out"/>
        <c:minorTickMark val="none"/>
        <c:tickLblPos val="nextTo"/>
        <c:crossAx val="124682240"/>
        <c:crosses val="max"/>
        <c:crossBetween val="between"/>
      </c:valAx>
    </c:plotArea>
    <c:legend>
      <c:legendPos val="t"/>
      <c:overlay val="0"/>
      <c:spPr>
        <a:solidFill>
          <a:schemeClr val="bg1"/>
        </a:solidFill>
        <a:ln>
          <a:solidFill>
            <a:schemeClr val="tx1"/>
          </a:solidFill>
        </a:ln>
      </c:spPr>
    </c:legend>
    <c:plotVisOnly val="1"/>
    <c:dispBlanksAs val="gap"/>
    <c:showDLblsOverMax val="0"/>
  </c:chart>
  <c:txPr>
    <a:bodyPr/>
    <a:lstStyle/>
    <a:p>
      <a:pPr>
        <a:defRPr sz="1400" b="0">
          <a:latin typeface="+mn-lt"/>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 First-Time Home Buyers</c:v>
                </c:pt>
              </c:strCache>
            </c:strRef>
          </c:tx>
          <c:spPr>
            <a:solidFill>
              <a:schemeClr val="accent4">
                <a:lumMod val="75000"/>
              </a:schemeClr>
            </a:solidFill>
            <a:effectLst>
              <a:outerShdw blurRad="50800" dist="38100" algn="l" rotWithShape="0">
                <a:prstClr val="black">
                  <a:alpha val="40000"/>
                </a:prstClr>
              </a:outerShdw>
            </a:effectLst>
          </c:spPr>
          <c:invertIfNegative val="0"/>
          <c:dLbls>
            <c:dLbl>
              <c:idx val="8"/>
              <c:spPr/>
              <c:txPr>
                <a:bodyPr/>
                <a:lstStyle/>
                <a:p>
                  <a:pPr>
                    <a:defRPr sz="1600" b="1"/>
                  </a:pPr>
                  <a:endParaRPr lang="en-US"/>
                </a:p>
              </c:txPr>
              <c:showLegendKey val="0"/>
              <c:showVal val="1"/>
              <c:showCatName val="0"/>
              <c:showSerName val="0"/>
              <c:showPercent val="0"/>
              <c:showBubbleSize val="0"/>
            </c:dLbl>
            <c:dLbl>
              <c:idx val="9"/>
              <c:spPr/>
              <c:txPr>
                <a:bodyPr/>
                <a:lstStyle/>
                <a:p>
                  <a:pPr>
                    <a:defRPr sz="1600" b="1"/>
                  </a:pPr>
                  <a:endParaRPr lang="en-US"/>
                </a:p>
              </c:txPr>
              <c:showLegendKey val="0"/>
              <c:showVal val="1"/>
              <c:showCatName val="0"/>
              <c:showSerName val="0"/>
              <c:showPercent val="0"/>
              <c:showBubbleSize val="0"/>
            </c:dLbl>
            <c:dLbl>
              <c:idx val="33"/>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numRef>
              <c:f>Sheet1!$A$2:$A$35</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Sheet1!$B$2:$B$35</c:f>
              <c:numCache>
                <c:formatCode>0.0%</c:formatCode>
                <c:ptCount val="10"/>
                <c:pt idx="0">
                  <c:v>0.30499999999999999</c:v>
                </c:pt>
                <c:pt idx="1">
                  <c:v>0.27100000000000002</c:v>
                </c:pt>
                <c:pt idx="2">
                  <c:v>0.30399999999999999</c:v>
                </c:pt>
                <c:pt idx="3">
                  <c:v>0.35899999999999999</c:v>
                </c:pt>
                <c:pt idx="4">
                  <c:v>0.47</c:v>
                </c:pt>
                <c:pt idx="5">
                  <c:v>0.441</c:v>
                </c:pt>
                <c:pt idx="6">
                  <c:v>0.34200000000000003</c:v>
                </c:pt>
                <c:pt idx="7">
                  <c:v>0.35799999999999998</c:v>
                </c:pt>
                <c:pt idx="8">
                  <c:v>0.28100000000000003</c:v>
                </c:pt>
                <c:pt idx="9">
                  <c:v>0.30499999999999999</c:v>
                </c:pt>
              </c:numCache>
            </c:numRef>
          </c:val>
        </c:ser>
        <c:dLbls>
          <c:showLegendKey val="0"/>
          <c:showVal val="0"/>
          <c:showCatName val="0"/>
          <c:showSerName val="0"/>
          <c:showPercent val="0"/>
          <c:showBubbleSize val="0"/>
        </c:dLbls>
        <c:gapWidth val="50"/>
        <c:axId val="124837888"/>
        <c:axId val="31655040"/>
      </c:barChart>
      <c:lineChart>
        <c:grouping val="standard"/>
        <c:varyColors val="0"/>
        <c:ser>
          <c:idx val="1"/>
          <c:order val="1"/>
          <c:tx>
            <c:strRef>
              <c:f>Sheet1!$C$1</c:f>
              <c:strCache>
                <c:ptCount val="1"/>
                <c:pt idx="0">
                  <c:v>Long Run Average</c:v>
                </c:pt>
              </c:strCache>
            </c:strRef>
          </c:tx>
          <c:spPr>
            <a:ln w="50800">
              <a:solidFill>
                <a:schemeClr val="accent2"/>
              </a:solidFill>
            </a:ln>
            <a:effectLst>
              <a:outerShdw blurRad="50800" dist="38100" algn="l" rotWithShape="0">
                <a:prstClr val="black">
                  <a:alpha val="40000"/>
                </a:prstClr>
              </a:outerShdw>
            </a:effectLst>
          </c:spPr>
          <c:marker>
            <c:symbol val="none"/>
          </c:marker>
          <c:cat>
            <c:numRef>
              <c:f>Sheet1!$A$2:$A$35</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Sheet1!$C$2:$C$35</c:f>
              <c:numCache>
                <c:formatCode>0.0%</c:formatCode>
                <c:ptCount val="10"/>
                <c:pt idx="0">
                  <c:v>0.38032635000000009</c:v>
                </c:pt>
                <c:pt idx="1">
                  <c:v>0.38032635000000009</c:v>
                </c:pt>
                <c:pt idx="2">
                  <c:v>0.38032635000000009</c:v>
                </c:pt>
                <c:pt idx="3">
                  <c:v>0.38032635000000009</c:v>
                </c:pt>
                <c:pt idx="4">
                  <c:v>0.38032635000000009</c:v>
                </c:pt>
                <c:pt idx="5">
                  <c:v>0.38032635000000009</c:v>
                </c:pt>
                <c:pt idx="6">
                  <c:v>0.38032635000000009</c:v>
                </c:pt>
                <c:pt idx="7">
                  <c:v>0.38032635000000009</c:v>
                </c:pt>
                <c:pt idx="8">
                  <c:v>0.38032635000000009</c:v>
                </c:pt>
                <c:pt idx="9">
                  <c:v>0.38032635000000009</c:v>
                </c:pt>
              </c:numCache>
            </c:numRef>
          </c:val>
          <c:smooth val="0"/>
        </c:ser>
        <c:dLbls>
          <c:showLegendKey val="0"/>
          <c:showVal val="0"/>
          <c:showCatName val="0"/>
          <c:showSerName val="0"/>
          <c:showPercent val="0"/>
          <c:showBubbleSize val="0"/>
        </c:dLbls>
        <c:marker val="1"/>
        <c:smooth val="0"/>
        <c:axId val="124837888"/>
        <c:axId val="31655040"/>
      </c:lineChart>
      <c:catAx>
        <c:axId val="124837888"/>
        <c:scaling>
          <c:orientation val="minMax"/>
        </c:scaling>
        <c:delete val="0"/>
        <c:axPos val="b"/>
        <c:numFmt formatCode="General" sourceLinked="1"/>
        <c:majorTickMark val="out"/>
        <c:minorTickMark val="none"/>
        <c:tickLblPos val="nextTo"/>
        <c:crossAx val="31655040"/>
        <c:crosses val="autoZero"/>
        <c:auto val="1"/>
        <c:lblAlgn val="ctr"/>
        <c:lblOffset val="100"/>
        <c:tickLblSkip val="1"/>
        <c:noMultiLvlLbl val="0"/>
      </c:catAx>
      <c:valAx>
        <c:axId val="31655040"/>
        <c:scaling>
          <c:orientation val="minMax"/>
        </c:scaling>
        <c:delete val="0"/>
        <c:axPos val="l"/>
        <c:numFmt formatCode="0%" sourceLinked="0"/>
        <c:majorTickMark val="out"/>
        <c:minorTickMark val="none"/>
        <c:tickLblPos val="nextTo"/>
        <c:crossAx val="124837888"/>
        <c:crosses val="autoZero"/>
        <c:crossBetween val="between"/>
        <c:majorUnit val="0.1"/>
      </c:valAx>
      <c:spPr>
        <a:noFill/>
        <a:ln w="25400">
          <a:noFill/>
        </a:ln>
      </c:spPr>
    </c:plotArea>
    <c:legend>
      <c:legendPos val="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60" dirty="0"/>
              <a:t>Amount of Debt</a:t>
            </a:r>
          </a:p>
        </c:rich>
      </c:tx>
      <c:layout/>
      <c:overlay val="0"/>
    </c:title>
    <c:autoTitleDeleted val="0"/>
    <c:plotArea>
      <c:layout/>
      <c:barChart>
        <c:barDir val="bar"/>
        <c:grouping val="clustered"/>
        <c:varyColors val="0"/>
        <c:ser>
          <c:idx val="0"/>
          <c:order val="0"/>
          <c:tx>
            <c:strRef>
              <c:f>Sheet1!$B$1</c:f>
              <c:strCache>
                <c:ptCount val="1"/>
                <c:pt idx="0">
                  <c:v>Amount of Debt</c:v>
                </c:pt>
              </c:strCache>
            </c:strRef>
          </c:tx>
          <c:spPr>
            <a:solidFill>
              <a:schemeClr val="accent3">
                <a:lumMod val="75000"/>
              </a:schemeClr>
            </a:solidFill>
            <a:effectLst>
              <a:outerShdw blurRad="50800" dist="38100" algn="l" rotWithShape="0">
                <a:prstClr val="black">
                  <a:alpha val="40000"/>
                </a:prstClr>
              </a:outerShdw>
            </a:effectLst>
          </c:spPr>
          <c:invertIfNegative val="0"/>
          <c:dLbls>
            <c:showLegendKey val="0"/>
            <c:showVal val="1"/>
            <c:showCatName val="0"/>
            <c:showSerName val="0"/>
            <c:showPercent val="0"/>
            <c:showBubbleSize val="0"/>
            <c:showLeaderLines val="0"/>
          </c:dLbls>
          <c:cat>
            <c:strRef>
              <c:f>Sheet1!$A$2:$A$7</c:f>
              <c:strCache>
                <c:ptCount val="6"/>
                <c:pt idx="0">
                  <c:v>&lt;$10,000</c:v>
                </c:pt>
                <c:pt idx="1">
                  <c:v>$10-$20K</c:v>
                </c:pt>
                <c:pt idx="2">
                  <c:v>$20-$50K</c:v>
                </c:pt>
                <c:pt idx="3">
                  <c:v>$50-$100K</c:v>
                </c:pt>
                <c:pt idx="4">
                  <c:v>&gt; $100K</c:v>
                </c:pt>
                <c:pt idx="5">
                  <c:v>Refused</c:v>
                </c:pt>
              </c:strCache>
            </c:strRef>
          </c:cat>
          <c:val>
            <c:numRef>
              <c:f>Sheet1!$B$2:$B$7</c:f>
              <c:numCache>
                <c:formatCode>0%</c:formatCode>
                <c:ptCount val="6"/>
                <c:pt idx="0">
                  <c:v>0.78219895287958119</c:v>
                </c:pt>
                <c:pt idx="1">
                  <c:v>7.8534031413612565E-2</c:v>
                </c:pt>
                <c:pt idx="2">
                  <c:v>6.4921465968586389E-2</c:v>
                </c:pt>
                <c:pt idx="3">
                  <c:v>3.2460732984293195E-2</c:v>
                </c:pt>
                <c:pt idx="4">
                  <c:v>1.8848167539267015E-2</c:v>
                </c:pt>
                <c:pt idx="5">
                  <c:v>2.3036649214659685E-2</c:v>
                </c:pt>
              </c:numCache>
            </c:numRef>
          </c:val>
        </c:ser>
        <c:dLbls>
          <c:showLegendKey val="0"/>
          <c:showVal val="0"/>
          <c:showCatName val="0"/>
          <c:showSerName val="0"/>
          <c:showPercent val="0"/>
          <c:showBubbleSize val="0"/>
        </c:dLbls>
        <c:gapWidth val="86"/>
        <c:axId val="36217344"/>
        <c:axId val="82546048"/>
      </c:barChart>
      <c:catAx>
        <c:axId val="36217344"/>
        <c:scaling>
          <c:orientation val="maxMin"/>
        </c:scaling>
        <c:delete val="0"/>
        <c:axPos val="l"/>
        <c:majorTickMark val="none"/>
        <c:minorTickMark val="none"/>
        <c:tickLblPos val="nextTo"/>
        <c:spPr>
          <a:ln>
            <a:noFill/>
          </a:ln>
        </c:spPr>
        <c:crossAx val="82546048"/>
        <c:crosses val="autoZero"/>
        <c:auto val="1"/>
        <c:lblAlgn val="ctr"/>
        <c:lblOffset val="100"/>
        <c:noMultiLvlLbl val="0"/>
      </c:catAx>
      <c:valAx>
        <c:axId val="82546048"/>
        <c:scaling>
          <c:orientation val="minMax"/>
        </c:scaling>
        <c:delete val="1"/>
        <c:axPos val="t"/>
        <c:numFmt formatCode="0%" sourceLinked="1"/>
        <c:majorTickMark val="out"/>
        <c:minorTickMark val="none"/>
        <c:tickLblPos val="none"/>
        <c:crossAx val="3621734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Sales</c:v>
                </c:pt>
              </c:strCache>
            </c:strRef>
          </c:tx>
          <c:spPr>
            <a:ln>
              <a:noFill/>
            </a:ln>
            <a:effectLst>
              <a:outerShdw blurRad="50800" dist="38100" algn="l" rotWithShape="0">
                <a:prstClr val="black">
                  <a:alpha val="40000"/>
                </a:prstClr>
              </a:outerShdw>
            </a:effectLst>
          </c:spPr>
          <c:invertIfNegative val="0"/>
          <c:dPt>
            <c:idx val="0"/>
            <c:invertIfNegative val="0"/>
            <c:bubble3D val="0"/>
            <c:spPr>
              <a:solidFill>
                <a:schemeClr val="accent1"/>
              </a:solidFill>
              <a:ln>
                <a:noFill/>
              </a:ln>
              <a:effectLst>
                <a:outerShdw blurRad="50800" dist="38100" algn="l" rotWithShape="0">
                  <a:prstClr val="black">
                    <a:alpha val="40000"/>
                  </a:prstClr>
                </a:outerShdw>
              </a:effectLst>
            </c:spPr>
          </c:dPt>
          <c:dPt>
            <c:idx val="1"/>
            <c:invertIfNegative val="0"/>
            <c:bubble3D val="0"/>
            <c:spPr>
              <a:solidFill>
                <a:schemeClr val="accent1"/>
              </a:solidFill>
              <a:ln>
                <a:noFill/>
              </a:ln>
              <a:effectLst>
                <a:outerShdw blurRad="50800" dist="38100" algn="l" rotWithShape="0">
                  <a:prstClr val="black">
                    <a:alpha val="40000"/>
                  </a:prstClr>
                </a:outerShdw>
              </a:effectLst>
            </c:spPr>
          </c:dPt>
          <c:dPt>
            <c:idx val="2"/>
            <c:invertIfNegative val="0"/>
            <c:bubble3D val="0"/>
            <c:spPr>
              <a:solidFill>
                <a:schemeClr val="accent1"/>
              </a:solidFill>
              <a:ln>
                <a:noFill/>
              </a:ln>
              <a:effectLst>
                <a:outerShdw blurRad="50800" dist="38100" algn="l" rotWithShape="0">
                  <a:prstClr val="black">
                    <a:alpha val="40000"/>
                  </a:prstClr>
                </a:outerShdw>
              </a:effectLst>
            </c:spPr>
          </c:dPt>
          <c:dPt>
            <c:idx val="3"/>
            <c:invertIfNegative val="0"/>
            <c:bubble3D val="0"/>
            <c:spPr>
              <a:solidFill>
                <a:schemeClr val="accent1"/>
              </a:solidFill>
              <a:ln>
                <a:noFill/>
              </a:ln>
              <a:effectLst>
                <a:outerShdw blurRad="50800" dist="38100" algn="l" rotWithShape="0">
                  <a:prstClr val="black">
                    <a:alpha val="40000"/>
                  </a:prstClr>
                </a:outerShdw>
              </a:effectLst>
            </c:spPr>
          </c:dPt>
          <c:dPt>
            <c:idx val="4"/>
            <c:invertIfNegative val="0"/>
            <c:bubble3D val="0"/>
            <c:spPr>
              <a:solidFill>
                <a:schemeClr val="accent1"/>
              </a:solidFill>
              <a:ln>
                <a:noFill/>
              </a:ln>
              <a:effectLst>
                <a:outerShdw blurRad="50800" dist="38100" algn="l" rotWithShape="0">
                  <a:prstClr val="black">
                    <a:alpha val="40000"/>
                  </a:prstClr>
                </a:outerShdw>
              </a:effectLst>
            </c:spPr>
          </c:dPt>
          <c:dPt>
            <c:idx val="5"/>
            <c:invertIfNegative val="0"/>
            <c:bubble3D val="0"/>
            <c:spPr>
              <a:solidFill>
                <a:schemeClr val="accent1"/>
              </a:solidFill>
              <a:ln>
                <a:noFill/>
              </a:ln>
              <a:effectLst>
                <a:outerShdw blurRad="50800" dist="38100" algn="l" rotWithShape="0">
                  <a:prstClr val="black">
                    <a:alpha val="40000"/>
                  </a:prstClr>
                </a:outerShdw>
              </a:effectLst>
            </c:spPr>
          </c:dPt>
          <c:dPt>
            <c:idx val="6"/>
            <c:invertIfNegative val="0"/>
            <c:bubble3D val="0"/>
            <c:spPr>
              <a:solidFill>
                <a:schemeClr val="accent1"/>
              </a:solidFill>
              <a:ln>
                <a:noFill/>
              </a:ln>
              <a:effectLst>
                <a:outerShdw blurRad="50800" dist="38100" algn="l" rotWithShape="0">
                  <a:prstClr val="black">
                    <a:alpha val="40000"/>
                  </a:prstClr>
                </a:outerShdw>
              </a:effectLst>
            </c:spPr>
          </c:dPt>
          <c:dPt>
            <c:idx val="7"/>
            <c:invertIfNegative val="0"/>
            <c:bubble3D val="0"/>
            <c:spPr>
              <a:solidFill>
                <a:schemeClr val="accent1"/>
              </a:solidFill>
              <a:ln>
                <a:noFill/>
              </a:ln>
              <a:effectLst>
                <a:outerShdw blurRad="50800" dist="38100" algn="l" rotWithShape="0">
                  <a:prstClr val="black">
                    <a:alpha val="40000"/>
                  </a:prstClr>
                </a:outerShdw>
              </a:effectLst>
            </c:spPr>
          </c:dPt>
          <c:dPt>
            <c:idx val="8"/>
            <c:invertIfNegative val="0"/>
            <c:bubble3D val="0"/>
            <c:spPr>
              <a:solidFill>
                <a:schemeClr val="accent1"/>
              </a:solidFill>
              <a:ln>
                <a:noFill/>
              </a:ln>
              <a:effectLst>
                <a:outerShdw blurRad="50800" dist="38100" algn="l" rotWithShape="0">
                  <a:prstClr val="black">
                    <a:alpha val="40000"/>
                  </a:prstClr>
                </a:outerShdw>
              </a:effectLst>
            </c:spPr>
          </c:dPt>
          <c:dPt>
            <c:idx val="9"/>
            <c:invertIfNegative val="0"/>
            <c:bubble3D val="0"/>
            <c:spPr>
              <a:solidFill>
                <a:schemeClr val="accent1"/>
              </a:solidFill>
              <a:ln>
                <a:noFill/>
              </a:ln>
              <a:effectLst>
                <a:outerShdw blurRad="50800" dist="38100" algn="l" rotWithShape="0">
                  <a:prstClr val="black">
                    <a:alpha val="40000"/>
                  </a:prstClr>
                </a:outerShdw>
              </a:effectLst>
            </c:spPr>
          </c:dPt>
          <c:dPt>
            <c:idx val="10"/>
            <c:invertIfNegative val="0"/>
            <c:bubble3D val="0"/>
            <c:spPr>
              <a:solidFill>
                <a:schemeClr val="accent1"/>
              </a:solidFill>
              <a:ln>
                <a:noFill/>
              </a:ln>
              <a:effectLst>
                <a:outerShdw blurRad="50800" dist="38100" algn="l" rotWithShape="0">
                  <a:prstClr val="black">
                    <a:alpha val="40000"/>
                  </a:prstClr>
                </a:outerShdw>
              </a:effectLst>
            </c:spPr>
          </c:dPt>
          <c:dPt>
            <c:idx val="11"/>
            <c:invertIfNegative val="0"/>
            <c:bubble3D val="0"/>
            <c:spPr>
              <a:solidFill>
                <a:schemeClr val="accent1"/>
              </a:solidFill>
              <a:ln>
                <a:noFill/>
              </a:ln>
              <a:effectLst>
                <a:outerShdw blurRad="50800" dist="38100" algn="l" rotWithShape="0">
                  <a:prstClr val="black">
                    <a:alpha val="40000"/>
                  </a:prstClr>
                </a:outerShdw>
              </a:effectLst>
            </c:spPr>
          </c:dPt>
          <c:dPt>
            <c:idx val="12"/>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3"/>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4"/>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5"/>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6"/>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7"/>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8"/>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9"/>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0"/>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1"/>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2"/>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3"/>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4"/>
            <c:invertIfNegative val="0"/>
            <c:bubble3D val="0"/>
            <c:spPr>
              <a:solidFill>
                <a:schemeClr val="accent2"/>
              </a:solidFill>
              <a:ln>
                <a:noFill/>
              </a:ln>
              <a:effectLst>
                <a:outerShdw blurRad="50800" dist="38100" algn="l" rotWithShape="0">
                  <a:prstClr val="black">
                    <a:alpha val="40000"/>
                  </a:prstClr>
                </a:outerShdw>
              </a:effectLst>
            </c:spPr>
          </c:dPt>
          <c:dPt>
            <c:idx val="25"/>
            <c:invertIfNegative val="0"/>
            <c:bubble3D val="0"/>
            <c:spPr>
              <a:solidFill>
                <a:schemeClr val="accent2"/>
              </a:solidFill>
              <a:ln>
                <a:noFill/>
              </a:ln>
              <a:effectLst>
                <a:outerShdw blurRad="50800" dist="38100" algn="l" rotWithShape="0">
                  <a:prstClr val="black">
                    <a:alpha val="40000"/>
                  </a:prstClr>
                </a:outerShdw>
              </a:effectLst>
            </c:spPr>
          </c:dPt>
          <c:dPt>
            <c:idx val="26"/>
            <c:invertIfNegative val="0"/>
            <c:bubble3D val="0"/>
            <c:spPr>
              <a:solidFill>
                <a:schemeClr val="accent2"/>
              </a:solidFill>
              <a:ln>
                <a:noFill/>
              </a:ln>
              <a:effectLst>
                <a:outerShdw blurRad="50800" dist="38100" algn="l" rotWithShape="0">
                  <a:prstClr val="black">
                    <a:alpha val="40000"/>
                  </a:prstClr>
                </a:outerShdw>
              </a:effectLst>
            </c:spPr>
          </c:dPt>
          <c:dPt>
            <c:idx val="27"/>
            <c:invertIfNegative val="0"/>
            <c:bubble3D val="0"/>
            <c:spPr>
              <a:solidFill>
                <a:schemeClr val="accent2"/>
              </a:solidFill>
              <a:ln>
                <a:noFill/>
              </a:ln>
              <a:effectLst>
                <a:outerShdw blurRad="50800" dist="38100" algn="l" rotWithShape="0">
                  <a:prstClr val="black">
                    <a:alpha val="40000"/>
                  </a:prstClr>
                </a:outerShdw>
              </a:effectLst>
            </c:spPr>
          </c:dPt>
          <c:dPt>
            <c:idx val="28"/>
            <c:invertIfNegative val="0"/>
            <c:bubble3D val="0"/>
            <c:spPr>
              <a:solidFill>
                <a:schemeClr val="accent2"/>
              </a:solidFill>
              <a:ln>
                <a:noFill/>
              </a:ln>
              <a:effectLst>
                <a:outerShdw blurRad="50800" dist="38100" algn="l" rotWithShape="0">
                  <a:prstClr val="black">
                    <a:alpha val="40000"/>
                  </a:prstClr>
                </a:outerShdw>
              </a:effectLst>
            </c:spPr>
          </c:dPt>
          <c:dPt>
            <c:idx val="29"/>
            <c:invertIfNegative val="0"/>
            <c:bubble3D val="0"/>
            <c:spPr>
              <a:solidFill>
                <a:schemeClr val="accent2"/>
              </a:solidFill>
              <a:ln>
                <a:noFill/>
              </a:ln>
              <a:effectLst>
                <a:outerShdw blurRad="50800" dist="38100" algn="l" rotWithShape="0">
                  <a:prstClr val="black">
                    <a:alpha val="40000"/>
                  </a:prstClr>
                </a:outerShdw>
              </a:effectLst>
            </c:spPr>
          </c:dPt>
          <c:dPt>
            <c:idx val="30"/>
            <c:invertIfNegative val="0"/>
            <c:bubble3D val="0"/>
            <c:spPr>
              <a:solidFill>
                <a:schemeClr val="accent2"/>
              </a:solidFill>
              <a:ln>
                <a:noFill/>
              </a:ln>
              <a:effectLst>
                <a:outerShdw blurRad="50800" dist="38100" algn="l" rotWithShape="0">
                  <a:prstClr val="black">
                    <a:alpha val="40000"/>
                  </a:prstClr>
                </a:outerShdw>
              </a:effectLst>
            </c:spPr>
          </c:dPt>
          <c:dPt>
            <c:idx val="31"/>
            <c:invertIfNegative val="0"/>
            <c:bubble3D val="0"/>
            <c:spPr>
              <a:solidFill>
                <a:schemeClr val="accent2"/>
              </a:solidFill>
              <a:ln>
                <a:noFill/>
              </a:ln>
              <a:effectLst>
                <a:outerShdw blurRad="50800" dist="38100" algn="l" rotWithShape="0">
                  <a:prstClr val="black">
                    <a:alpha val="40000"/>
                  </a:prstClr>
                </a:outerShdw>
              </a:effectLst>
            </c:spPr>
          </c:dPt>
          <c:dPt>
            <c:idx val="32"/>
            <c:invertIfNegative val="0"/>
            <c:bubble3D val="0"/>
            <c:spPr>
              <a:solidFill>
                <a:schemeClr val="accent2"/>
              </a:solidFill>
              <a:ln>
                <a:noFill/>
              </a:ln>
              <a:effectLst>
                <a:outerShdw blurRad="50800" dist="38100" algn="l" rotWithShape="0">
                  <a:prstClr val="black">
                    <a:alpha val="40000"/>
                  </a:prstClr>
                </a:outerShdw>
              </a:effectLst>
            </c:spPr>
          </c:dPt>
          <c:dPt>
            <c:idx val="33"/>
            <c:invertIfNegative val="0"/>
            <c:bubble3D val="0"/>
            <c:spPr>
              <a:solidFill>
                <a:schemeClr val="accent2"/>
              </a:solidFill>
              <a:ln>
                <a:noFill/>
              </a:ln>
              <a:effectLst>
                <a:outerShdw blurRad="50800" dist="38100" algn="l" rotWithShape="0">
                  <a:prstClr val="black">
                    <a:alpha val="40000"/>
                  </a:prstClr>
                </a:outerShdw>
              </a:effectLst>
            </c:spPr>
          </c:dPt>
          <c:dPt>
            <c:idx val="34"/>
            <c:invertIfNegative val="0"/>
            <c:bubble3D val="0"/>
            <c:spPr>
              <a:solidFill>
                <a:schemeClr val="accent2"/>
              </a:solidFill>
              <a:ln>
                <a:noFill/>
              </a:ln>
              <a:effectLst>
                <a:outerShdw blurRad="50800" dist="38100" algn="l" rotWithShape="0">
                  <a:prstClr val="black">
                    <a:alpha val="40000"/>
                  </a:prstClr>
                </a:outerShdw>
              </a:effectLst>
            </c:spPr>
          </c:dPt>
          <c:dPt>
            <c:idx val="35"/>
            <c:invertIfNegative val="0"/>
            <c:bubble3D val="0"/>
            <c:spPr>
              <a:solidFill>
                <a:schemeClr val="accent2"/>
              </a:solidFill>
              <a:ln>
                <a:noFill/>
              </a:ln>
              <a:effectLst>
                <a:outerShdw blurRad="50800" dist="38100" algn="l" rotWithShape="0">
                  <a:prstClr val="black">
                    <a:alpha val="40000"/>
                  </a:prstClr>
                </a:outerShdw>
              </a:effectLst>
            </c:spPr>
          </c:dPt>
          <c:dPt>
            <c:idx val="36"/>
            <c:invertIfNegative val="0"/>
            <c:bubble3D val="0"/>
            <c:spPr>
              <a:solidFill>
                <a:schemeClr val="accent1"/>
              </a:solidFill>
              <a:ln>
                <a:noFill/>
              </a:ln>
              <a:effectLst>
                <a:outerShdw blurRad="50800" dist="38100" algn="l" rotWithShape="0">
                  <a:prstClr val="black">
                    <a:alpha val="40000"/>
                  </a:prstClr>
                </a:outerShdw>
              </a:effectLst>
            </c:spPr>
          </c:dPt>
          <c:dPt>
            <c:idx val="37"/>
            <c:invertIfNegative val="0"/>
            <c:bubble3D val="0"/>
            <c:spPr>
              <a:solidFill>
                <a:schemeClr val="accent1"/>
              </a:solidFill>
              <a:ln>
                <a:noFill/>
              </a:ln>
              <a:effectLst>
                <a:outerShdw blurRad="50800" dist="38100" algn="l" rotWithShape="0">
                  <a:prstClr val="black">
                    <a:alpha val="40000"/>
                  </a:prstClr>
                </a:outerShdw>
              </a:effectLst>
            </c:spPr>
          </c:dPt>
          <c:dPt>
            <c:idx val="38"/>
            <c:invertIfNegative val="0"/>
            <c:bubble3D val="0"/>
            <c:spPr>
              <a:solidFill>
                <a:schemeClr val="accent1"/>
              </a:solidFill>
              <a:ln>
                <a:noFill/>
              </a:ln>
              <a:effectLst>
                <a:outerShdw blurRad="50800" dist="38100" algn="l" rotWithShape="0">
                  <a:prstClr val="black">
                    <a:alpha val="40000"/>
                  </a:prstClr>
                </a:outerShdw>
              </a:effectLst>
            </c:spPr>
          </c:dPt>
          <c:dPt>
            <c:idx val="39"/>
            <c:invertIfNegative val="0"/>
            <c:bubble3D val="0"/>
            <c:spPr>
              <a:solidFill>
                <a:schemeClr val="accent1"/>
              </a:solidFill>
              <a:ln>
                <a:noFill/>
              </a:ln>
              <a:effectLst>
                <a:outerShdw blurRad="50800" dist="38100" algn="l" rotWithShape="0">
                  <a:prstClr val="black">
                    <a:alpha val="40000"/>
                  </a:prstClr>
                </a:outerShdw>
              </a:effectLst>
            </c:spPr>
          </c:dPt>
          <c:dPt>
            <c:idx val="40"/>
            <c:invertIfNegative val="0"/>
            <c:bubble3D val="0"/>
            <c:spPr>
              <a:solidFill>
                <a:schemeClr val="accent1"/>
              </a:solidFill>
              <a:ln>
                <a:noFill/>
              </a:ln>
              <a:effectLst>
                <a:outerShdw blurRad="50800" dist="38100" algn="l" rotWithShape="0">
                  <a:prstClr val="black">
                    <a:alpha val="40000"/>
                  </a:prstClr>
                </a:outerShdw>
              </a:effectLst>
            </c:spPr>
          </c:dPt>
          <c:dPt>
            <c:idx val="41"/>
            <c:invertIfNegative val="0"/>
            <c:bubble3D val="0"/>
            <c:spPr>
              <a:solidFill>
                <a:schemeClr val="accent1"/>
              </a:solidFill>
              <a:ln>
                <a:noFill/>
              </a:ln>
              <a:effectLst>
                <a:outerShdw blurRad="50800" dist="38100" algn="l" rotWithShape="0">
                  <a:prstClr val="black">
                    <a:alpha val="40000"/>
                  </a:prstClr>
                </a:outerShdw>
              </a:effectLst>
            </c:spPr>
          </c:dPt>
          <c:dPt>
            <c:idx val="42"/>
            <c:invertIfNegative val="0"/>
            <c:bubble3D val="0"/>
            <c:spPr>
              <a:solidFill>
                <a:schemeClr val="accent1"/>
              </a:solidFill>
              <a:ln>
                <a:noFill/>
              </a:ln>
              <a:effectLst>
                <a:outerShdw blurRad="50800" dist="38100" algn="l" rotWithShape="0">
                  <a:prstClr val="black">
                    <a:alpha val="40000"/>
                  </a:prstClr>
                </a:outerShdw>
              </a:effectLst>
            </c:spPr>
          </c:dPt>
          <c:dPt>
            <c:idx val="43"/>
            <c:invertIfNegative val="0"/>
            <c:bubble3D val="0"/>
            <c:spPr>
              <a:solidFill>
                <a:schemeClr val="accent1"/>
              </a:solidFill>
              <a:ln>
                <a:noFill/>
              </a:ln>
              <a:effectLst>
                <a:outerShdw blurRad="50800" dist="38100" algn="l" rotWithShape="0">
                  <a:prstClr val="black">
                    <a:alpha val="40000"/>
                  </a:prstClr>
                </a:outerShdw>
              </a:effectLst>
            </c:spPr>
          </c:dPt>
          <c:dPt>
            <c:idx val="44"/>
            <c:invertIfNegative val="0"/>
            <c:bubble3D val="0"/>
            <c:spPr>
              <a:solidFill>
                <a:schemeClr val="accent1"/>
              </a:solidFill>
              <a:ln>
                <a:noFill/>
              </a:ln>
              <a:effectLst>
                <a:outerShdw blurRad="50800" dist="38100" algn="l" rotWithShape="0">
                  <a:prstClr val="black">
                    <a:alpha val="40000"/>
                  </a:prstClr>
                </a:outerShdw>
              </a:effectLst>
            </c:spPr>
          </c:dPt>
          <c:dPt>
            <c:idx val="45"/>
            <c:invertIfNegative val="0"/>
            <c:bubble3D val="0"/>
            <c:spPr>
              <a:solidFill>
                <a:schemeClr val="accent1"/>
              </a:solidFill>
              <a:ln>
                <a:noFill/>
              </a:ln>
              <a:effectLst>
                <a:outerShdw blurRad="50800" dist="38100" algn="l" rotWithShape="0">
                  <a:prstClr val="black">
                    <a:alpha val="40000"/>
                  </a:prstClr>
                </a:outerShdw>
              </a:effectLst>
            </c:spPr>
          </c:dPt>
          <c:dPt>
            <c:idx val="46"/>
            <c:invertIfNegative val="0"/>
            <c:bubble3D val="0"/>
            <c:spPr>
              <a:solidFill>
                <a:schemeClr val="accent1"/>
              </a:solidFill>
              <a:ln>
                <a:noFill/>
              </a:ln>
              <a:effectLst>
                <a:outerShdw blurRad="50800" dist="38100" algn="l" rotWithShape="0">
                  <a:prstClr val="black">
                    <a:alpha val="40000"/>
                  </a:prstClr>
                </a:outerShdw>
              </a:effectLst>
            </c:spPr>
          </c:dPt>
          <c:dPt>
            <c:idx val="47"/>
            <c:invertIfNegative val="0"/>
            <c:bubble3D val="0"/>
            <c:spPr>
              <a:solidFill>
                <a:schemeClr val="accent1"/>
              </a:solidFill>
              <a:ln>
                <a:noFill/>
              </a:ln>
              <a:effectLst>
                <a:outerShdw blurRad="50800" dist="38100" algn="l" rotWithShape="0">
                  <a:prstClr val="black">
                    <a:alpha val="40000"/>
                  </a:prstClr>
                </a:outerShdw>
              </a:effectLst>
            </c:spPr>
          </c:dPt>
          <c:dPt>
            <c:idx val="48"/>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49"/>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0"/>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1"/>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2"/>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3"/>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4"/>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5"/>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6"/>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7"/>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8"/>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9"/>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60"/>
            <c:invertIfNegative val="0"/>
            <c:bubble3D val="0"/>
            <c:spPr>
              <a:solidFill>
                <a:schemeClr val="accent2"/>
              </a:solidFill>
              <a:ln>
                <a:noFill/>
              </a:ln>
              <a:effectLst>
                <a:outerShdw blurRad="50800" dist="38100" algn="l" rotWithShape="0">
                  <a:prstClr val="black">
                    <a:alpha val="40000"/>
                  </a:prstClr>
                </a:outerShdw>
              </a:effectLst>
            </c:spPr>
          </c:dPt>
          <c:dPt>
            <c:idx val="61"/>
            <c:invertIfNegative val="0"/>
            <c:bubble3D val="0"/>
            <c:spPr>
              <a:solidFill>
                <a:schemeClr val="accent2"/>
              </a:solidFill>
              <a:ln>
                <a:noFill/>
              </a:ln>
              <a:effectLst>
                <a:outerShdw blurRad="50800" dist="38100" algn="l" rotWithShape="0">
                  <a:prstClr val="black">
                    <a:alpha val="40000"/>
                  </a:prstClr>
                </a:outerShdw>
              </a:effectLst>
            </c:spPr>
          </c:dPt>
          <c:dPt>
            <c:idx val="62"/>
            <c:invertIfNegative val="0"/>
            <c:bubble3D val="0"/>
            <c:spPr>
              <a:solidFill>
                <a:schemeClr val="accent2"/>
              </a:solidFill>
              <a:ln>
                <a:noFill/>
              </a:ln>
              <a:effectLst>
                <a:outerShdw blurRad="50800" dist="38100" algn="l" rotWithShape="0">
                  <a:prstClr val="black">
                    <a:alpha val="40000"/>
                  </a:prstClr>
                </a:outerShdw>
              </a:effectLst>
            </c:spPr>
          </c:dPt>
          <c:dPt>
            <c:idx val="63"/>
            <c:invertIfNegative val="0"/>
            <c:bubble3D val="0"/>
            <c:spPr>
              <a:solidFill>
                <a:schemeClr val="accent2"/>
              </a:solidFill>
              <a:ln>
                <a:noFill/>
              </a:ln>
              <a:effectLst>
                <a:outerShdw blurRad="50800" dist="38100" algn="l" rotWithShape="0">
                  <a:prstClr val="black">
                    <a:alpha val="40000"/>
                  </a:prstClr>
                </a:outerShdw>
              </a:effectLst>
            </c:spPr>
          </c:dPt>
          <c:dPt>
            <c:idx val="64"/>
            <c:invertIfNegative val="0"/>
            <c:bubble3D val="0"/>
            <c:spPr>
              <a:solidFill>
                <a:schemeClr val="accent2"/>
              </a:solidFill>
              <a:ln>
                <a:noFill/>
              </a:ln>
              <a:effectLst>
                <a:outerShdw blurRad="50800" dist="38100" algn="l" rotWithShape="0">
                  <a:prstClr val="black">
                    <a:alpha val="40000"/>
                  </a:prstClr>
                </a:outerShdw>
              </a:effectLst>
            </c:spPr>
          </c:dPt>
          <c:dPt>
            <c:idx val="65"/>
            <c:invertIfNegative val="0"/>
            <c:bubble3D val="0"/>
            <c:spPr>
              <a:solidFill>
                <a:schemeClr val="accent2"/>
              </a:solidFill>
              <a:ln>
                <a:noFill/>
              </a:ln>
              <a:effectLst>
                <a:outerShdw blurRad="50800" dist="38100" algn="l" rotWithShape="0">
                  <a:prstClr val="black">
                    <a:alpha val="40000"/>
                  </a:prstClr>
                </a:outerShdw>
              </a:effectLst>
            </c:spPr>
          </c:dPt>
          <c:dPt>
            <c:idx val="66"/>
            <c:invertIfNegative val="0"/>
            <c:bubble3D val="0"/>
            <c:spPr>
              <a:solidFill>
                <a:schemeClr val="accent2"/>
              </a:solidFill>
              <a:ln>
                <a:noFill/>
              </a:ln>
              <a:effectLst>
                <a:outerShdw blurRad="50800" dist="38100" algn="l" rotWithShape="0">
                  <a:prstClr val="black">
                    <a:alpha val="40000"/>
                  </a:prstClr>
                </a:outerShdw>
              </a:effectLst>
            </c:spPr>
          </c:dPt>
          <c:dPt>
            <c:idx val="67"/>
            <c:invertIfNegative val="0"/>
            <c:bubble3D val="0"/>
            <c:spPr>
              <a:solidFill>
                <a:schemeClr val="accent2"/>
              </a:solidFill>
              <a:ln>
                <a:noFill/>
              </a:ln>
              <a:effectLst>
                <a:outerShdw blurRad="50800" dist="38100" algn="l" rotWithShape="0">
                  <a:prstClr val="black">
                    <a:alpha val="40000"/>
                  </a:prstClr>
                </a:outerShdw>
              </a:effectLst>
            </c:spPr>
          </c:dPt>
          <c:dPt>
            <c:idx val="68"/>
            <c:invertIfNegative val="0"/>
            <c:bubble3D val="0"/>
            <c:spPr>
              <a:solidFill>
                <a:schemeClr val="accent2"/>
              </a:solidFill>
              <a:ln>
                <a:noFill/>
              </a:ln>
              <a:effectLst>
                <a:outerShdw blurRad="50800" dist="38100" algn="l" rotWithShape="0">
                  <a:prstClr val="black">
                    <a:alpha val="40000"/>
                  </a:prstClr>
                </a:outerShdw>
              </a:effectLst>
            </c:spPr>
          </c:dPt>
          <c:dPt>
            <c:idx val="69"/>
            <c:invertIfNegative val="0"/>
            <c:bubble3D val="0"/>
            <c:spPr>
              <a:solidFill>
                <a:schemeClr val="accent2"/>
              </a:solidFill>
              <a:ln>
                <a:noFill/>
              </a:ln>
              <a:effectLst>
                <a:outerShdw blurRad="50800" dist="38100" algn="l" rotWithShape="0">
                  <a:prstClr val="black">
                    <a:alpha val="40000"/>
                  </a:prstClr>
                </a:outerShdw>
              </a:effectLst>
            </c:spPr>
          </c:dPt>
          <c:dPt>
            <c:idx val="70"/>
            <c:invertIfNegative val="0"/>
            <c:bubble3D val="0"/>
            <c:spPr>
              <a:solidFill>
                <a:schemeClr val="accent2"/>
              </a:solidFill>
              <a:ln>
                <a:noFill/>
              </a:ln>
              <a:effectLst>
                <a:outerShdw blurRad="50800" dist="38100" algn="l" rotWithShape="0">
                  <a:prstClr val="black">
                    <a:alpha val="40000"/>
                  </a:prstClr>
                </a:outerShdw>
              </a:effectLst>
            </c:spPr>
          </c:dPt>
          <c:dPt>
            <c:idx val="71"/>
            <c:invertIfNegative val="0"/>
            <c:bubble3D val="0"/>
            <c:spPr>
              <a:solidFill>
                <a:schemeClr val="accent2"/>
              </a:solidFill>
              <a:ln>
                <a:noFill/>
              </a:ln>
              <a:effectLst>
                <a:outerShdw blurRad="50800" dist="38100" algn="l" rotWithShape="0">
                  <a:prstClr val="black">
                    <a:alpha val="40000"/>
                  </a:prstClr>
                </a:outerShdw>
              </a:effectLst>
            </c:spPr>
          </c:dPt>
          <c:dPt>
            <c:idx val="72"/>
            <c:invertIfNegative val="0"/>
            <c:bubble3D val="0"/>
            <c:spPr>
              <a:solidFill>
                <a:schemeClr val="accent1"/>
              </a:solidFill>
              <a:ln>
                <a:noFill/>
              </a:ln>
              <a:effectLst>
                <a:outerShdw blurRad="50800" dist="38100" algn="l" rotWithShape="0">
                  <a:prstClr val="black">
                    <a:alpha val="40000"/>
                  </a:prstClr>
                </a:outerShdw>
              </a:effectLst>
            </c:spPr>
          </c:dPt>
          <c:dPt>
            <c:idx val="73"/>
            <c:invertIfNegative val="0"/>
            <c:bubble3D val="0"/>
            <c:spPr>
              <a:solidFill>
                <a:schemeClr val="accent1"/>
              </a:solidFill>
              <a:ln>
                <a:noFill/>
              </a:ln>
              <a:effectLst>
                <a:outerShdw blurRad="50800" dist="38100" algn="l" rotWithShape="0">
                  <a:prstClr val="black">
                    <a:alpha val="40000"/>
                  </a:prstClr>
                </a:outerShdw>
              </a:effectLst>
            </c:spPr>
          </c:dPt>
          <c:dPt>
            <c:idx val="74"/>
            <c:invertIfNegative val="0"/>
            <c:bubble3D val="0"/>
            <c:spPr>
              <a:solidFill>
                <a:schemeClr val="accent1"/>
              </a:solidFill>
              <a:ln>
                <a:noFill/>
              </a:ln>
              <a:effectLst>
                <a:outerShdw blurRad="50800" dist="38100" algn="l" rotWithShape="0">
                  <a:prstClr val="black">
                    <a:alpha val="40000"/>
                  </a:prstClr>
                </a:outerShdw>
              </a:effectLst>
            </c:spPr>
          </c:dPt>
          <c:dPt>
            <c:idx val="75"/>
            <c:invertIfNegative val="0"/>
            <c:bubble3D val="0"/>
            <c:spPr>
              <a:solidFill>
                <a:schemeClr val="accent1"/>
              </a:solidFill>
              <a:ln>
                <a:noFill/>
              </a:ln>
              <a:effectLst>
                <a:outerShdw blurRad="50800" dist="38100" algn="l" rotWithShape="0">
                  <a:prstClr val="black">
                    <a:alpha val="40000"/>
                  </a:prstClr>
                </a:outerShdw>
              </a:effectLst>
            </c:spPr>
          </c:dPt>
          <c:dPt>
            <c:idx val="76"/>
            <c:invertIfNegative val="0"/>
            <c:bubble3D val="0"/>
            <c:spPr>
              <a:solidFill>
                <a:schemeClr val="accent1"/>
              </a:solidFill>
              <a:ln>
                <a:noFill/>
              </a:ln>
              <a:effectLst>
                <a:outerShdw blurRad="50800" dist="38100" algn="l" rotWithShape="0">
                  <a:prstClr val="black">
                    <a:alpha val="40000"/>
                  </a:prstClr>
                </a:outerShdw>
              </a:effectLst>
            </c:spPr>
          </c:dPt>
          <c:dPt>
            <c:idx val="77"/>
            <c:invertIfNegative val="0"/>
            <c:bubble3D val="0"/>
            <c:spPr>
              <a:solidFill>
                <a:schemeClr val="accent1"/>
              </a:solidFill>
              <a:ln>
                <a:noFill/>
              </a:ln>
              <a:effectLst>
                <a:outerShdw blurRad="50800" dist="38100" algn="l" rotWithShape="0">
                  <a:prstClr val="black">
                    <a:alpha val="40000"/>
                  </a:prstClr>
                </a:outerShdw>
              </a:effectLst>
            </c:spPr>
          </c:dPt>
          <c:dPt>
            <c:idx val="78"/>
            <c:invertIfNegative val="0"/>
            <c:bubble3D val="0"/>
            <c:spPr>
              <a:solidFill>
                <a:schemeClr val="accent1"/>
              </a:solidFill>
              <a:ln>
                <a:noFill/>
              </a:ln>
              <a:effectLst>
                <a:outerShdw blurRad="50800" dist="38100" algn="l" rotWithShape="0">
                  <a:prstClr val="black">
                    <a:alpha val="40000"/>
                  </a:prstClr>
                </a:outerShdw>
              </a:effectLst>
            </c:spPr>
          </c:dPt>
          <c:dPt>
            <c:idx val="79"/>
            <c:invertIfNegative val="0"/>
            <c:bubble3D val="0"/>
            <c:spPr>
              <a:solidFill>
                <a:schemeClr val="accent1"/>
              </a:solidFill>
              <a:ln>
                <a:noFill/>
              </a:ln>
              <a:effectLst>
                <a:outerShdw blurRad="50800" dist="38100" algn="l" rotWithShape="0">
                  <a:prstClr val="black">
                    <a:alpha val="40000"/>
                  </a:prstClr>
                </a:outerShdw>
              </a:effectLst>
            </c:spPr>
          </c:dPt>
          <c:dPt>
            <c:idx val="80"/>
            <c:invertIfNegative val="0"/>
            <c:bubble3D val="0"/>
            <c:spPr>
              <a:solidFill>
                <a:schemeClr val="accent1"/>
              </a:solidFill>
              <a:ln>
                <a:noFill/>
              </a:ln>
              <a:effectLst>
                <a:outerShdw blurRad="50800" dist="38100" algn="l" rotWithShape="0">
                  <a:prstClr val="black">
                    <a:alpha val="40000"/>
                  </a:prstClr>
                </a:outerShdw>
              </a:effectLst>
            </c:spPr>
          </c:dPt>
          <c:dPt>
            <c:idx val="81"/>
            <c:invertIfNegative val="0"/>
            <c:bubble3D val="0"/>
            <c:spPr>
              <a:solidFill>
                <a:schemeClr val="accent1"/>
              </a:solidFill>
              <a:ln>
                <a:noFill/>
              </a:ln>
              <a:effectLst>
                <a:outerShdw blurRad="50800" dist="38100" algn="l" rotWithShape="0">
                  <a:prstClr val="black">
                    <a:alpha val="40000"/>
                  </a:prstClr>
                </a:outerShdw>
              </a:effectLst>
            </c:spPr>
          </c:dPt>
          <c:dPt>
            <c:idx val="82"/>
            <c:invertIfNegative val="0"/>
            <c:bubble3D val="0"/>
            <c:spPr>
              <a:solidFill>
                <a:schemeClr val="accent1"/>
              </a:solidFill>
              <a:ln>
                <a:noFill/>
              </a:ln>
              <a:effectLst>
                <a:outerShdw blurRad="50800" dist="38100" algn="l" rotWithShape="0">
                  <a:prstClr val="black">
                    <a:alpha val="40000"/>
                  </a:prstClr>
                </a:outerShdw>
              </a:effectLst>
            </c:spPr>
          </c:dPt>
          <c:dPt>
            <c:idx val="83"/>
            <c:invertIfNegative val="0"/>
            <c:bubble3D val="0"/>
            <c:spPr>
              <a:solidFill>
                <a:schemeClr val="accent1"/>
              </a:solidFill>
              <a:ln>
                <a:noFill/>
              </a:ln>
              <a:effectLst>
                <a:outerShdw blurRad="50800" dist="38100" algn="l" rotWithShape="0">
                  <a:prstClr val="black">
                    <a:alpha val="40000"/>
                  </a:prstClr>
                </a:outerShdw>
              </a:effectLst>
            </c:spPr>
          </c:dPt>
          <c:dPt>
            <c:idx val="84"/>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5"/>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6"/>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7"/>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8"/>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9"/>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0"/>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1"/>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2"/>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3"/>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4"/>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5"/>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6"/>
            <c:invertIfNegative val="0"/>
            <c:bubble3D val="0"/>
            <c:spPr>
              <a:solidFill>
                <a:schemeClr val="accent2"/>
              </a:solidFill>
              <a:ln>
                <a:noFill/>
              </a:ln>
              <a:effectLst>
                <a:outerShdw blurRad="50800" dist="38100" algn="l" rotWithShape="0">
                  <a:prstClr val="black">
                    <a:alpha val="40000"/>
                  </a:prstClr>
                </a:outerShdw>
              </a:effectLst>
            </c:spPr>
          </c:dPt>
          <c:dPt>
            <c:idx val="97"/>
            <c:invertIfNegative val="0"/>
            <c:bubble3D val="0"/>
            <c:spPr>
              <a:solidFill>
                <a:schemeClr val="accent2"/>
              </a:solidFill>
              <a:ln>
                <a:noFill/>
              </a:ln>
              <a:effectLst>
                <a:outerShdw blurRad="50800" dist="38100" algn="l" rotWithShape="0">
                  <a:prstClr val="black">
                    <a:alpha val="40000"/>
                  </a:prstClr>
                </a:outerShdw>
              </a:effectLst>
            </c:spPr>
          </c:dPt>
          <c:dPt>
            <c:idx val="98"/>
            <c:invertIfNegative val="0"/>
            <c:bubble3D val="0"/>
            <c:spPr>
              <a:solidFill>
                <a:schemeClr val="accent2"/>
              </a:solidFill>
              <a:ln>
                <a:noFill/>
              </a:ln>
              <a:effectLst>
                <a:outerShdw blurRad="50800" dist="38100" algn="l" rotWithShape="0">
                  <a:prstClr val="black">
                    <a:alpha val="40000"/>
                  </a:prstClr>
                </a:outerShdw>
              </a:effectLst>
            </c:spPr>
          </c:dPt>
          <c:dPt>
            <c:idx val="99"/>
            <c:invertIfNegative val="0"/>
            <c:bubble3D val="0"/>
            <c:spPr>
              <a:solidFill>
                <a:schemeClr val="accent2"/>
              </a:solidFill>
              <a:ln>
                <a:noFill/>
              </a:ln>
              <a:effectLst>
                <a:outerShdw blurRad="50800" dist="38100" algn="l" rotWithShape="0">
                  <a:prstClr val="black">
                    <a:alpha val="40000"/>
                  </a:prstClr>
                </a:outerShdw>
              </a:effectLst>
            </c:spPr>
          </c:dPt>
          <c:dPt>
            <c:idx val="100"/>
            <c:invertIfNegative val="0"/>
            <c:bubble3D val="0"/>
            <c:spPr>
              <a:solidFill>
                <a:schemeClr val="accent2"/>
              </a:solidFill>
              <a:ln>
                <a:noFill/>
              </a:ln>
              <a:effectLst>
                <a:outerShdw blurRad="50800" dist="38100" algn="l" rotWithShape="0">
                  <a:prstClr val="black">
                    <a:alpha val="40000"/>
                  </a:prstClr>
                </a:outerShdw>
              </a:effectLst>
            </c:spPr>
          </c:dPt>
          <c:dPt>
            <c:idx val="101"/>
            <c:invertIfNegative val="0"/>
            <c:bubble3D val="0"/>
            <c:spPr>
              <a:solidFill>
                <a:schemeClr val="accent2"/>
              </a:solidFill>
              <a:ln>
                <a:noFill/>
              </a:ln>
              <a:effectLst>
                <a:outerShdw blurRad="50800" dist="38100" algn="l" rotWithShape="0">
                  <a:prstClr val="black">
                    <a:alpha val="40000"/>
                  </a:prstClr>
                </a:outerShdw>
              </a:effectLst>
            </c:spPr>
          </c:dPt>
          <c:dPt>
            <c:idx val="102"/>
            <c:invertIfNegative val="0"/>
            <c:bubble3D val="0"/>
            <c:spPr>
              <a:solidFill>
                <a:schemeClr val="accent2"/>
              </a:solidFill>
              <a:ln>
                <a:noFill/>
              </a:ln>
              <a:effectLst>
                <a:outerShdw blurRad="50800" dist="38100" algn="l" rotWithShape="0">
                  <a:prstClr val="black">
                    <a:alpha val="40000"/>
                  </a:prstClr>
                </a:outerShdw>
              </a:effectLst>
            </c:spPr>
          </c:dPt>
          <c:dPt>
            <c:idx val="103"/>
            <c:invertIfNegative val="0"/>
            <c:bubble3D val="0"/>
            <c:spPr>
              <a:solidFill>
                <a:schemeClr val="accent2"/>
              </a:solidFill>
              <a:ln>
                <a:noFill/>
              </a:ln>
              <a:effectLst>
                <a:outerShdw blurRad="50800" dist="38100" algn="l" rotWithShape="0">
                  <a:prstClr val="black">
                    <a:alpha val="40000"/>
                  </a:prstClr>
                </a:outerShdw>
              </a:effectLst>
            </c:spPr>
          </c:dPt>
          <c:dPt>
            <c:idx val="104"/>
            <c:invertIfNegative val="0"/>
            <c:bubble3D val="0"/>
            <c:spPr>
              <a:solidFill>
                <a:schemeClr val="accent2"/>
              </a:solidFill>
              <a:ln>
                <a:noFill/>
              </a:ln>
              <a:effectLst>
                <a:outerShdw blurRad="50800" dist="38100" algn="l" rotWithShape="0">
                  <a:prstClr val="black">
                    <a:alpha val="40000"/>
                  </a:prstClr>
                </a:outerShdw>
              </a:effectLst>
            </c:spPr>
          </c:dPt>
          <c:dPt>
            <c:idx val="105"/>
            <c:invertIfNegative val="0"/>
            <c:bubble3D val="0"/>
            <c:spPr>
              <a:solidFill>
                <a:schemeClr val="accent2"/>
              </a:solidFill>
              <a:ln>
                <a:noFill/>
              </a:ln>
              <a:effectLst>
                <a:outerShdw blurRad="50800" dist="38100" algn="l" rotWithShape="0">
                  <a:prstClr val="black">
                    <a:alpha val="40000"/>
                  </a:prstClr>
                </a:outerShdw>
              </a:effectLst>
            </c:spPr>
          </c:dPt>
          <c:dPt>
            <c:idx val="106"/>
            <c:invertIfNegative val="0"/>
            <c:bubble3D val="0"/>
            <c:spPr>
              <a:solidFill>
                <a:schemeClr val="accent2"/>
              </a:solidFill>
              <a:ln>
                <a:noFill/>
              </a:ln>
              <a:effectLst>
                <a:outerShdw blurRad="50800" dist="38100" algn="l" rotWithShape="0">
                  <a:prstClr val="black">
                    <a:alpha val="40000"/>
                  </a:prstClr>
                </a:outerShdw>
              </a:effectLst>
            </c:spPr>
          </c:dPt>
          <c:dPt>
            <c:idx val="107"/>
            <c:invertIfNegative val="0"/>
            <c:bubble3D val="0"/>
            <c:spPr>
              <a:solidFill>
                <a:schemeClr val="accent2"/>
              </a:solidFill>
              <a:ln>
                <a:noFill/>
              </a:ln>
              <a:effectLst>
                <a:outerShdw blurRad="50800" dist="38100" algn="l" rotWithShape="0">
                  <a:prstClr val="black">
                    <a:alpha val="40000"/>
                  </a:prstClr>
                </a:outerShdw>
              </a:effectLst>
            </c:spPr>
          </c:dPt>
          <c:dPt>
            <c:idx val="108"/>
            <c:invertIfNegative val="0"/>
            <c:bubble3D val="0"/>
            <c:spPr>
              <a:solidFill>
                <a:schemeClr val="accent1"/>
              </a:solidFill>
              <a:ln>
                <a:noFill/>
              </a:ln>
              <a:effectLst>
                <a:outerShdw blurRad="50800" dist="38100" algn="l" rotWithShape="0">
                  <a:prstClr val="black">
                    <a:alpha val="40000"/>
                  </a:prstClr>
                </a:outerShdw>
              </a:effectLst>
            </c:spPr>
          </c:dPt>
          <c:dPt>
            <c:idx val="109"/>
            <c:invertIfNegative val="0"/>
            <c:bubble3D val="0"/>
            <c:spPr>
              <a:solidFill>
                <a:schemeClr val="accent1"/>
              </a:solidFill>
              <a:ln>
                <a:noFill/>
              </a:ln>
              <a:effectLst>
                <a:outerShdw blurRad="50800" dist="38100" algn="l" rotWithShape="0">
                  <a:prstClr val="black">
                    <a:alpha val="40000"/>
                  </a:prstClr>
                </a:outerShdw>
              </a:effectLst>
            </c:spPr>
          </c:dPt>
          <c:cat>
            <c:numRef>
              <c:f>Sheet1!$A$2:$A$178</c:f>
              <c:numCache>
                <c:formatCode>mmm\-yy</c:formatCode>
                <c:ptCount val="11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numCache>
            </c:numRef>
          </c:cat>
          <c:val>
            <c:numRef>
              <c:f>Sheet1!$B$2:$B$178</c:f>
              <c:numCache>
                <c:formatCode>_(* #,##0_);_(* \(#,##0\);_(* "-"??_);_(@_)</c:formatCode>
                <c:ptCount val="117"/>
                <c:pt idx="0">
                  <c:v>625570</c:v>
                </c:pt>
                <c:pt idx="1">
                  <c:v>566250</c:v>
                </c:pt>
                <c:pt idx="2">
                  <c:v>580290</c:v>
                </c:pt>
                <c:pt idx="3">
                  <c:v>594740</c:v>
                </c:pt>
                <c:pt idx="4">
                  <c:v>586800</c:v>
                </c:pt>
                <c:pt idx="5">
                  <c:v>591220</c:v>
                </c:pt>
                <c:pt idx="6">
                  <c:v>588240</c:v>
                </c:pt>
                <c:pt idx="7">
                  <c:v>593560</c:v>
                </c:pt>
                <c:pt idx="8">
                  <c:v>584360</c:v>
                </c:pt>
                <c:pt idx="9">
                  <c:v>570090</c:v>
                </c:pt>
                <c:pt idx="10">
                  <c:v>537210</c:v>
                </c:pt>
                <c:pt idx="11">
                  <c:v>496590</c:v>
                </c:pt>
                <c:pt idx="12">
                  <c:v>483480</c:v>
                </c:pt>
                <c:pt idx="13">
                  <c:v>470350</c:v>
                </c:pt>
                <c:pt idx="14">
                  <c:v>482810</c:v>
                </c:pt>
                <c:pt idx="15">
                  <c:v>473700</c:v>
                </c:pt>
                <c:pt idx="16">
                  <c:v>446700</c:v>
                </c:pt>
                <c:pt idx="17">
                  <c:v>433520</c:v>
                </c:pt>
                <c:pt idx="18">
                  <c:v>416620</c:v>
                </c:pt>
                <c:pt idx="19">
                  <c:v>414400</c:v>
                </c:pt>
                <c:pt idx="20">
                  <c:v>412140</c:v>
                </c:pt>
                <c:pt idx="21">
                  <c:v>414390</c:v>
                </c:pt>
                <c:pt idx="22">
                  <c:v>411720</c:v>
                </c:pt>
                <c:pt idx="23">
                  <c:v>407840</c:v>
                </c:pt>
                <c:pt idx="24">
                  <c:v>365770</c:v>
                </c:pt>
                <c:pt idx="25">
                  <c:v>371550</c:v>
                </c:pt>
                <c:pt idx="26">
                  <c:v>350630</c:v>
                </c:pt>
                <c:pt idx="27">
                  <c:v>315870</c:v>
                </c:pt>
                <c:pt idx="28">
                  <c:v>302580</c:v>
                </c:pt>
                <c:pt idx="29">
                  <c:v>299030</c:v>
                </c:pt>
                <c:pt idx="30">
                  <c:v>289460</c:v>
                </c:pt>
                <c:pt idx="31">
                  <c:v>270000</c:v>
                </c:pt>
                <c:pt idx="32">
                  <c:v>227390</c:v>
                </c:pt>
                <c:pt idx="33">
                  <c:v>223750</c:v>
                </c:pt>
                <c:pt idx="34">
                  <c:v>241240</c:v>
                </c:pt>
                <c:pt idx="35">
                  <c:v>251830</c:v>
                </c:pt>
                <c:pt idx="36">
                  <c:v>258780</c:v>
                </c:pt>
                <c:pt idx="37">
                  <c:v>267780</c:v>
                </c:pt>
                <c:pt idx="38">
                  <c:v>287120</c:v>
                </c:pt>
                <c:pt idx="39">
                  <c:v>328620</c:v>
                </c:pt>
                <c:pt idx="40">
                  <c:v>360230</c:v>
                </c:pt>
                <c:pt idx="41">
                  <c:v>378000</c:v>
                </c:pt>
                <c:pt idx="42">
                  <c:v>404910</c:v>
                </c:pt>
                <c:pt idx="43">
                  <c:v>425350</c:v>
                </c:pt>
                <c:pt idx="44">
                  <c:v>463910</c:v>
                </c:pt>
                <c:pt idx="45">
                  <c:v>478500</c:v>
                </c:pt>
                <c:pt idx="46">
                  <c:v>453880</c:v>
                </c:pt>
                <c:pt idx="47">
                  <c:v>469940</c:v>
                </c:pt>
                <c:pt idx="48">
                  <c:v>504630</c:v>
                </c:pt>
                <c:pt idx="49">
                  <c:v>498580</c:v>
                </c:pt>
                <c:pt idx="50">
                  <c:v>466430</c:v>
                </c:pt>
                <c:pt idx="51">
                  <c:v>468920</c:v>
                </c:pt>
                <c:pt idx="52">
                  <c:v>463420</c:v>
                </c:pt>
                <c:pt idx="53">
                  <c:v>457090</c:v>
                </c:pt>
                <c:pt idx="54">
                  <c:v>472420</c:v>
                </c:pt>
                <c:pt idx="55">
                  <c:v>468580</c:v>
                </c:pt>
                <c:pt idx="56">
                  <c:v>464300</c:v>
                </c:pt>
                <c:pt idx="57">
                  <c:v>489400</c:v>
                </c:pt>
                <c:pt idx="58">
                  <c:v>479500</c:v>
                </c:pt>
                <c:pt idx="59">
                  <c:v>465080</c:v>
                </c:pt>
                <c:pt idx="60">
                  <c:v>440500</c:v>
                </c:pt>
                <c:pt idx="61">
                  <c:v>434440</c:v>
                </c:pt>
                <c:pt idx="62">
                  <c:v>433380</c:v>
                </c:pt>
                <c:pt idx="63">
                  <c:v>414820</c:v>
                </c:pt>
                <c:pt idx="64">
                  <c:v>475610</c:v>
                </c:pt>
                <c:pt idx="65">
                  <c:v>423380</c:v>
                </c:pt>
                <c:pt idx="66">
                  <c:v>381560</c:v>
                </c:pt>
                <c:pt idx="67">
                  <c:v>389700</c:v>
                </c:pt>
                <c:pt idx="68">
                  <c:v>396680</c:v>
                </c:pt>
                <c:pt idx="69">
                  <c:v>387710</c:v>
                </c:pt>
                <c:pt idx="70">
                  <c:v>405370</c:v>
                </c:pt>
                <c:pt idx="71">
                  <c:v>415100</c:v>
                </c:pt>
                <c:pt idx="72">
                  <c:v>462170</c:v>
                </c:pt>
                <c:pt idx="73">
                  <c:v>415520</c:v>
                </c:pt>
                <c:pt idx="74">
                  <c:v>425200</c:v>
                </c:pt>
                <c:pt idx="75">
                  <c:v>421090</c:v>
                </c:pt>
                <c:pt idx="76">
                  <c:v>401380</c:v>
                </c:pt>
                <c:pt idx="77">
                  <c:v>409830</c:v>
                </c:pt>
                <c:pt idx="78">
                  <c:v>412120</c:v>
                </c:pt>
                <c:pt idx="79">
                  <c:v>427180</c:v>
                </c:pt>
                <c:pt idx="80">
                  <c:v>420880</c:v>
                </c:pt>
                <c:pt idx="81">
                  <c:v>424050</c:v>
                </c:pt>
                <c:pt idx="82">
                  <c:v>423080</c:v>
                </c:pt>
                <c:pt idx="83">
                  <c:v>428110</c:v>
                </c:pt>
                <c:pt idx="84">
                  <c:v>437330</c:v>
                </c:pt>
                <c:pt idx="85">
                  <c:v>442660</c:v>
                </c:pt>
                <c:pt idx="86">
                  <c:v>439260</c:v>
                </c:pt>
                <c:pt idx="87">
                  <c:v>439770</c:v>
                </c:pt>
                <c:pt idx="88">
                  <c:v>447530</c:v>
                </c:pt>
                <c:pt idx="89">
                  <c:v>430960</c:v>
                </c:pt>
                <c:pt idx="90">
                  <c:v>436870</c:v>
                </c:pt>
                <c:pt idx="91">
                  <c:v>443030</c:v>
                </c:pt>
                <c:pt idx="92">
                  <c:v>424000</c:v>
                </c:pt>
                <c:pt idx="93">
                  <c:v>451090</c:v>
                </c:pt>
                <c:pt idx="94">
                  <c:v>440250</c:v>
                </c:pt>
                <c:pt idx="95">
                  <c:v>444770</c:v>
                </c:pt>
                <c:pt idx="96">
                  <c:v>421780</c:v>
                </c:pt>
                <c:pt idx="97">
                  <c:v>418520</c:v>
                </c:pt>
                <c:pt idx="98">
                  <c:v>418310</c:v>
                </c:pt>
                <c:pt idx="99">
                  <c:v>423420</c:v>
                </c:pt>
                <c:pt idx="100">
                  <c:v>432140</c:v>
                </c:pt>
                <c:pt idx="101">
                  <c:v>414670</c:v>
                </c:pt>
                <c:pt idx="102">
                  <c:v>443500</c:v>
                </c:pt>
                <c:pt idx="103">
                  <c:v>434910</c:v>
                </c:pt>
                <c:pt idx="104">
                  <c:v>413850</c:v>
                </c:pt>
                <c:pt idx="105">
                  <c:v>401000</c:v>
                </c:pt>
                <c:pt idx="106">
                  <c:v>387860</c:v>
                </c:pt>
                <c:pt idx="107">
                  <c:v>362430</c:v>
                </c:pt>
                <c:pt idx="108">
                  <c:v>363930</c:v>
                </c:pt>
                <c:pt idx="109">
                  <c:v>361790</c:v>
                </c:pt>
                <c:pt idx="110">
                  <c:v>367000</c:v>
                </c:pt>
                <c:pt idx="111">
                  <c:v>393480</c:v>
                </c:pt>
                <c:pt idx="112">
                  <c:v>391030</c:v>
                </c:pt>
                <c:pt idx="113">
                  <c:v>394930</c:v>
                </c:pt>
                <c:pt idx="114">
                  <c:v>398940</c:v>
                </c:pt>
                <c:pt idx="115">
                  <c:v>394700</c:v>
                </c:pt>
                <c:pt idx="116">
                  <c:v>396440</c:v>
                </c:pt>
              </c:numCache>
            </c:numRef>
          </c:val>
        </c:ser>
        <c:dLbls>
          <c:showLegendKey val="0"/>
          <c:showVal val="0"/>
          <c:showCatName val="0"/>
          <c:showSerName val="0"/>
          <c:showPercent val="0"/>
          <c:showBubbleSize val="0"/>
        </c:dLbls>
        <c:gapWidth val="25"/>
        <c:axId val="82781696"/>
        <c:axId val="83368128"/>
      </c:barChart>
      <c:dateAx>
        <c:axId val="82781696"/>
        <c:scaling>
          <c:orientation val="minMax"/>
        </c:scaling>
        <c:delete val="0"/>
        <c:axPos val="b"/>
        <c:numFmt formatCode="mmm\-yy" sourceLinked="1"/>
        <c:majorTickMark val="out"/>
        <c:minorTickMark val="none"/>
        <c:tickLblPos val="nextTo"/>
        <c:crossAx val="83368128"/>
        <c:crosses val="autoZero"/>
        <c:auto val="1"/>
        <c:lblOffset val="100"/>
        <c:baseTimeUnit val="months"/>
        <c:majorUnit val="6"/>
        <c:majorTimeUnit val="months"/>
      </c:dateAx>
      <c:valAx>
        <c:axId val="83368128"/>
        <c:scaling>
          <c:orientation val="minMax"/>
        </c:scaling>
        <c:delete val="0"/>
        <c:axPos val="l"/>
        <c:numFmt formatCode="_(* #,##0_);_(* \(#,##0\);_(* &quot;-&quot;??_);_(@_)" sourceLinked="1"/>
        <c:majorTickMark val="out"/>
        <c:minorTickMark val="none"/>
        <c:tickLblPos val="nextTo"/>
        <c:crossAx val="82781696"/>
        <c:crosses val="autoZero"/>
        <c:crossBetween val="between"/>
      </c:valAx>
    </c:plotArea>
    <c:plotVisOnly val="1"/>
    <c:dispBlanksAs val="gap"/>
    <c:showDLblsOverMax val="0"/>
  </c:chart>
  <c:txPr>
    <a:bodyPr/>
    <a:lstStyle/>
    <a:p>
      <a:pPr>
        <a:defRPr sz="1400">
          <a:latin typeface="+mj-lt"/>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California </c:v>
                </c:pt>
              </c:strCache>
            </c:strRef>
          </c:tx>
          <c:spPr>
            <a:ln w="38100">
              <a:solidFill>
                <a:schemeClr val="accent2">
                  <a:lumMod val="75000"/>
                </a:schemeClr>
              </a:solidFill>
            </a:ln>
            <a:effectLst>
              <a:outerShdw blurRad="50800" dist="38100" algn="l" rotWithShape="0">
                <a:prstClr val="black">
                  <a:alpha val="40000"/>
                </a:prstClr>
              </a:outerShdw>
            </a:effectLst>
          </c:spPr>
          <c:marker>
            <c:symbol val="none"/>
          </c:marker>
          <c:cat>
            <c:strRef>
              <c:f>Sheet1!$A$2:$A$46</c:f>
              <c:strCach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2014P</c:v>
                </c:pt>
              </c:strCache>
            </c:strRef>
          </c:cat>
          <c:val>
            <c:numRef>
              <c:f>Sheet1!$B$2:$B$46</c:f>
              <c:numCache>
                <c:formatCode>_("$"* #,##0_);_("$"* \(#,##0\);_("$"* "-"??_);_(@_)</c:formatCode>
                <c:ptCount val="45"/>
                <c:pt idx="0">
                  <c:v>24640</c:v>
                </c:pt>
                <c:pt idx="1">
                  <c:v>26880</c:v>
                </c:pt>
                <c:pt idx="2">
                  <c:v>28810</c:v>
                </c:pt>
                <c:pt idx="3">
                  <c:v>31460</c:v>
                </c:pt>
                <c:pt idx="4">
                  <c:v>34610</c:v>
                </c:pt>
                <c:pt idx="5">
                  <c:v>41600</c:v>
                </c:pt>
                <c:pt idx="6">
                  <c:v>48630</c:v>
                </c:pt>
                <c:pt idx="7">
                  <c:v>62290</c:v>
                </c:pt>
                <c:pt idx="8">
                  <c:v>70890</c:v>
                </c:pt>
                <c:pt idx="9">
                  <c:v>84150</c:v>
                </c:pt>
                <c:pt idx="10">
                  <c:v>99550</c:v>
                </c:pt>
                <c:pt idx="11">
                  <c:v>107710</c:v>
                </c:pt>
                <c:pt idx="12">
                  <c:v>111800</c:v>
                </c:pt>
                <c:pt idx="13">
                  <c:v>114370</c:v>
                </c:pt>
                <c:pt idx="14">
                  <c:v>114260</c:v>
                </c:pt>
                <c:pt idx="15">
                  <c:v>119860</c:v>
                </c:pt>
                <c:pt idx="16">
                  <c:v>133640</c:v>
                </c:pt>
                <c:pt idx="17">
                  <c:v>142060</c:v>
                </c:pt>
                <c:pt idx="18">
                  <c:v>168200</c:v>
                </c:pt>
                <c:pt idx="19">
                  <c:v>196120</c:v>
                </c:pt>
                <c:pt idx="20">
                  <c:v>193770</c:v>
                </c:pt>
                <c:pt idx="21">
                  <c:v>200660</c:v>
                </c:pt>
                <c:pt idx="22">
                  <c:v>197030</c:v>
                </c:pt>
                <c:pt idx="23">
                  <c:v>188240</c:v>
                </c:pt>
                <c:pt idx="24">
                  <c:v>185010</c:v>
                </c:pt>
                <c:pt idx="25">
                  <c:v>178160</c:v>
                </c:pt>
                <c:pt idx="26">
                  <c:v>177270</c:v>
                </c:pt>
                <c:pt idx="27">
                  <c:v>186490</c:v>
                </c:pt>
                <c:pt idx="28">
                  <c:v>200100</c:v>
                </c:pt>
                <c:pt idx="29">
                  <c:v>217510</c:v>
                </c:pt>
                <c:pt idx="30">
                  <c:v>241350</c:v>
                </c:pt>
                <c:pt idx="31">
                  <c:v>262350</c:v>
                </c:pt>
                <c:pt idx="32">
                  <c:v>316130</c:v>
                </c:pt>
                <c:pt idx="33">
                  <c:v>371520</c:v>
                </c:pt>
                <c:pt idx="34">
                  <c:v>450770</c:v>
                </c:pt>
                <c:pt idx="35">
                  <c:v>522670</c:v>
                </c:pt>
                <c:pt idx="36">
                  <c:v>556430</c:v>
                </c:pt>
                <c:pt idx="37">
                  <c:v>560270</c:v>
                </c:pt>
                <c:pt idx="38">
                  <c:v>348490</c:v>
                </c:pt>
                <c:pt idx="39">
                  <c:v>274960</c:v>
                </c:pt>
                <c:pt idx="40">
                  <c:v>305010</c:v>
                </c:pt>
                <c:pt idx="41">
                  <c:v>286040</c:v>
                </c:pt>
                <c:pt idx="42">
                  <c:v>319340</c:v>
                </c:pt>
                <c:pt idx="43">
                  <c:v>407200</c:v>
                </c:pt>
                <c:pt idx="44">
                  <c:v>455000</c:v>
                </c:pt>
              </c:numCache>
            </c:numRef>
          </c:val>
          <c:smooth val="0"/>
        </c:ser>
        <c:ser>
          <c:idx val="1"/>
          <c:order val="1"/>
          <c:tx>
            <c:strRef>
              <c:f>Sheet1!$C$1</c:f>
              <c:strCache>
                <c:ptCount val="1"/>
                <c:pt idx="0">
                  <c:v>US</c:v>
                </c:pt>
              </c:strCache>
            </c:strRef>
          </c:tx>
          <c:spPr>
            <a:ln w="38100">
              <a:solidFill>
                <a:schemeClr val="accent4">
                  <a:lumMod val="75000"/>
                </a:schemeClr>
              </a:solidFill>
            </a:ln>
            <a:effectLst>
              <a:outerShdw blurRad="50800" dist="38100" algn="l" rotWithShape="0">
                <a:prstClr val="black">
                  <a:alpha val="40000"/>
                </a:prstClr>
              </a:outerShdw>
            </a:effectLst>
          </c:spPr>
          <c:marker>
            <c:symbol val="none"/>
          </c:marker>
          <c:cat>
            <c:strRef>
              <c:f>Sheet1!$A$2:$A$46</c:f>
              <c:strCach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2014P</c:v>
                </c:pt>
              </c:strCache>
            </c:strRef>
          </c:cat>
          <c:val>
            <c:numRef>
              <c:f>Sheet1!$C$2:$C$46</c:f>
              <c:numCache>
                <c:formatCode>_("$"* #,##0_);_("$"* \(#,##0\);_("$"* "-"??_);_(@_)</c:formatCode>
                <c:ptCount val="45"/>
                <c:pt idx="0">
                  <c:v>23000</c:v>
                </c:pt>
                <c:pt idx="1">
                  <c:v>24800</c:v>
                </c:pt>
                <c:pt idx="2">
                  <c:v>26700</c:v>
                </c:pt>
                <c:pt idx="3">
                  <c:v>28900</c:v>
                </c:pt>
                <c:pt idx="4">
                  <c:v>32000</c:v>
                </c:pt>
                <c:pt idx="5">
                  <c:v>35300</c:v>
                </c:pt>
                <c:pt idx="6">
                  <c:v>38100</c:v>
                </c:pt>
                <c:pt idx="7">
                  <c:v>42900</c:v>
                </c:pt>
                <c:pt idx="8">
                  <c:v>48700</c:v>
                </c:pt>
                <c:pt idx="9">
                  <c:v>55700</c:v>
                </c:pt>
                <c:pt idx="10">
                  <c:v>62200</c:v>
                </c:pt>
                <c:pt idx="11">
                  <c:v>66400</c:v>
                </c:pt>
                <c:pt idx="12">
                  <c:v>67800</c:v>
                </c:pt>
                <c:pt idx="13">
                  <c:v>70300</c:v>
                </c:pt>
                <c:pt idx="14">
                  <c:v>72400</c:v>
                </c:pt>
                <c:pt idx="15">
                  <c:v>75500</c:v>
                </c:pt>
                <c:pt idx="16">
                  <c:v>80300</c:v>
                </c:pt>
                <c:pt idx="17">
                  <c:v>85600</c:v>
                </c:pt>
                <c:pt idx="18">
                  <c:v>89300</c:v>
                </c:pt>
                <c:pt idx="19">
                  <c:v>94600</c:v>
                </c:pt>
                <c:pt idx="20">
                  <c:v>97300</c:v>
                </c:pt>
                <c:pt idx="21">
                  <c:v>102700</c:v>
                </c:pt>
                <c:pt idx="22">
                  <c:v>105500</c:v>
                </c:pt>
                <c:pt idx="23">
                  <c:v>109100</c:v>
                </c:pt>
                <c:pt idx="24">
                  <c:v>113500</c:v>
                </c:pt>
                <c:pt idx="25">
                  <c:v>117000</c:v>
                </c:pt>
                <c:pt idx="26">
                  <c:v>122600</c:v>
                </c:pt>
                <c:pt idx="27">
                  <c:v>129000</c:v>
                </c:pt>
                <c:pt idx="28">
                  <c:v>136000</c:v>
                </c:pt>
                <c:pt idx="29">
                  <c:v>141200</c:v>
                </c:pt>
                <c:pt idx="30">
                  <c:v>147300</c:v>
                </c:pt>
                <c:pt idx="31">
                  <c:v>156600</c:v>
                </c:pt>
                <c:pt idx="32">
                  <c:v>167600</c:v>
                </c:pt>
                <c:pt idx="33">
                  <c:v>180200</c:v>
                </c:pt>
                <c:pt idx="34">
                  <c:v>195200</c:v>
                </c:pt>
                <c:pt idx="35">
                  <c:v>219000</c:v>
                </c:pt>
                <c:pt idx="36">
                  <c:v>221900</c:v>
                </c:pt>
                <c:pt idx="37">
                  <c:v>219000</c:v>
                </c:pt>
                <c:pt idx="38">
                  <c:v>198100</c:v>
                </c:pt>
                <c:pt idx="39">
                  <c:v>172500</c:v>
                </c:pt>
                <c:pt idx="40">
                  <c:v>173100</c:v>
                </c:pt>
                <c:pt idx="41">
                  <c:v>166200</c:v>
                </c:pt>
                <c:pt idx="42">
                  <c:v>177200</c:v>
                </c:pt>
                <c:pt idx="43">
                  <c:v>197400</c:v>
                </c:pt>
              </c:numCache>
            </c:numRef>
          </c:val>
          <c:smooth val="0"/>
        </c:ser>
        <c:dLbls>
          <c:showLegendKey val="0"/>
          <c:showVal val="0"/>
          <c:showCatName val="0"/>
          <c:showSerName val="0"/>
          <c:showPercent val="0"/>
          <c:showBubbleSize val="0"/>
        </c:dLbls>
        <c:marker val="1"/>
        <c:smooth val="0"/>
        <c:axId val="85042688"/>
        <c:axId val="36006144"/>
      </c:lineChart>
      <c:catAx>
        <c:axId val="85042688"/>
        <c:scaling>
          <c:orientation val="minMax"/>
        </c:scaling>
        <c:delete val="0"/>
        <c:axPos val="b"/>
        <c:numFmt formatCode="General" sourceLinked="1"/>
        <c:majorTickMark val="out"/>
        <c:minorTickMark val="none"/>
        <c:tickLblPos val="nextTo"/>
        <c:crossAx val="36006144"/>
        <c:crosses val="autoZero"/>
        <c:auto val="1"/>
        <c:lblAlgn val="ctr"/>
        <c:lblOffset val="100"/>
        <c:noMultiLvlLbl val="0"/>
      </c:catAx>
      <c:valAx>
        <c:axId val="36006144"/>
        <c:scaling>
          <c:orientation val="minMax"/>
          <c:min val="0"/>
        </c:scaling>
        <c:delete val="0"/>
        <c:axPos val="l"/>
        <c:numFmt formatCode="_(&quot;$&quot;* #,##0_);_(&quot;$&quot;* \(#,##0\);_(&quot;$&quot;* &quot;-&quot;??_);_(@_)" sourceLinked="1"/>
        <c:majorTickMark val="out"/>
        <c:minorTickMark val="none"/>
        <c:tickLblPos val="nextTo"/>
        <c:crossAx val="85042688"/>
        <c:crosses val="autoZero"/>
        <c:crossBetween val="between"/>
      </c:valAx>
    </c:plotArea>
    <c:legend>
      <c:legendPos val="t"/>
      <c:overlay val="1"/>
      <c:spPr>
        <a:solidFill>
          <a:schemeClr val="bg1"/>
        </a:solidFill>
        <a:ln>
          <a:solidFill>
            <a:schemeClr val="tx1"/>
          </a:solidFill>
        </a:ln>
      </c:spPr>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333867988723633E-2"/>
          <c:y val="3.6023831462556541E-2"/>
          <c:w val="0.88362909497423936"/>
          <c:h val="0.8155807086614173"/>
        </c:manualLayout>
      </c:layout>
      <c:lineChart>
        <c:grouping val="standard"/>
        <c:varyColors val="0"/>
        <c:ser>
          <c:idx val="0"/>
          <c:order val="0"/>
          <c:tx>
            <c:strRef>
              <c:f>Sheet1!$B$1</c:f>
              <c:strCache>
                <c:ptCount val="1"/>
                <c:pt idx="0">
                  <c:v>Equity Sales</c:v>
                </c:pt>
              </c:strCache>
            </c:strRef>
          </c:tx>
          <c:spPr>
            <a:ln w="38100">
              <a:solidFill>
                <a:schemeClr val="accent3">
                  <a:lumMod val="75000"/>
                </a:schemeClr>
              </a:solidFill>
            </a:ln>
            <a:effectLst>
              <a:outerShdw blurRad="50800" dist="38100" algn="l" rotWithShape="0">
                <a:prstClr val="black">
                  <a:alpha val="40000"/>
                </a:prstClr>
              </a:outerShdw>
            </a:effectLst>
          </c:spPr>
          <c:marker>
            <c:symbol val="none"/>
          </c:marker>
          <c:dLbls>
            <c:dLbl>
              <c:idx val="66"/>
              <c:layout>
                <c:manualLayout>
                  <c:x val="-1.1110982756090176E-16"/>
                  <c:y val="-4.2553191489361708E-2"/>
                </c:manualLayout>
              </c:layout>
              <c:showLegendKey val="0"/>
              <c:showVal val="1"/>
              <c:showCatName val="0"/>
              <c:showSerName val="0"/>
              <c:showPercent val="0"/>
              <c:showBubbleSize val="0"/>
            </c:dLbl>
            <c:showLegendKey val="0"/>
            <c:showVal val="0"/>
            <c:showCatName val="0"/>
            <c:showSerName val="0"/>
            <c:showPercent val="0"/>
            <c:showBubbleSize val="0"/>
          </c:dLbls>
          <c:cat>
            <c:numRef>
              <c:f>Sheet1!$A$2:$A$68</c:f>
              <c:numCache>
                <c:formatCode>mmm\-yy</c:formatCode>
                <c:ptCount val="6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numCache>
            </c:numRef>
          </c:cat>
          <c:val>
            <c:numRef>
              <c:f>Sheet1!$B$2:$B$68</c:f>
              <c:numCache>
                <c:formatCode>0.0%</c:formatCode>
                <c:ptCount val="67"/>
                <c:pt idx="0">
                  <c:v>0.30536592026215181</c:v>
                </c:pt>
                <c:pt idx="1">
                  <c:v>0.30687830687830686</c:v>
                </c:pt>
                <c:pt idx="2">
                  <c:v>0.30746738641475485</c:v>
                </c:pt>
                <c:pt idx="3">
                  <c:v>0.33239015535742888</c:v>
                </c:pt>
                <c:pt idx="4">
                  <c:v>0.34617030380830122</c:v>
                </c:pt>
                <c:pt idx="5">
                  <c:v>0.37254130605822189</c:v>
                </c:pt>
                <c:pt idx="6">
                  <c:v>0.4049542534553241</c:v>
                </c:pt>
                <c:pt idx="7">
                  <c:v>0.40903534118693041</c:v>
                </c:pt>
                <c:pt idx="8">
                  <c:v>0.42724663281077502</c:v>
                </c:pt>
                <c:pt idx="9">
                  <c:v>0.43969957081545064</c:v>
                </c:pt>
                <c:pt idx="10">
                  <c:v>0.45881758463870642</c:v>
                </c:pt>
                <c:pt idx="11">
                  <c:v>0.44058182635066834</c:v>
                </c:pt>
                <c:pt idx="12">
                  <c:v>0.40953716690042075</c:v>
                </c:pt>
                <c:pt idx="13">
                  <c:v>0.41369281559503224</c:v>
                </c:pt>
                <c:pt idx="14">
                  <c:v>0.45396145610278371</c:v>
                </c:pt>
                <c:pt idx="15">
                  <c:v>0.47568965517241379</c:v>
                </c:pt>
                <c:pt idx="16">
                  <c:v>0.51387999145846674</c:v>
                </c:pt>
                <c:pt idx="17">
                  <c:v>0.49931461643905162</c:v>
                </c:pt>
                <c:pt idx="18">
                  <c:v>0.49833525031781584</c:v>
                </c:pt>
                <c:pt idx="19">
                  <c:v>0.50866625691456668</c:v>
                </c:pt>
                <c:pt idx="20">
                  <c:v>0.51012682188150671</c:v>
                </c:pt>
                <c:pt idx="21">
                  <c:v>0.50625627300100373</c:v>
                </c:pt>
                <c:pt idx="22">
                  <c:v>0.49191206968063045</c:v>
                </c:pt>
                <c:pt idx="23">
                  <c:v>0.46743566992014196</c:v>
                </c:pt>
                <c:pt idx="24">
                  <c:v>0.4129099895162498</c:v>
                </c:pt>
                <c:pt idx="25">
                  <c:v>0.40073755377996312</c:v>
                </c:pt>
                <c:pt idx="26">
                  <c:v>0.44527487128383991</c:v>
                </c:pt>
                <c:pt idx="27">
                  <c:v>0.48327816459308298</c:v>
                </c:pt>
                <c:pt idx="28">
                  <c:v>0.48672311502793619</c:v>
                </c:pt>
                <c:pt idx="29">
                  <c:v>0.50102056837808129</c:v>
                </c:pt>
                <c:pt idx="30">
                  <c:v>0.51902852826680612</c:v>
                </c:pt>
                <c:pt idx="31">
                  <c:v>0.51387621450426757</c:v>
                </c:pt>
                <c:pt idx="32">
                  <c:v>0.50573277330003408</c:v>
                </c:pt>
                <c:pt idx="33">
                  <c:v>0.48563075391888527</c:v>
                </c:pt>
                <c:pt idx="34">
                  <c:v>0.49914960629921262</c:v>
                </c:pt>
                <c:pt idx="35">
                  <c:v>0.48008253567948644</c:v>
                </c:pt>
                <c:pt idx="36">
                  <c:v>0.44958427815570673</c:v>
                </c:pt>
                <c:pt idx="37">
                  <c:v>0.46403151129845899</c:v>
                </c:pt>
                <c:pt idx="38">
                  <c:v>0.51146701530751215</c:v>
                </c:pt>
                <c:pt idx="39">
                  <c:v>0.5414474056470322</c:v>
                </c:pt>
                <c:pt idx="40">
                  <c:v>0.55688414785413054</c:v>
                </c:pt>
                <c:pt idx="41">
                  <c:v>0.57663788725241238</c:v>
                </c:pt>
                <c:pt idx="42">
                  <c:v>0.59006517333917519</c:v>
                </c:pt>
                <c:pt idx="43">
                  <c:v>0.61910519951632403</c:v>
                </c:pt>
                <c:pt idx="44">
                  <c:v>0.62565850635264952</c:v>
                </c:pt>
                <c:pt idx="45">
                  <c:v>0.63211765339654147</c:v>
                </c:pt>
                <c:pt idx="46">
                  <c:v>0.64556810710656864</c:v>
                </c:pt>
                <c:pt idx="47">
                  <c:v>0.63398616841982913</c:v>
                </c:pt>
                <c:pt idx="48">
                  <c:v>0.64232619151727155</c:v>
                </c:pt>
                <c:pt idx="49">
                  <c:v>0.66674177557458314</c:v>
                </c:pt>
                <c:pt idx="50">
                  <c:v>0.71814286552796858</c:v>
                </c:pt>
                <c:pt idx="51">
                  <c:v>0.75383507780915993</c:v>
                </c:pt>
                <c:pt idx="52">
                  <c:v>0.77980522808815989</c:v>
                </c:pt>
                <c:pt idx="53">
                  <c:v>0.79746765453942281</c:v>
                </c:pt>
                <c:pt idx="54">
                  <c:v>0.82736258563882648</c:v>
                </c:pt>
                <c:pt idx="55">
                  <c:v>0.84580535124187184</c:v>
                </c:pt>
                <c:pt idx="56">
                  <c:v>0.85650869075903469</c:v>
                </c:pt>
                <c:pt idx="57">
                  <c:v>0.85579466217840827</c:v>
                </c:pt>
                <c:pt idx="58">
                  <c:v>0.86550542547115938</c:v>
                </c:pt>
                <c:pt idx="59">
                  <c:v>0.84501219842775821</c:v>
                </c:pt>
                <c:pt idx="60">
                  <c:v>0.84397595609373643</c:v>
                </c:pt>
                <c:pt idx="61">
                  <c:v>0.84986213644045183</c:v>
                </c:pt>
                <c:pt idx="62">
                  <c:v>0.87554279310827843</c:v>
                </c:pt>
                <c:pt idx="63">
                  <c:v>0.8836063627730294</c:v>
                </c:pt>
                <c:pt idx="64">
                  <c:v>0.89158932714617167</c:v>
                </c:pt>
                <c:pt idx="65">
                  <c:v>0.90261131376295523</c:v>
                </c:pt>
                <c:pt idx="66">
                  <c:v>0.90624284077892325</c:v>
                </c:pt>
              </c:numCache>
            </c:numRef>
          </c:val>
          <c:smooth val="0"/>
        </c:ser>
        <c:ser>
          <c:idx val="1"/>
          <c:order val="1"/>
          <c:tx>
            <c:strRef>
              <c:f>Sheet1!$C$1</c:f>
              <c:strCache>
                <c:ptCount val="1"/>
                <c:pt idx="0">
                  <c:v>Short Sale</c:v>
                </c:pt>
              </c:strCache>
            </c:strRef>
          </c:tx>
          <c:spPr>
            <a:ln w="38100">
              <a:solidFill>
                <a:schemeClr val="accent4">
                  <a:lumMod val="75000"/>
                </a:schemeClr>
              </a:solidFill>
            </a:ln>
            <a:effectLst>
              <a:outerShdw blurRad="50800" dist="38100" algn="l" rotWithShape="0">
                <a:prstClr val="black">
                  <a:alpha val="40000"/>
                </a:prstClr>
              </a:outerShdw>
            </a:effectLst>
          </c:spPr>
          <c:marker>
            <c:symbol val="none"/>
          </c:marker>
          <c:dLbls>
            <c:dLbl>
              <c:idx val="66"/>
              <c:layout>
                <c:manualLayout>
                  <c:x val="0"/>
                  <c:y val="-3.9893617021276695E-2"/>
                </c:manualLayout>
              </c:layout>
              <c:showLegendKey val="0"/>
              <c:showVal val="1"/>
              <c:showCatName val="0"/>
              <c:showSerName val="0"/>
              <c:showPercent val="0"/>
              <c:showBubbleSize val="0"/>
            </c:dLbl>
            <c:showLegendKey val="0"/>
            <c:showVal val="0"/>
            <c:showCatName val="0"/>
            <c:showSerName val="0"/>
            <c:showPercent val="0"/>
            <c:showBubbleSize val="0"/>
          </c:dLbls>
          <c:cat>
            <c:numRef>
              <c:f>Sheet1!$A$2:$A$68</c:f>
              <c:numCache>
                <c:formatCode>mmm\-yy</c:formatCode>
                <c:ptCount val="6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numCache>
            </c:numRef>
          </c:cat>
          <c:val>
            <c:numRef>
              <c:f>Sheet1!$C$2:$C$68</c:f>
              <c:numCache>
                <c:formatCode>0.0%</c:formatCode>
                <c:ptCount val="67"/>
                <c:pt idx="0">
                  <c:v>9.1275259421081376E-2</c:v>
                </c:pt>
                <c:pt idx="1">
                  <c:v>9.6630465051517678E-2</c:v>
                </c:pt>
                <c:pt idx="2">
                  <c:v>0.1023391812865497</c:v>
                </c:pt>
                <c:pt idx="3">
                  <c:v>0.1059740537077572</c:v>
                </c:pt>
                <c:pt idx="4">
                  <c:v>0.12040008557980317</c:v>
                </c:pt>
                <c:pt idx="5">
                  <c:v>0.12829464988198269</c:v>
                </c:pt>
                <c:pt idx="6">
                  <c:v>0.13237298033871911</c:v>
                </c:pt>
                <c:pt idx="7">
                  <c:v>0.14325405645699044</c:v>
                </c:pt>
                <c:pt idx="8">
                  <c:v>0.15179951424155444</c:v>
                </c:pt>
                <c:pt idx="9">
                  <c:v>0.16250000000000001</c:v>
                </c:pt>
                <c:pt idx="10">
                  <c:v>0.17199343102577058</c:v>
                </c:pt>
                <c:pt idx="11">
                  <c:v>0.18314051443333706</c:v>
                </c:pt>
                <c:pt idx="12">
                  <c:v>0.19760012466884838</c:v>
                </c:pt>
                <c:pt idx="13">
                  <c:v>0.1950165068385474</c:v>
                </c:pt>
                <c:pt idx="14">
                  <c:v>0.19457144510677701</c:v>
                </c:pt>
                <c:pt idx="15">
                  <c:v>0.19873563218390805</c:v>
                </c:pt>
                <c:pt idx="16">
                  <c:v>0.19880418535127056</c:v>
                </c:pt>
                <c:pt idx="17">
                  <c:v>0.22333350256384221</c:v>
                </c:pt>
                <c:pt idx="18">
                  <c:v>0.21078757794055331</c:v>
                </c:pt>
                <c:pt idx="19">
                  <c:v>0.20460971112476953</c:v>
                </c:pt>
                <c:pt idx="20">
                  <c:v>0.20840431572969903</c:v>
                </c:pt>
                <c:pt idx="21">
                  <c:v>0.20541987286717966</c:v>
                </c:pt>
                <c:pt idx="22">
                  <c:v>0.19901838794414489</c:v>
                </c:pt>
                <c:pt idx="23">
                  <c:v>0.20254362614611063</c:v>
                </c:pt>
                <c:pt idx="24">
                  <c:v>0.22390295042683839</c:v>
                </c:pt>
                <c:pt idx="25">
                  <c:v>0.22495390288875231</c:v>
                </c:pt>
                <c:pt idx="26">
                  <c:v>0.20483862038421083</c:v>
                </c:pt>
                <c:pt idx="27">
                  <c:v>0.1978084693528136</c:v>
                </c:pt>
                <c:pt idx="28">
                  <c:v>0.20603651863371925</c:v>
                </c:pt>
                <c:pt idx="29">
                  <c:v>0.19819961270738473</c:v>
                </c:pt>
                <c:pt idx="30">
                  <c:v>0.18604380919179594</c:v>
                </c:pt>
                <c:pt idx="31">
                  <c:v>0.19968865746953673</c:v>
                </c:pt>
                <c:pt idx="32">
                  <c:v>0.21273697354977864</c:v>
                </c:pt>
                <c:pt idx="33">
                  <c:v>0.22418512067678528</c:v>
                </c:pt>
                <c:pt idx="34">
                  <c:v>0.22853543307086613</c:v>
                </c:pt>
                <c:pt idx="35">
                  <c:v>0.23855104029346019</c:v>
                </c:pt>
                <c:pt idx="36">
                  <c:v>0.25631141345427061</c:v>
                </c:pt>
                <c:pt idx="37">
                  <c:v>0.24600925989910857</c:v>
                </c:pt>
                <c:pt idx="38">
                  <c:v>0.22465544478945362</c:v>
                </c:pt>
                <c:pt idx="39">
                  <c:v>0.21003791093758842</c:v>
                </c:pt>
                <c:pt idx="40">
                  <c:v>0.20927809476556686</c:v>
                </c:pt>
                <c:pt idx="41">
                  <c:v>0.21315388522092432</c:v>
                </c:pt>
                <c:pt idx="42">
                  <c:v>0.22618982419628678</c:v>
                </c:pt>
                <c:pt idx="43">
                  <c:v>0.22838573155985489</c:v>
                </c:pt>
                <c:pt idx="44">
                  <c:v>0.24288813139138518</c:v>
                </c:pt>
                <c:pt idx="45">
                  <c:v>0.24327964229919732</c:v>
                </c:pt>
                <c:pt idx="46">
                  <c:v>0.23274161735700197</c:v>
                </c:pt>
                <c:pt idx="47">
                  <c:v>0.24809670482942989</c:v>
                </c:pt>
                <c:pt idx="48">
                  <c:v>0.21235971432735753</c:v>
                </c:pt>
                <c:pt idx="49">
                  <c:v>0.19633468529367584</c:v>
                </c:pt>
                <c:pt idx="50">
                  <c:v>0.17197863473616248</c:v>
                </c:pt>
                <c:pt idx="51">
                  <c:v>0.14714515146480589</c:v>
                </c:pt>
                <c:pt idx="52">
                  <c:v>0.13977447462839571</c:v>
                </c:pt>
                <c:pt idx="53">
                  <c:v>0.12943713369457038</c:v>
                </c:pt>
                <c:pt idx="54">
                  <c:v>0.11636420689294492</c:v>
                </c:pt>
                <c:pt idx="55">
                  <c:v>0.10228120669438226</c:v>
                </c:pt>
                <c:pt idx="56">
                  <c:v>9.3472552207077661E-2</c:v>
                </c:pt>
                <c:pt idx="57">
                  <c:v>9.305121423419091E-2</c:v>
                </c:pt>
                <c:pt idx="58">
                  <c:v>8.5879497430039975E-2</c:v>
                </c:pt>
                <c:pt idx="59">
                  <c:v>9.9823800487937112E-2</c:v>
                </c:pt>
                <c:pt idx="60">
                  <c:v>9.1732729331823332E-2</c:v>
                </c:pt>
                <c:pt idx="61">
                  <c:v>8.1739749177265855E-2</c:v>
                </c:pt>
                <c:pt idx="62">
                  <c:v>6.6045664658915815E-2</c:v>
                </c:pt>
                <c:pt idx="63">
                  <c:v>5.8820037986704654E-2</c:v>
                </c:pt>
                <c:pt idx="64">
                  <c:v>5.620649651972158E-2</c:v>
                </c:pt>
                <c:pt idx="65">
                  <c:v>5.0141856290892246E-2</c:v>
                </c:pt>
                <c:pt idx="66">
                  <c:v>4.942726231386025E-2</c:v>
                </c:pt>
              </c:numCache>
            </c:numRef>
          </c:val>
          <c:smooth val="0"/>
        </c:ser>
        <c:ser>
          <c:idx val="2"/>
          <c:order val="2"/>
          <c:tx>
            <c:strRef>
              <c:f>Sheet1!$D$1</c:f>
              <c:strCache>
                <c:ptCount val="1"/>
                <c:pt idx="0">
                  <c:v>REO</c:v>
                </c:pt>
              </c:strCache>
            </c:strRef>
          </c:tx>
          <c:spPr>
            <a:ln w="38100">
              <a:solidFill>
                <a:schemeClr val="accent2">
                  <a:lumMod val="75000"/>
                </a:schemeClr>
              </a:solidFill>
            </a:ln>
            <a:effectLst>
              <a:outerShdw blurRad="50800" dist="38100" algn="l" rotWithShape="0">
                <a:prstClr val="black">
                  <a:alpha val="40000"/>
                </a:prstClr>
              </a:outerShdw>
            </a:effectLst>
          </c:spPr>
          <c:marker>
            <c:symbol val="none"/>
          </c:marker>
          <c:dLbls>
            <c:dLbl>
              <c:idx val="66"/>
              <c:layout>
                <c:manualLayout>
                  <c:x val="0"/>
                  <c:y val="1.8617021276595744E-2"/>
                </c:manualLayout>
              </c:layout>
              <c:showLegendKey val="0"/>
              <c:showVal val="1"/>
              <c:showCatName val="0"/>
              <c:showSerName val="0"/>
              <c:showPercent val="0"/>
              <c:showBubbleSize val="0"/>
            </c:dLbl>
            <c:showLegendKey val="0"/>
            <c:showVal val="0"/>
            <c:showCatName val="0"/>
            <c:showSerName val="0"/>
            <c:showPercent val="0"/>
            <c:showBubbleSize val="0"/>
          </c:dLbls>
          <c:cat>
            <c:numRef>
              <c:f>Sheet1!$A$2:$A$68</c:f>
              <c:numCache>
                <c:formatCode>mmm\-yy</c:formatCode>
                <c:ptCount val="67"/>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numCache>
            </c:numRef>
          </c:cat>
          <c:val>
            <c:numRef>
              <c:f>Sheet1!$D$2:$D$68</c:f>
              <c:numCache>
                <c:formatCode>0.0%</c:formatCode>
                <c:ptCount val="67"/>
                <c:pt idx="0">
                  <c:v>0.6000819224467504</c:v>
                </c:pt>
                <c:pt idx="1">
                  <c:v>0.59335839598997497</c:v>
                </c:pt>
                <c:pt idx="2">
                  <c:v>0.58625730994152048</c:v>
                </c:pt>
                <c:pt idx="3">
                  <c:v>0.55934013133308425</c:v>
                </c:pt>
                <c:pt idx="4">
                  <c:v>0.5301133932391956</c:v>
                </c:pt>
                <c:pt idx="5">
                  <c:v>0.49537765538945711</c:v>
                </c:pt>
                <c:pt idx="6">
                  <c:v>0.45863344364415026</c:v>
                </c:pt>
                <c:pt idx="7">
                  <c:v>0.4438208490775728</c:v>
                </c:pt>
                <c:pt idx="8">
                  <c:v>0.41703466548907042</c:v>
                </c:pt>
                <c:pt idx="9">
                  <c:v>0.39442060085836911</c:v>
                </c:pt>
                <c:pt idx="10">
                  <c:v>0.36565184436584136</c:v>
                </c:pt>
                <c:pt idx="11">
                  <c:v>0.37324497360440301</c:v>
                </c:pt>
                <c:pt idx="12">
                  <c:v>0.38904472494935327</c:v>
                </c:pt>
                <c:pt idx="13">
                  <c:v>0.3874390819053608</c:v>
                </c:pt>
                <c:pt idx="14">
                  <c:v>0.34822617049597776</c:v>
                </c:pt>
                <c:pt idx="15">
                  <c:v>0.32252873563218393</c:v>
                </c:pt>
                <c:pt idx="16">
                  <c:v>0.28453982489856927</c:v>
                </c:pt>
                <c:pt idx="17">
                  <c:v>0.27455957760064986</c:v>
                </c:pt>
                <c:pt idx="18">
                  <c:v>0.28754767237726253</c:v>
                </c:pt>
                <c:pt idx="19">
                  <c:v>0.2833435771358328</c:v>
                </c:pt>
                <c:pt idx="20">
                  <c:v>0.27875575746103853</c:v>
                </c:pt>
                <c:pt idx="21">
                  <c:v>0.28564737370357979</c:v>
                </c:pt>
                <c:pt idx="22">
                  <c:v>0.30602792755426517</c:v>
                </c:pt>
                <c:pt idx="23">
                  <c:v>0.32688553682342503</c:v>
                </c:pt>
                <c:pt idx="24">
                  <c:v>0.35981728321102291</c:v>
                </c:pt>
                <c:pt idx="25">
                  <c:v>0.37077443146896127</c:v>
                </c:pt>
                <c:pt idx="26">
                  <c:v>0.34745058960305597</c:v>
                </c:pt>
                <c:pt idx="27">
                  <c:v>0.31588859719210138</c:v>
                </c:pt>
                <c:pt idx="28">
                  <c:v>0.30436034790622662</c:v>
                </c:pt>
                <c:pt idx="29">
                  <c:v>0.29842466111896165</c:v>
                </c:pt>
                <c:pt idx="30">
                  <c:v>0.29283597699145897</c:v>
                </c:pt>
                <c:pt idx="31">
                  <c:v>0.28364378120135275</c:v>
                </c:pt>
                <c:pt idx="32">
                  <c:v>0.27914632761948005</c:v>
                </c:pt>
                <c:pt idx="33">
                  <c:v>0.2861408310525006</c:v>
                </c:pt>
                <c:pt idx="34">
                  <c:v>0.26910236220472439</c:v>
                </c:pt>
                <c:pt idx="35">
                  <c:v>0.27718232360864331</c:v>
                </c:pt>
                <c:pt idx="36">
                  <c:v>0.2904761904761905</c:v>
                </c:pt>
                <c:pt idx="37">
                  <c:v>0.28477644945062541</c:v>
                </c:pt>
                <c:pt idx="38">
                  <c:v>0.26060903197690255</c:v>
                </c:pt>
                <c:pt idx="39">
                  <c:v>0.24500650710122787</c:v>
                </c:pt>
                <c:pt idx="40">
                  <c:v>0.2307119821384272</c:v>
                </c:pt>
                <c:pt idx="41">
                  <c:v>0.206399187404774</c:v>
                </c:pt>
                <c:pt idx="42">
                  <c:v>0.17941836902349526</c:v>
                </c:pt>
                <c:pt idx="43">
                  <c:v>0.1487807335751713</c:v>
                </c:pt>
                <c:pt idx="44">
                  <c:v>0.12723892159900838</c:v>
                </c:pt>
                <c:pt idx="45">
                  <c:v>0.12088563271023003</c:v>
                </c:pt>
                <c:pt idx="46">
                  <c:v>0.11750642519873289</c:v>
                </c:pt>
                <c:pt idx="47">
                  <c:v>0.11361655140349858</c:v>
                </c:pt>
                <c:pt idx="48">
                  <c:v>0.14174318612447165</c:v>
                </c:pt>
                <c:pt idx="49">
                  <c:v>0.13219167793300285</c:v>
                </c:pt>
                <c:pt idx="50">
                  <c:v>0.10553501203263485</c:v>
                </c:pt>
                <c:pt idx="51">
                  <c:v>9.4201694633660071E-2</c:v>
                </c:pt>
                <c:pt idx="52">
                  <c:v>7.5653511019989753E-2</c:v>
                </c:pt>
                <c:pt idx="53">
                  <c:v>6.7953112905009397E-2</c:v>
                </c:pt>
                <c:pt idx="54">
                  <c:v>5.2089325872077819E-2</c:v>
                </c:pt>
                <c:pt idx="55">
                  <c:v>4.8129197313719223E-2</c:v>
                </c:pt>
                <c:pt idx="56">
                  <c:v>4.5079404776791294E-2</c:v>
                </c:pt>
                <c:pt idx="57">
                  <c:v>4.6525607117095455E-2</c:v>
                </c:pt>
                <c:pt idx="58">
                  <c:v>4.376070816676185E-2</c:v>
                </c:pt>
                <c:pt idx="59">
                  <c:v>4.9674708593114666E-2</c:v>
                </c:pt>
                <c:pt idx="60">
                  <c:v>5.9064378430176846E-2</c:v>
                </c:pt>
                <c:pt idx="61">
                  <c:v>6.2616739304456104E-2</c:v>
                </c:pt>
                <c:pt idx="62">
                  <c:v>5.3648970444039781E-2</c:v>
                </c:pt>
                <c:pt idx="63">
                  <c:v>5.2765906932573596E-2</c:v>
                </c:pt>
                <c:pt idx="64">
                  <c:v>4.7447795823665893E-2</c:v>
                </c:pt>
                <c:pt idx="65">
                  <c:v>4.3888599386254418E-2</c:v>
                </c:pt>
                <c:pt idx="66">
                  <c:v>4.0778923253150058E-2</c:v>
                </c:pt>
              </c:numCache>
            </c:numRef>
          </c:val>
          <c:smooth val="0"/>
        </c:ser>
        <c:dLbls>
          <c:showLegendKey val="0"/>
          <c:showVal val="0"/>
          <c:showCatName val="0"/>
          <c:showSerName val="0"/>
          <c:showPercent val="0"/>
          <c:showBubbleSize val="0"/>
        </c:dLbls>
        <c:marker val="1"/>
        <c:smooth val="0"/>
        <c:axId val="85197312"/>
        <c:axId val="83366400"/>
      </c:lineChart>
      <c:dateAx>
        <c:axId val="85197312"/>
        <c:scaling>
          <c:orientation val="minMax"/>
        </c:scaling>
        <c:delete val="0"/>
        <c:axPos val="b"/>
        <c:numFmt formatCode="mmm\-yy" sourceLinked="1"/>
        <c:majorTickMark val="out"/>
        <c:minorTickMark val="none"/>
        <c:tickLblPos val="nextTo"/>
        <c:crossAx val="83366400"/>
        <c:crosses val="autoZero"/>
        <c:auto val="1"/>
        <c:lblOffset val="100"/>
        <c:baseTimeUnit val="months"/>
        <c:majorUnit val="3"/>
        <c:majorTimeUnit val="months"/>
      </c:dateAx>
      <c:valAx>
        <c:axId val="83366400"/>
        <c:scaling>
          <c:orientation val="minMax"/>
        </c:scaling>
        <c:delete val="0"/>
        <c:axPos val="l"/>
        <c:numFmt formatCode="0%" sourceLinked="0"/>
        <c:majorTickMark val="out"/>
        <c:minorTickMark val="none"/>
        <c:tickLblPos val="nextTo"/>
        <c:crossAx val="85197312"/>
        <c:crosses val="autoZero"/>
        <c:crossBetween val="between"/>
      </c:valAx>
    </c:plotArea>
    <c:legend>
      <c:legendPos val="t"/>
      <c:overlay val="1"/>
      <c:spPr>
        <a:solidFill>
          <a:schemeClr val="bg1"/>
        </a:solidFill>
        <a:ln>
          <a:solidFill>
            <a:schemeClr val="tx1"/>
          </a:solidFill>
        </a:ln>
      </c:spPr>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Top 10 Counties</a:t>
            </a:r>
            <a:endParaRPr lang="en-US" dirty="0"/>
          </a:p>
        </c:rich>
      </c:tx>
      <c:overlay val="0"/>
    </c:title>
    <c:autoTitleDeleted val="0"/>
    <c:plotArea>
      <c:layout/>
      <c:barChart>
        <c:barDir val="bar"/>
        <c:grouping val="clustered"/>
        <c:varyColors val="0"/>
        <c:ser>
          <c:idx val="0"/>
          <c:order val="0"/>
          <c:tx>
            <c:strRef>
              <c:f>Sheet1!$B$1</c:f>
              <c:strCache>
                <c:ptCount val="1"/>
                <c:pt idx="0">
                  <c:v>Apr-14</c:v>
                </c:pt>
              </c:strCache>
            </c:strRef>
          </c:tx>
          <c:spPr>
            <a:effectLst>
              <a:outerShdw blurRad="50800" dist="38100" algn="l" rotWithShape="0">
                <a:prstClr val="black">
                  <a:alpha val="40000"/>
                </a:prstClr>
              </a:outerShdw>
            </a:effectLst>
          </c:spPr>
          <c:invertIfNegative val="0"/>
          <c:dLbls>
            <c:numFmt formatCode="0%" sourceLinked="0"/>
            <c:txPr>
              <a:bodyPr/>
              <a:lstStyle/>
              <a:p>
                <a:pPr>
                  <a:defRPr b="1"/>
                </a:pPr>
                <a:endParaRPr lang="en-US"/>
              </a:p>
            </c:txPr>
            <c:showLegendKey val="0"/>
            <c:showVal val="1"/>
            <c:showCatName val="0"/>
            <c:showSerName val="0"/>
            <c:showPercent val="0"/>
            <c:showBubbleSize val="0"/>
            <c:showLeaderLines val="0"/>
          </c:dLbls>
          <c:cat>
            <c:strRef>
              <c:f>Sheet1!$A$2:$A$11</c:f>
              <c:strCache>
                <c:ptCount val="10"/>
                <c:pt idx="0">
                  <c:v>Tulare</c:v>
                </c:pt>
                <c:pt idx="1">
                  <c:v>San Diego</c:v>
                </c:pt>
                <c:pt idx="2">
                  <c:v>Stanislaus</c:v>
                </c:pt>
                <c:pt idx="3">
                  <c:v>Orange</c:v>
                </c:pt>
                <c:pt idx="4">
                  <c:v>San Joaquin</c:v>
                </c:pt>
                <c:pt idx="5">
                  <c:v>Fresno</c:v>
                </c:pt>
                <c:pt idx="6">
                  <c:v>San Bernardino</c:v>
                </c:pt>
                <c:pt idx="7">
                  <c:v>Riverside</c:v>
                </c:pt>
                <c:pt idx="8">
                  <c:v>Sacramento</c:v>
                </c:pt>
                <c:pt idx="9">
                  <c:v>Los Angeles</c:v>
                </c:pt>
              </c:strCache>
            </c:strRef>
          </c:cat>
          <c:val>
            <c:numRef>
              <c:f>Sheet1!$B$2:$B$11</c:f>
              <c:numCache>
                <c:formatCode>0.0%</c:formatCode>
                <c:ptCount val="10"/>
                <c:pt idx="0">
                  <c:v>2.9066802651708312E-2</c:v>
                </c:pt>
                <c:pt idx="1">
                  <c:v>3.8755736868944415E-2</c:v>
                </c:pt>
                <c:pt idx="2">
                  <c:v>3.9775624681285059E-2</c:v>
                </c:pt>
                <c:pt idx="3">
                  <c:v>5.3034166241713414E-2</c:v>
                </c:pt>
                <c:pt idx="4">
                  <c:v>5.3544110147883732E-2</c:v>
                </c:pt>
                <c:pt idx="5">
                  <c:v>7.0882202957674653E-2</c:v>
                </c:pt>
                <c:pt idx="6">
                  <c:v>9.5869454360020395E-2</c:v>
                </c:pt>
                <c:pt idx="7">
                  <c:v>0.10657827638959715</c:v>
                </c:pt>
                <c:pt idx="8">
                  <c:v>0.11881693013768485</c:v>
                </c:pt>
                <c:pt idx="9">
                  <c:v>0.2085670576236614</c:v>
                </c:pt>
              </c:numCache>
            </c:numRef>
          </c:val>
        </c:ser>
        <c:dLbls>
          <c:showLegendKey val="0"/>
          <c:showVal val="0"/>
          <c:showCatName val="0"/>
          <c:showSerName val="0"/>
          <c:showPercent val="0"/>
          <c:showBubbleSize val="0"/>
        </c:dLbls>
        <c:gapWidth val="50"/>
        <c:axId val="85322240"/>
        <c:axId val="31621696"/>
      </c:barChart>
      <c:catAx>
        <c:axId val="85322240"/>
        <c:scaling>
          <c:orientation val="minMax"/>
        </c:scaling>
        <c:delete val="0"/>
        <c:axPos val="l"/>
        <c:majorTickMark val="out"/>
        <c:minorTickMark val="none"/>
        <c:tickLblPos val="nextTo"/>
        <c:crossAx val="31621696"/>
        <c:crosses val="autoZero"/>
        <c:auto val="1"/>
        <c:lblAlgn val="ctr"/>
        <c:lblOffset val="100"/>
        <c:noMultiLvlLbl val="0"/>
      </c:catAx>
      <c:valAx>
        <c:axId val="31621696"/>
        <c:scaling>
          <c:orientation val="minMax"/>
        </c:scaling>
        <c:delete val="0"/>
        <c:axPos val="b"/>
        <c:numFmt formatCode="0%" sourceLinked="0"/>
        <c:majorTickMark val="out"/>
        <c:minorTickMark val="none"/>
        <c:tickLblPos val="nextTo"/>
        <c:crossAx val="85322240"/>
        <c:crosses val="autoZero"/>
        <c:crossBetween val="between"/>
      </c:valAx>
    </c:plotArea>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20"/>
    </c:view3D>
    <c:floor>
      <c:thickness val="0"/>
    </c:floor>
    <c:sideWall>
      <c:thickness val="0"/>
    </c:sideWall>
    <c:backWall>
      <c:thickness val="0"/>
    </c:backWall>
    <c:plotArea>
      <c:layout>
        <c:manualLayout>
          <c:layoutTarget val="inner"/>
          <c:xMode val="edge"/>
          <c:yMode val="edge"/>
          <c:x val="7.9333867988723633E-2"/>
          <c:y val="2.4976133420851795E-2"/>
          <c:w val="0.91140687275201715"/>
          <c:h val="0.85288684931363568"/>
        </c:manualLayout>
      </c:layout>
      <c:bar3DChart>
        <c:barDir val="col"/>
        <c:grouping val="standard"/>
        <c:varyColors val="0"/>
        <c:ser>
          <c:idx val="0"/>
          <c:order val="0"/>
          <c:tx>
            <c:strRef>
              <c:f>Sheet1!$B$1</c:f>
              <c:strCache>
                <c:ptCount val="1"/>
                <c:pt idx="0">
                  <c:v>Aug-14</c:v>
                </c:pt>
              </c:strCache>
            </c:strRef>
          </c:tx>
          <c:spPr>
            <a:solidFill>
              <a:schemeClr val="accent2">
                <a:lumMod val="75000"/>
              </a:schemeClr>
            </a:solidFill>
            <a:effectLst>
              <a:outerShdw blurRad="50800" dist="38100" algn="l" rotWithShape="0">
                <a:prstClr val="black">
                  <a:alpha val="40000"/>
                </a:prstClr>
              </a:outerShdw>
            </a:effectLst>
          </c:spPr>
          <c:invertIfNegative val="0"/>
          <c:dLbls>
            <c:dLbl>
              <c:idx val="2"/>
              <c:tx>
                <c:rich>
                  <a:bodyPr/>
                  <a:lstStyle/>
                  <a:p>
                    <a:r>
                      <a:rPr lang="en-US" smtClean="0"/>
                      <a:t>11%</a:t>
                    </a:r>
                    <a:endParaRPr lang="en-US" dirty="0"/>
                  </a:p>
                </c:rich>
              </c:tx>
              <c:showLegendKey val="0"/>
              <c:showVal val="1"/>
              <c:showCatName val="0"/>
              <c:showSerName val="0"/>
              <c:showPercent val="0"/>
              <c:showBubbleSize val="0"/>
            </c:dLbl>
            <c:dLbl>
              <c:idx val="3"/>
              <c:tx>
                <c:rich>
                  <a:bodyPr/>
                  <a:lstStyle/>
                  <a:p>
                    <a:r>
                      <a:rPr lang="en-US" smtClean="0"/>
                      <a:t>14%</a:t>
                    </a:r>
                    <a:endParaRPr lang="en-US"/>
                  </a:p>
                </c:rich>
              </c:tx>
              <c:showLegendKey val="0"/>
              <c:showVal val="1"/>
              <c:showCatName val="0"/>
              <c:showSerName val="0"/>
              <c:showPercent val="0"/>
              <c:showBubbleSize val="0"/>
            </c:dLbl>
            <c:numFmt formatCode="0.0%" sourceLinked="0"/>
            <c:txPr>
              <a:bodyPr/>
              <a:lstStyle/>
              <a:p>
                <a:pPr>
                  <a:defRPr b="1">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Los Angeles</c:v>
                </c:pt>
                <c:pt idx="1">
                  <c:v>Orange</c:v>
                </c:pt>
                <c:pt idx="2">
                  <c:v>Riverside</c:v>
                </c:pt>
                <c:pt idx="3">
                  <c:v>San Bernardino</c:v>
                </c:pt>
                <c:pt idx="4">
                  <c:v>San Diego</c:v>
                </c:pt>
              </c:strCache>
            </c:strRef>
          </c:cat>
          <c:val>
            <c:numRef>
              <c:f>Sheet1!$B$2:$B$6</c:f>
              <c:numCache>
                <c:formatCode>General</c:formatCode>
                <c:ptCount val="5"/>
                <c:pt idx="0">
                  <c:v>7.6331529478780968E-2</c:v>
                </c:pt>
                <c:pt idx="1">
                  <c:v>4.8933500627352577E-2</c:v>
                </c:pt>
                <c:pt idx="2">
                  <c:v>0.11340941512125535</c:v>
                </c:pt>
                <c:pt idx="3">
                  <c:v>0.14641434262948205</c:v>
                </c:pt>
                <c:pt idx="4">
                  <c:v>6.192286800651825E-2</c:v>
                </c:pt>
              </c:numCache>
            </c:numRef>
          </c:val>
        </c:ser>
        <c:ser>
          <c:idx val="1"/>
          <c:order val="1"/>
          <c:tx>
            <c:strRef>
              <c:f>Sheet1!$C$1</c:f>
              <c:strCache>
                <c:ptCount val="1"/>
                <c:pt idx="0">
                  <c:v>Aug-13</c:v>
                </c:pt>
              </c:strCache>
            </c:strRef>
          </c:tx>
          <c:spPr>
            <a:solidFill>
              <a:schemeClr val="accent6">
                <a:lumMod val="75000"/>
              </a:schemeClr>
            </a:solidFill>
            <a:ln>
              <a:noFill/>
            </a:ln>
            <a:effectLst>
              <a:outerShdw blurRad="50800" dist="38100" algn="l" rotWithShape="0">
                <a:prstClr val="black">
                  <a:alpha val="40000"/>
                </a:prstClr>
              </a:outerShdw>
            </a:effectLst>
          </c:spPr>
          <c:invertIfNegative val="0"/>
          <c:dLbls>
            <c:txPr>
              <a:bodyPr/>
              <a:lstStyle/>
              <a:p>
                <a:pPr>
                  <a:defRPr b="1"/>
                </a:pPr>
                <a:endParaRPr lang="en-US"/>
              </a:p>
            </c:txPr>
            <c:showLegendKey val="0"/>
            <c:showVal val="1"/>
            <c:showCatName val="0"/>
            <c:showSerName val="0"/>
            <c:showPercent val="0"/>
            <c:showBubbleSize val="0"/>
            <c:showLeaderLines val="0"/>
          </c:dLbls>
          <c:cat>
            <c:strRef>
              <c:f>Sheet1!$A$2:$A$6</c:f>
              <c:strCache>
                <c:ptCount val="5"/>
                <c:pt idx="0">
                  <c:v>Los Angeles</c:v>
                </c:pt>
                <c:pt idx="1">
                  <c:v>Orange</c:v>
                </c:pt>
                <c:pt idx="2">
                  <c:v>Riverside</c:v>
                </c:pt>
                <c:pt idx="3">
                  <c:v>San Bernardino</c:v>
                </c:pt>
                <c:pt idx="4">
                  <c:v>San Diego</c:v>
                </c:pt>
              </c:strCache>
            </c:strRef>
          </c:cat>
          <c:val>
            <c:numRef>
              <c:f>Sheet1!$C$2:$C$6</c:f>
            </c:numRef>
          </c:val>
        </c:ser>
        <c:ser>
          <c:idx val="2"/>
          <c:order val="2"/>
          <c:tx>
            <c:strRef>
              <c:f>Sheet1!$D$1</c:f>
              <c:strCache>
                <c:ptCount val="1"/>
                <c:pt idx="0">
                  <c:v>Aug-12</c:v>
                </c:pt>
              </c:strCache>
            </c:strRef>
          </c:tx>
          <c:invertIfNegative val="0"/>
          <c:dLbls>
            <c:numFmt formatCode="0%" sourceLinked="0"/>
            <c:txPr>
              <a:bodyPr/>
              <a:lstStyle/>
              <a:p>
                <a:pPr>
                  <a:defRPr b="1"/>
                </a:pPr>
                <a:endParaRPr lang="en-US"/>
              </a:p>
            </c:txPr>
            <c:showLegendKey val="0"/>
            <c:showVal val="1"/>
            <c:showCatName val="0"/>
            <c:showSerName val="0"/>
            <c:showPercent val="0"/>
            <c:showBubbleSize val="0"/>
            <c:showLeaderLines val="0"/>
          </c:dLbls>
          <c:cat>
            <c:strRef>
              <c:f>Sheet1!$A$2:$A$6</c:f>
              <c:strCache>
                <c:ptCount val="5"/>
                <c:pt idx="0">
                  <c:v>Los Angeles</c:v>
                </c:pt>
                <c:pt idx="1">
                  <c:v>Orange</c:v>
                </c:pt>
                <c:pt idx="2">
                  <c:v>Riverside</c:v>
                </c:pt>
                <c:pt idx="3">
                  <c:v>San Bernardino</c:v>
                </c:pt>
                <c:pt idx="4">
                  <c:v>San Diego</c:v>
                </c:pt>
              </c:strCache>
            </c:strRef>
          </c:cat>
          <c:val>
            <c:numRef>
              <c:f>Sheet1!$D$2:$D$6</c:f>
              <c:numCache>
                <c:formatCode>General</c:formatCode>
                <c:ptCount val="5"/>
                <c:pt idx="0">
                  <c:v>0.36461575293272686</c:v>
                </c:pt>
                <c:pt idx="1">
                  <c:v>0.26796657381615596</c:v>
                </c:pt>
                <c:pt idx="2">
                  <c:v>0.52299202942979761</c:v>
                </c:pt>
                <c:pt idx="3">
                  <c:v>0.49014778325123154</c:v>
                </c:pt>
                <c:pt idx="4">
                  <c:v>0.17026683608640403</c:v>
                </c:pt>
              </c:numCache>
            </c:numRef>
          </c:val>
        </c:ser>
        <c:ser>
          <c:idx val="3"/>
          <c:order val="3"/>
          <c:tx>
            <c:strRef>
              <c:f>Sheet1!$E$1</c:f>
              <c:strCache>
                <c:ptCount val="1"/>
                <c:pt idx="0">
                  <c:v>Aug-11</c:v>
                </c:pt>
              </c:strCache>
            </c:strRef>
          </c:tx>
          <c:invertIfNegative val="0"/>
          <c:cat>
            <c:strRef>
              <c:f>Sheet1!$A$2:$A$6</c:f>
              <c:strCache>
                <c:ptCount val="5"/>
                <c:pt idx="0">
                  <c:v>Los Angeles</c:v>
                </c:pt>
                <c:pt idx="1">
                  <c:v>Orange</c:v>
                </c:pt>
                <c:pt idx="2">
                  <c:v>Riverside</c:v>
                </c:pt>
                <c:pt idx="3">
                  <c:v>San Bernardino</c:v>
                </c:pt>
                <c:pt idx="4">
                  <c:v>San Diego</c:v>
                </c:pt>
              </c:strCache>
            </c:strRef>
          </c:cat>
          <c:val>
            <c:numRef>
              <c:f>Sheet1!$E$2:$E$6</c:f>
            </c:numRef>
          </c:val>
        </c:ser>
        <c:ser>
          <c:idx val="4"/>
          <c:order val="4"/>
          <c:tx>
            <c:strRef>
              <c:f>Sheet1!$F$1</c:f>
              <c:strCache>
                <c:ptCount val="1"/>
                <c:pt idx="0">
                  <c:v>Aug-10</c:v>
                </c:pt>
              </c:strCache>
            </c:strRef>
          </c:tx>
          <c:invertIfNegative val="0"/>
          <c:cat>
            <c:strRef>
              <c:f>Sheet1!$A$2:$A$6</c:f>
              <c:strCache>
                <c:ptCount val="5"/>
                <c:pt idx="0">
                  <c:v>Los Angeles</c:v>
                </c:pt>
                <c:pt idx="1">
                  <c:v>Orange</c:v>
                </c:pt>
                <c:pt idx="2">
                  <c:v>Riverside</c:v>
                </c:pt>
                <c:pt idx="3">
                  <c:v>San Bernardino</c:v>
                </c:pt>
                <c:pt idx="4">
                  <c:v>San Diego</c:v>
                </c:pt>
              </c:strCache>
            </c:strRef>
          </c:cat>
          <c:val>
            <c:numRef>
              <c:f>Sheet1!$F$2:$F$6</c:f>
            </c:numRef>
          </c:val>
        </c:ser>
        <c:dLbls>
          <c:showLegendKey val="0"/>
          <c:showVal val="0"/>
          <c:showCatName val="0"/>
          <c:showSerName val="0"/>
          <c:showPercent val="0"/>
          <c:showBubbleSize val="0"/>
        </c:dLbls>
        <c:gapWidth val="50"/>
        <c:shape val="box"/>
        <c:axId val="86812672"/>
        <c:axId val="31624000"/>
        <c:axId val="78098432"/>
      </c:bar3DChart>
      <c:catAx>
        <c:axId val="86812672"/>
        <c:scaling>
          <c:orientation val="minMax"/>
        </c:scaling>
        <c:delete val="0"/>
        <c:axPos val="b"/>
        <c:majorTickMark val="out"/>
        <c:minorTickMark val="none"/>
        <c:tickLblPos val="nextTo"/>
        <c:crossAx val="31624000"/>
        <c:crosses val="autoZero"/>
        <c:auto val="1"/>
        <c:lblAlgn val="ctr"/>
        <c:lblOffset val="100"/>
        <c:noMultiLvlLbl val="0"/>
      </c:catAx>
      <c:valAx>
        <c:axId val="31624000"/>
        <c:scaling>
          <c:orientation val="minMax"/>
        </c:scaling>
        <c:delete val="0"/>
        <c:axPos val="l"/>
        <c:numFmt formatCode="0%" sourceLinked="0"/>
        <c:majorTickMark val="out"/>
        <c:minorTickMark val="none"/>
        <c:tickLblPos val="nextTo"/>
        <c:crossAx val="86812672"/>
        <c:crosses val="autoZero"/>
        <c:crossBetween val="between"/>
      </c:valAx>
      <c:serAx>
        <c:axId val="78098432"/>
        <c:scaling>
          <c:orientation val="minMax"/>
        </c:scaling>
        <c:delete val="1"/>
        <c:axPos val="b"/>
        <c:majorTickMark val="out"/>
        <c:minorTickMark val="none"/>
        <c:tickLblPos val="nextTo"/>
        <c:crossAx val="31624000"/>
        <c:crosses val="autoZero"/>
      </c:serAx>
    </c:plotArea>
    <c:legend>
      <c:legendPos val="t"/>
      <c:overlay val="1"/>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Price</c:v>
                </c:pt>
              </c:strCache>
            </c:strRef>
          </c:tx>
          <c:spPr>
            <a:ln>
              <a:noFill/>
            </a:ln>
            <a:effectLst>
              <a:outerShdw blurRad="50800" dist="38100" algn="l" rotWithShape="0">
                <a:prstClr val="black">
                  <a:alpha val="40000"/>
                </a:prstClr>
              </a:outerShdw>
            </a:effectLst>
          </c:spPr>
          <c:invertIfNegative val="0"/>
          <c:dPt>
            <c:idx val="0"/>
            <c:invertIfNegative val="0"/>
            <c:bubble3D val="0"/>
            <c:spPr>
              <a:solidFill>
                <a:schemeClr val="accent1"/>
              </a:solidFill>
              <a:ln>
                <a:noFill/>
              </a:ln>
              <a:effectLst>
                <a:outerShdw blurRad="50800" dist="38100" algn="l" rotWithShape="0">
                  <a:prstClr val="black">
                    <a:alpha val="40000"/>
                  </a:prstClr>
                </a:outerShdw>
              </a:effectLst>
            </c:spPr>
          </c:dPt>
          <c:dPt>
            <c:idx val="1"/>
            <c:invertIfNegative val="0"/>
            <c:bubble3D val="0"/>
            <c:spPr>
              <a:solidFill>
                <a:schemeClr val="accent1"/>
              </a:solidFill>
              <a:ln>
                <a:noFill/>
              </a:ln>
              <a:effectLst>
                <a:outerShdw blurRad="50800" dist="38100" algn="l" rotWithShape="0">
                  <a:prstClr val="black">
                    <a:alpha val="40000"/>
                  </a:prstClr>
                </a:outerShdw>
              </a:effectLst>
            </c:spPr>
          </c:dPt>
          <c:dPt>
            <c:idx val="2"/>
            <c:invertIfNegative val="0"/>
            <c:bubble3D val="0"/>
            <c:spPr>
              <a:solidFill>
                <a:schemeClr val="accent1"/>
              </a:solidFill>
              <a:ln>
                <a:noFill/>
              </a:ln>
              <a:effectLst>
                <a:outerShdw blurRad="50800" dist="38100" algn="l" rotWithShape="0">
                  <a:prstClr val="black">
                    <a:alpha val="40000"/>
                  </a:prstClr>
                </a:outerShdw>
              </a:effectLst>
            </c:spPr>
          </c:dPt>
          <c:dPt>
            <c:idx val="3"/>
            <c:invertIfNegative val="0"/>
            <c:bubble3D val="0"/>
            <c:spPr>
              <a:solidFill>
                <a:schemeClr val="accent1"/>
              </a:solidFill>
              <a:ln>
                <a:noFill/>
              </a:ln>
              <a:effectLst>
                <a:outerShdw blurRad="50800" dist="38100" algn="l" rotWithShape="0">
                  <a:prstClr val="black">
                    <a:alpha val="40000"/>
                  </a:prstClr>
                </a:outerShdw>
              </a:effectLst>
            </c:spPr>
          </c:dPt>
          <c:dPt>
            <c:idx val="4"/>
            <c:invertIfNegative val="0"/>
            <c:bubble3D val="0"/>
            <c:spPr>
              <a:solidFill>
                <a:schemeClr val="accent1"/>
              </a:solidFill>
              <a:ln>
                <a:noFill/>
              </a:ln>
              <a:effectLst>
                <a:outerShdw blurRad="50800" dist="38100" algn="l" rotWithShape="0">
                  <a:prstClr val="black">
                    <a:alpha val="40000"/>
                  </a:prstClr>
                </a:outerShdw>
              </a:effectLst>
            </c:spPr>
          </c:dPt>
          <c:dPt>
            <c:idx val="5"/>
            <c:invertIfNegative val="0"/>
            <c:bubble3D val="0"/>
            <c:spPr>
              <a:solidFill>
                <a:schemeClr val="accent1"/>
              </a:solidFill>
              <a:ln>
                <a:noFill/>
              </a:ln>
              <a:effectLst>
                <a:outerShdw blurRad="50800" dist="38100" algn="l" rotWithShape="0">
                  <a:prstClr val="black">
                    <a:alpha val="40000"/>
                  </a:prstClr>
                </a:outerShdw>
              </a:effectLst>
            </c:spPr>
          </c:dPt>
          <c:dPt>
            <c:idx val="6"/>
            <c:invertIfNegative val="0"/>
            <c:bubble3D val="0"/>
            <c:spPr>
              <a:solidFill>
                <a:schemeClr val="accent1"/>
              </a:solidFill>
              <a:ln>
                <a:noFill/>
              </a:ln>
              <a:effectLst>
                <a:outerShdw blurRad="50800" dist="38100" algn="l" rotWithShape="0">
                  <a:prstClr val="black">
                    <a:alpha val="40000"/>
                  </a:prstClr>
                </a:outerShdw>
              </a:effectLst>
            </c:spPr>
          </c:dPt>
          <c:dPt>
            <c:idx val="7"/>
            <c:invertIfNegative val="0"/>
            <c:bubble3D val="0"/>
            <c:spPr>
              <a:solidFill>
                <a:schemeClr val="accent1"/>
              </a:solidFill>
              <a:ln>
                <a:noFill/>
              </a:ln>
              <a:effectLst>
                <a:outerShdw blurRad="50800" dist="38100" algn="l" rotWithShape="0">
                  <a:prstClr val="black">
                    <a:alpha val="40000"/>
                  </a:prstClr>
                </a:outerShdw>
              </a:effectLst>
            </c:spPr>
          </c:dPt>
          <c:dPt>
            <c:idx val="8"/>
            <c:invertIfNegative val="0"/>
            <c:bubble3D val="0"/>
            <c:spPr>
              <a:solidFill>
                <a:schemeClr val="accent1"/>
              </a:solidFill>
              <a:ln>
                <a:noFill/>
              </a:ln>
              <a:effectLst>
                <a:outerShdw blurRad="50800" dist="38100" algn="l" rotWithShape="0">
                  <a:prstClr val="black">
                    <a:alpha val="40000"/>
                  </a:prstClr>
                </a:outerShdw>
              </a:effectLst>
            </c:spPr>
          </c:dPt>
          <c:dPt>
            <c:idx val="9"/>
            <c:invertIfNegative val="0"/>
            <c:bubble3D val="0"/>
            <c:spPr>
              <a:solidFill>
                <a:schemeClr val="accent1"/>
              </a:solidFill>
              <a:ln>
                <a:noFill/>
              </a:ln>
              <a:effectLst>
                <a:outerShdw blurRad="50800" dist="38100" algn="l" rotWithShape="0">
                  <a:prstClr val="black">
                    <a:alpha val="40000"/>
                  </a:prstClr>
                </a:outerShdw>
              </a:effectLst>
            </c:spPr>
          </c:dPt>
          <c:dPt>
            <c:idx val="10"/>
            <c:invertIfNegative val="0"/>
            <c:bubble3D val="0"/>
            <c:spPr>
              <a:solidFill>
                <a:schemeClr val="accent1"/>
              </a:solidFill>
              <a:ln>
                <a:noFill/>
              </a:ln>
              <a:effectLst>
                <a:outerShdw blurRad="50800" dist="38100" algn="l" rotWithShape="0">
                  <a:prstClr val="black">
                    <a:alpha val="40000"/>
                  </a:prstClr>
                </a:outerShdw>
              </a:effectLst>
            </c:spPr>
          </c:dPt>
          <c:dPt>
            <c:idx val="11"/>
            <c:invertIfNegative val="0"/>
            <c:bubble3D val="0"/>
            <c:spPr>
              <a:solidFill>
                <a:schemeClr val="accent1"/>
              </a:solidFill>
              <a:ln>
                <a:noFill/>
              </a:ln>
              <a:effectLst>
                <a:outerShdw blurRad="50800" dist="38100" algn="l" rotWithShape="0">
                  <a:prstClr val="black">
                    <a:alpha val="40000"/>
                  </a:prstClr>
                </a:outerShdw>
              </a:effectLst>
            </c:spPr>
          </c:dPt>
          <c:dPt>
            <c:idx val="12"/>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3"/>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4"/>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5"/>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6"/>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7"/>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8"/>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19"/>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0"/>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1"/>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2"/>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3"/>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24"/>
            <c:invertIfNegative val="0"/>
            <c:bubble3D val="0"/>
            <c:spPr>
              <a:solidFill>
                <a:schemeClr val="accent2"/>
              </a:solidFill>
              <a:ln>
                <a:noFill/>
              </a:ln>
              <a:effectLst>
                <a:outerShdw blurRad="50800" dist="38100" algn="l" rotWithShape="0">
                  <a:prstClr val="black">
                    <a:alpha val="40000"/>
                  </a:prstClr>
                </a:outerShdw>
              </a:effectLst>
            </c:spPr>
          </c:dPt>
          <c:dPt>
            <c:idx val="25"/>
            <c:invertIfNegative val="0"/>
            <c:bubble3D val="0"/>
            <c:spPr>
              <a:solidFill>
                <a:schemeClr val="accent2"/>
              </a:solidFill>
              <a:ln>
                <a:noFill/>
              </a:ln>
              <a:effectLst>
                <a:outerShdw blurRad="50800" dist="38100" algn="l" rotWithShape="0">
                  <a:prstClr val="black">
                    <a:alpha val="40000"/>
                  </a:prstClr>
                </a:outerShdw>
              </a:effectLst>
            </c:spPr>
          </c:dPt>
          <c:dPt>
            <c:idx val="26"/>
            <c:invertIfNegative val="0"/>
            <c:bubble3D val="0"/>
            <c:spPr>
              <a:solidFill>
                <a:schemeClr val="accent2"/>
              </a:solidFill>
              <a:ln>
                <a:noFill/>
              </a:ln>
              <a:effectLst>
                <a:outerShdw blurRad="50800" dist="38100" algn="l" rotWithShape="0">
                  <a:prstClr val="black">
                    <a:alpha val="40000"/>
                  </a:prstClr>
                </a:outerShdw>
              </a:effectLst>
            </c:spPr>
          </c:dPt>
          <c:dPt>
            <c:idx val="27"/>
            <c:invertIfNegative val="0"/>
            <c:bubble3D val="0"/>
            <c:spPr>
              <a:solidFill>
                <a:schemeClr val="accent2"/>
              </a:solidFill>
              <a:ln>
                <a:noFill/>
              </a:ln>
              <a:effectLst>
                <a:outerShdw blurRad="50800" dist="38100" algn="l" rotWithShape="0">
                  <a:prstClr val="black">
                    <a:alpha val="40000"/>
                  </a:prstClr>
                </a:outerShdw>
              </a:effectLst>
            </c:spPr>
          </c:dPt>
          <c:dPt>
            <c:idx val="28"/>
            <c:invertIfNegative val="0"/>
            <c:bubble3D val="0"/>
            <c:spPr>
              <a:pattFill prst="wdUpDiag">
                <a:fgClr>
                  <a:srgbClr val="FF0000"/>
                </a:fgClr>
                <a:bgClr>
                  <a:schemeClr val="bg1"/>
                </a:bgClr>
              </a:pattFill>
              <a:ln>
                <a:noFill/>
              </a:ln>
              <a:effectLst>
                <a:outerShdw blurRad="50800" dist="38100" algn="l" rotWithShape="0">
                  <a:prstClr val="black">
                    <a:alpha val="40000"/>
                  </a:prstClr>
                </a:outerShdw>
              </a:effectLst>
            </c:spPr>
          </c:dPt>
          <c:dPt>
            <c:idx val="29"/>
            <c:invertIfNegative val="0"/>
            <c:bubble3D val="0"/>
            <c:spPr>
              <a:solidFill>
                <a:schemeClr val="accent2"/>
              </a:solidFill>
              <a:ln>
                <a:noFill/>
              </a:ln>
              <a:effectLst>
                <a:outerShdw blurRad="50800" dist="38100" algn="l" rotWithShape="0">
                  <a:prstClr val="black">
                    <a:alpha val="40000"/>
                  </a:prstClr>
                </a:outerShdw>
              </a:effectLst>
            </c:spPr>
          </c:dPt>
          <c:dPt>
            <c:idx val="30"/>
            <c:invertIfNegative val="0"/>
            <c:bubble3D val="0"/>
            <c:spPr>
              <a:solidFill>
                <a:schemeClr val="accent2"/>
              </a:solidFill>
              <a:ln>
                <a:noFill/>
              </a:ln>
              <a:effectLst>
                <a:outerShdw blurRad="50800" dist="38100" algn="l" rotWithShape="0">
                  <a:prstClr val="black">
                    <a:alpha val="40000"/>
                  </a:prstClr>
                </a:outerShdw>
              </a:effectLst>
            </c:spPr>
          </c:dPt>
          <c:dPt>
            <c:idx val="31"/>
            <c:invertIfNegative val="0"/>
            <c:bubble3D val="0"/>
            <c:spPr>
              <a:solidFill>
                <a:schemeClr val="accent2"/>
              </a:solidFill>
              <a:ln>
                <a:noFill/>
              </a:ln>
              <a:effectLst>
                <a:outerShdw blurRad="50800" dist="38100" algn="l" rotWithShape="0">
                  <a:prstClr val="black">
                    <a:alpha val="40000"/>
                  </a:prstClr>
                </a:outerShdw>
              </a:effectLst>
            </c:spPr>
          </c:dPt>
          <c:dPt>
            <c:idx val="32"/>
            <c:invertIfNegative val="0"/>
            <c:bubble3D val="0"/>
            <c:spPr>
              <a:solidFill>
                <a:schemeClr val="accent2"/>
              </a:solidFill>
              <a:ln>
                <a:noFill/>
              </a:ln>
              <a:effectLst>
                <a:outerShdw blurRad="50800" dist="38100" algn="l" rotWithShape="0">
                  <a:prstClr val="black">
                    <a:alpha val="40000"/>
                  </a:prstClr>
                </a:outerShdw>
              </a:effectLst>
            </c:spPr>
          </c:dPt>
          <c:dPt>
            <c:idx val="33"/>
            <c:invertIfNegative val="0"/>
            <c:bubble3D val="0"/>
            <c:spPr>
              <a:solidFill>
                <a:schemeClr val="accent2"/>
              </a:solidFill>
              <a:ln>
                <a:noFill/>
              </a:ln>
              <a:effectLst>
                <a:outerShdw blurRad="50800" dist="38100" algn="l" rotWithShape="0">
                  <a:prstClr val="black">
                    <a:alpha val="40000"/>
                  </a:prstClr>
                </a:outerShdw>
              </a:effectLst>
            </c:spPr>
          </c:dPt>
          <c:dPt>
            <c:idx val="34"/>
            <c:invertIfNegative val="0"/>
            <c:bubble3D val="0"/>
            <c:spPr>
              <a:solidFill>
                <a:schemeClr val="accent2"/>
              </a:solidFill>
              <a:ln>
                <a:noFill/>
              </a:ln>
              <a:effectLst>
                <a:outerShdw blurRad="50800" dist="38100" algn="l" rotWithShape="0">
                  <a:prstClr val="black">
                    <a:alpha val="40000"/>
                  </a:prstClr>
                </a:outerShdw>
              </a:effectLst>
            </c:spPr>
          </c:dPt>
          <c:dPt>
            <c:idx val="35"/>
            <c:invertIfNegative val="0"/>
            <c:bubble3D val="0"/>
            <c:spPr>
              <a:solidFill>
                <a:schemeClr val="accent2"/>
              </a:solidFill>
              <a:ln>
                <a:noFill/>
              </a:ln>
              <a:effectLst>
                <a:outerShdw blurRad="50800" dist="38100" algn="l" rotWithShape="0">
                  <a:prstClr val="black">
                    <a:alpha val="40000"/>
                  </a:prstClr>
                </a:outerShdw>
              </a:effectLst>
            </c:spPr>
          </c:dPt>
          <c:dPt>
            <c:idx val="36"/>
            <c:invertIfNegative val="0"/>
            <c:bubble3D val="0"/>
            <c:spPr>
              <a:solidFill>
                <a:schemeClr val="accent1"/>
              </a:solidFill>
              <a:ln>
                <a:noFill/>
              </a:ln>
              <a:effectLst>
                <a:outerShdw blurRad="50800" dist="38100" algn="l" rotWithShape="0">
                  <a:prstClr val="black">
                    <a:alpha val="40000"/>
                  </a:prstClr>
                </a:outerShdw>
              </a:effectLst>
            </c:spPr>
          </c:dPt>
          <c:dPt>
            <c:idx val="37"/>
            <c:invertIfNegative val="0"/>
            <c:bubble3D val="0"/>
            <c:spPr>
              <a:solidFill>
                <a:schemeClr val="accent1"/>
              </a:solidFill>
              <a:ln>
                <a:noFill/>
              </a:ln>
              <a:effectLst>
                <a:outerShdw blurRad="50800" dist="38100" algn="l" rotWithShape="0">
                  <a:prstClr val="black">
                    <a:alpha val="40000"/>
                  </a:prstClr>
                </a:outerShdw>
              </a:effectLst>
            </c:spPr>
          </c:dPt>
          <c:dPt>
            <c:idx val="38"/>
            <c:invertIfNegative val="0"/>
            <c:bubble3D val="0"/>
            <c:spPr>
              <a:solidFill>
                <a:schemeClr val="accent1"/>
              </a:solidFill>
              <a:ln>
                <a:noFill/>
              </a:ln>
              <a:effectLst>
                <a:outerShdw blurRad="50800" dist="38100" algn="l" rotWithShape="0">
                  <a:prstClr val="black">
                    <a:alpha val="40000"/>
                  </a:prstClr>
                </a:outerShdw>
              </a:effectLst>
            </c:spPr>
          </c:dPt>
          <c:dPt>
            <c:idx val="39"/>
            <c:invertIfNegative val="0"/>
            <c:bubble3D val="0"/>
            <c:spPr>
              <a:solidFill>
                <a:schemeClr val="accent1"/>
              </a:solidFill>
              <a:ln>
                <a:noFill/>
              </a:ln>
              <a:effectLst>
                <a:outerShdw blurRad="50800" dist="38100" algn="l" rotWithShape="0">
                  <a:prstClr val="black">
                    <a:alpha val="40000"/>
                  </a:prstClr>
                </a:outerShdw>
              </a:effectLst>
            </c:spPr>
          </c:dPt>
          <c:dPt>
            <c:idx val="40"/>
            <c:invertIfNegative val="0"/>
            <c:bubble3D val="0"/>
            <c:spPr>
              <a:solidFill>
                <a:schemeClr val="accent1"/>
              </a:solidFill>
              <a:ln>
                <a:noFill/>
              </a:ln>
              <a:effectLst>
                <a:outerShdw blurRad="50800" dist="38100" algn="l" rotWithShape="0">
                  <a:prstClr val="black">
                    <a:alpha val="40000"/>
                  </a:prstClr>
                </a:outerShdw>
              </a:effectLst>
            </c:spPr>
          </c:dPt>
          <c:dPt>
            <c:idx val="41"/>
            <c:invertIfNegative val="0"/>
            <c:bubble3D val="0"/>
            <c:spPr>
              <a:solidFill>
                <a:schemeClr val="accent1"/>
              </a:solidFill>
              <a:ln>
                <a:noFill/>
              </a:ln>
              <a:effectLst>
                <a:outerShdw blurRad="50800" dist="38100" algn="l" rotWithShape="0">
                  <a:prstClr val="black">
                    <a:alpha val="40000"/>
                  </a:prstClr>
                </a:outerShdw>
              </a:effectLst>
            </c:spPr>
          </c:dPt>
          <c:dPt>
            <c:idx val="42"/>
            <c:invertIfNegative val="0"/>
            <c:bubble3D val="0"/>
            <c:spPr>
              <a:solidFill>
                <a:schemeClr val="accent1"/>
              </a:solidFill>
              <a:ln>
                <a:noFill/>
              </a:ln>
              <a:effectLst>
                <a:outerShdw blurRad="50800" dist="38100" algn="l" rotWithShape="0">
                  <a:prstClr val="black">
                    <a:alpha val="40000"/>
                  </a:prstClr>
                </a:outerShdw>
              </a:effectLst>
            </c:spPr>
          </c:dPt>
          <c:dPt>
            <c:idx val="43"/>
            <c:invertIfNegative val="0"/>
            <c:bubble3D val="0"/>
            <c:spPr>
              <a:solidFill>
                <a:schemeClr val="accent1"/>
              </a:solidFill>
              <a:ln>
                <a:noFill/>
              </a:ln>
              <a:effectLst>
                <a:outerShdw blurRad="50800" dist="38100" algn="l" rotWithShape="0">
                  <a:prstClr val="black">
                    <a:alpha val="40000"/>
                  </a:prstClr>
                </a:outerShdw>
              </a:effectLst>
            </c:spPr>
          </c:dPt>
          <c:dPt>
            <c:idx val="44"/>
            <c:invertIfNegative val="0"/>
            <c:bubble3D val="0"/>
            <c:spPr>
              <a:solidFill>
                <a:schemeClr val="accent1"/>
              </a:solidFill>
              <a:ln>
                <a:noFill/>
              </a:ln>
              <a:effectLst>
                <a:outerShdw blurRad="50800" dist="38100" algn="l" rotWithShape="0">
                  <a:prstClr val="black">
                    <a:alpha val="40000"/>
                  </a:prstClr>
                </a:outerShdw>
              </a:effectLst>
            </c:spPr>
          </c:dPt>
          <c:dPt>
            <c:idx val="45"/>
            <c:invertIfNegative val="0"/>
            <c:bubble3D val="0"/>
            <c:spPr>
              <a:solidFill>
                <a:schemeClr val="accent1"/>
              </a:solidFill>
              <a:ln>
                <a:noFill/>
              </a:ln>
              <a:effectLst>
                <a:outerShdw blurRad="50800" dist="38100" algn="l" rotWithShape="0">
                  <a:prstClr val="black">
                    <a:alpha val="40000"/>
                  </a:prstClr>
                </a:outerShdw>
              </a:effectLst>
            </c:spPr>
          </c:dPt>
          <c:dPt>
            <c:idx val="46"/>
            <c:invertIfNegative val="0"/>
            <c:bubble3D val="0"/>
            <c:spPr>
              <a:solidFill>
                <a:schemeClr val="accent1"/>
              </a:solidFill>
              <a:ln>
                <a:noFill/>
              </a:ln>
              <a:effectLst>
                <a:outerShdw blurRad="50800" dist="38100" algn="l" rotWithShape="0">
                  <a:prstClr val="black">
                    <a:alpha val="40000"/>
                  </a:prstClr>
                </a:outerShdw>
              </a:effectLst>
            </c:spPr>
          </c:dPt>
          <c:dPt>
            <c:idx val="47"/>
            <c:invertIfNegative val="0"/>
            <c:bubble3D val="0"/>
            <c:spPr>
              <a:solidFill>
                <a:schemeClr val="accent1"/>
              </a:solidFill>
              <a:ln>
                <a:noFill/>
              </a:ln>
              <a:effectLst>
                <a:outerShdw blurRad="50800" dist="38100" algn="l" rotWithShape="0">
                  <a:prstClr val="black">
                    <a:alpha val="40000"/>
                  </a:prstClr>
                </a:outerShdw>
              </a:effectLst>
            </c:spPr>
          </c:dPt>
          <c:dPt>
            <c:idx val="48"/>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49"/>
            <c:invertIfNegative val="0"/>
            <c:bubble3D val="0"/>
            <c:spPr>
              <a:pattFill prst="wdUpDiag">
                <a:fgClr>
                  <a:srgbClr val="FF0000"/>
                </a:fgClr>
                <a:bgClr>
                  <a:schemeClr val="bg1"/>
                </a:bgClr>
              </a:pattFill>
              <a:ln>
                <a:noFill/>
              </a:ln>
              <a:effectLst>
                <a:outerShdw blurRad="50800" dist="38100" algn="l" rotWithShape="0">
                  <a:prstClr val="black">
                    <a:alpha val="40000"/>
                  </a:prstClr>
                </a:outerShdw>
              </a:effectLst>
            </c:spPr>
          </c:dPt>
          <c:dPt>
            <c:idx val="50"/>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1"/>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2"/>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3"/>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4"/>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5"/>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6"/>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7"/>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8"/>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59"/>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60"/>
            <c:invertIfNegative val="0"/>
            <c:bubble3D val="0"/>
            <c:spPr>
              <a:solidFill>
                <a:schemeClr val="accent2"/>
              </a:solidFill>
              <a:ln>
                <a:noFill/>
              </a:ln>
              <a:effectLst>
                <a:outerShdw blurRad="50800" dist="38100" algn="l" rotWithShape="0">
                  <a:prstClr val="black">
                    <a:alpha val="40000"/>
                  </a:prstClr>
                </a:outerShdw>
              </a:effectLst>
            </c:spPr>
          </c:dPt>
          <c:dPt>
            <c:idx val="61"/>
            <c:invertIfNegative val="0"/>
            <c:bubble3D val="0"/>
            <c:spPr>
              <a:solidFill>
                <a:schemeClr val="accent2"/>
              </a:solidFill>
              <a:ln>
                <a:noFill/>
              </a:ln>
              <a:effectLst>
                <a:outerShdw blurRad="50800" dist="38100" algn="l" rotWithShape="0">
                  <a:prstClr val="black">
                    <a:alpha val="40000"/>
                  </a:prstClr>
                </a:outerShdw>
              </a:effectLst>
            </c:spPr>
          </c:dPt>
          <c:dPt>
            <c:idx val="62"/>
            <c:invertIfNegative val="0"/>
            <c:bubble3D val="0"/>
            <c:spPr>
              <a:solidFill>
                <a:schemeClr val="accent2"/>
              </a:solidFill>
              <a:ln>
                <a:noFill/>
              </a:ln>
              <a:effectLst>
                <a:outerShdw blurRad="50800" dist="38100" algn="l" rotWithShape="0">
                  <a:prstClr val="black">
                    <a:alpha val="40000"/>
                  </a:prstClr>
                </a:outerShdw>
              </a:effectLst>
            </c:spPr>
          </c:dPt>
          <c:dPt>
            <c:idx val="63"/>
            <c:invertIfNegative val="0"/>
            <c:bubble3D val="0"/>
            <c:spPr>
              <a:solidFill>
                <a:schemeClr val="accent2"/>
              </a:solidFill>
              <a:ln>
                <a:noFill/>
              </a:ln>
              <a:effectLst>
                <a:outerShdw blurRad="50800" dist="38100" algn="l" rotWithShape="0">
                  <a:prstClr val="black">
                    <a:alpha val="40000"/>
                  </a:prstClr>
                </a:outerShdw>
              </a:effectLst>
            </c:spPr>
          </c:dPt>
          <c:dPt>
            <c:idx val="64"/>
            <c:invertIfNegative val="0"/>
            <c:bubble3D val="0"/>
            <c:spPr>
              <a:solidFill>
                <a:schemeClr val="accent2"/>
              </a:solidFill>
              <a:ln>
                <a:noFill/>
              </a:ln>
              <a:effectLst>
                <a:outerShdw blurRad="50800" dist="38100" algn="l" rotWithShape="0">
                  <a:prstClr val="black">
                    <a:alpha val="40000"/>
                  </a:prstClr>
                </a:outerShdw>
              </a:effectLst>
            </c:spPr>
          </c:dPt>
          <c:dPt>
            <c:idx val="65"/>
            <c:invertIfNegative val="0"/>
            <c:bubble3D val="0"/>
            <c:spPr>
              <a:solidFill>
                <a:schemeClr val="accent2"/>
              </a:solidFill>
              <a:ln>
                <a:noFill/>
              </a:ln>
              <a:effectLst>
                <a:outerShdw blurRad="50800" dist="38100" algn="l" rotWithShape="0">
                  <a:prstClr val="black">
                    <a:alpha val="40000"/>
                  </a:prstClr>
                </a:outerShdw>
              </a:effectLst>
            </c:spPr>
          </c:dPt>
          <c:dPt>
            <c:idx val="66"/>
            <c:invertIfNegative val="0"/>
            <c:bubble3D val="0"/>
            <c:spPr>
              <a:solidFill>
                <a:schemeClr val="accent2"/>
              </a:solidFill>
              <a:ln>
                <a:noFill/>
              </a:ln>
              <a:effectLst>
                <a:outerShdw blurRad="50800" dist="38100" algn="l" rotWithShape="0">
                  <a:prstClr val="black">
                    <a:alpha val="40000"/>
                  </a:prstClr>
                </a:outerShdw>
              </a:effectLst>
            </c:spPr>
          </c:dPt>
          <c:dPt>
            <c:idx val="67"/>
            <c:invertIfNegative val="0"/>
            <c:bubble3D val="0"/>
            <c:spPr>
              <a:solidFill>
                <a:schemeClr val="accent2"/>
              </a:solidFill>
              <a:ln>
                <a:noFill/>
              </a:ln>
              <a:effectLst>
                <a:outerShdw blurRad="50800" dist="38100" algn="l" rotWithShape="0">
                  <a:prstClr val="black">
                    <a:alpha val="40000"/>
                  </a:prstClr>
                </a:outerShdw>
              </a:effectLst>
            </c:spPr>
          </c:dPt>
          <c:dPt>
            <c:idx val="68"/>
            <c:invertIfNegative val="0"/>
            <c:bubble3D val="0"/>
            <c:spPr>
              <a:solidFill>
                <a:schemeClr val="accent2"/>
              </a:solidFill>
              <a:ln>
                <a:noFill/>
              </a:ln>
              <a:effectLst>
                <a:outerShdw blurRad="50800" dist="38100" algn="l" rotWithShape="0">
                  <a:prstClr val="black">
                    <a:alpha val="40000"/>
                  </a:prstClr>
                </a:outerShdw>
              </a:effectLst>
            </c:spPr>
          </c:dPt>
          <c:dPt>
            <c:idx val="69"/>
            <c:invertIfNegative val="0"/>
            <c:bubble3D val="0"/>
            <c:spPr>
              <a:solidFill>
                <a:schemeClr val="accent2"/>
              </a:solidFill>
              <a:ln>
                <a:noFill/>
              </a:ln>
              <a:effectLst>
                <a:outerShdw blurRad="50800" dist="38100" algn="l" rotWithShape="0">
                  <a:prstClr val="black">
                    <a:alpha val="40000"/>
                  </a:prstClr>
                </a:outerShdw>
              </a:effectLst>
            </c:spPr>
          </c:dPt>
          <c:dPt>
            <c:idx val="70"/>
            <c:invertIfNegative val="0"/>
            <c:bubble3D val="0"/>
            <c:spPr>
              <a:solidFill>
                <a:schemeClr val="accent2"/>
              </a:solidFill>
              <a:ln>
                <a:noFill/>
              </a:ln>
              <a:effectLst>
                <a:outerShdw blurRad="50800" dist="38100" algn="l" rotWithShape="0">
                  <a:prstClr val="black">
                    <a:alpha val="40000"/>
                  </a:prstClr>
                </a:outerShdw>
              </a:effectLst>
            </c:spPr>
          </c:dPt>
          <c:dPt>
            <c:idx val="71"/>
            <c:invertIfNegative val="0"/>
            <c:bubble3D val="0"/>
            <c:spPr>
              <a:solidFill>
                <a:schemeClr val="accent2"/>
              </a:solidFill>
              <a:ln>
                <a:noFill/>
              </a:ln>
              <a:effectLst>
                <a:outerShdw blurRad="50800" dist="38100" algn="l" rotWithShape="0">
                  <a:prstClr val="black">
                    <a:alpha val="40000"/>
                  </a:prstClr>
                </a:outerShdw>
              </a:effectLst>
            </c:spPr>
          </c:dPt>
          <c:dPt>
            <c:idx val="72"/>
            <c:invertIfNegative val="0"/>
            <c:bubble3D val="0"/>
            <c:spPr>
              <a:solidFill>
                <a:schemeClr val="accent1"/>
              </a:solidFill>
              <a:ln>
                <a:noFill/>
              </a:ln>
              <a:effectLst>
                <a:outerShdw blurRad="50800" dist="38100" algn="l" rotWithShape="0">
                  <a:prstClr val="black">
                    <a:alpha val="40000"/>
                  </a:prstClr>
                </a:outerShdw>
              </a:effectLst>
            </c:spPr>
          </c:dPt>
          <c:dPt>
            <c:idx val="73"/>
            <c:invertIfNegative val="0"/>
            <c:bubble3D val="0"/>
            <c:spPr>
              <a:solidFill>
                <a:schemeClr val="accent1"/>
              </a:solidFill>
              <a:ln>
                <a:noFill/>
              </a:ln>
              <a:effectLst>
                <a:outerShdw blurRad="50800" dist="38100" algn="l" rotWithShape="0">
                  <a:prstClr val="black">
                    <a:alpha val="40000"/>
                  </a:prstClr>
                </a:outerShdw>
              </a:effectLst>
            </c:spPr>
          </c:dPt>
          <c:dPt>
            <c:idx val="74"/>
            <c:invertIfNegative val="0"/>
            <c:bubble3D val="0"/>
            <c:spPr>
              <a:solidFill>
                <a:schemeClr val="accent1"/>
              </a:solidFill>
              <a:ln>
                <a:noFill/>
              </a:ln>
              <a:effectLst>
                <a:outerShdw blurRad="50800" dist="38100" algn="l" rotWithShape="0">
                  <a:prstClr val="black">
                    <a:alpha val="40000"/>
                  </a:prstClr>
                </a:outerShdw>
              </a:effectLst>
            </c:spPr>
          </c:dPt>
          <c:dPt>
            <c:idx val="75"/>
            <c:invertIfNegative val="0"/>
            <c:bubble3D val="0"/>
            <c:spPr>
              <a:solidFill>
                <a:schemeClr val="accent1"/>
              </a:solidFill>
              <a:ln>
                <a:noFill/>
              </a:ln>
              <a:effectLst>
                <a:outerShdw blurRad="50800" dist="38100" algn="l" rotWithShape="0">
                  <a:prstClr val="black">
                    <a:alpha val="40000"/>
                  </a:prstClr>
                </a:outerShdw>
              </a:effectLst>
            </c:spPr>
          </c:dPt>
          <c:dPt>
            <c:idx val="76"/>
            <c:invertIfNegative val="0"/>
            <c:bubble3D val="0"/>
            <c:spPr>
              <a:solidFill>
                <a:schemeClr val="accent1"/>
              </a:solidFill>
              <a:ln>
                <a:noFill/>
              </a:ln>
              <a:effectLst>
                <a:outerShdw blurRad="50800" dist="38100" algn="l" rotWithShape="0">
                  <a:prstClr val="black">
                    <a:alpha val="40000"/>
                  </a:prstClr>
                </a:outerShdw>
              </a:effectLst>
            </c:spPr>
          </c:dPt>
          <c:dPt>
            <c:idx val="77"/>
            <c:invertIfNegative val="0"/>
            <c:bubble3D val="0"/>
            <c:spPr>
              <a:solidFill>
                <a:schemeClr val="accent1"/>
              </a:solidFill>
              <a:ln>
                <a:noFill/>
              </a:ln>
              <a:effectLst>
                <a:outerShdw blurRad="50800" dist="38100" algn="l" rotWithShape="0">
                  <a:prstClr val="black">
                    <a:alpha val="40000"/>
                  </a:prstClr>
                </a:outerShdw>
              </a:effectLst>
            </c:spPr>
          </c:dPt>
          <c:dPt>
            <c:idx val="78"/>
            <c:invertIfNegative val="0"/>
            <c:bubble3D val="0"/>
            <c:spPr>
              <a:solidFill>
                <a:schemeClr val="accent1"/>
              </a:solidFill>
              <a:ln>
                <a:noFill/>
              </a:ln>
              <a:effectLst>
                <a:outerShdw blurRad="50800" dist="38100" algn="l" rotWithShape="0">
                  <a:prstClr val="black">
                    <a:alpha val="40000"/>
                  </a:prstClr>
                </a:outerShdw>
              </a:effectLst>
            </c:spPr>
          </c:dPt>
          <c:dPt>
            <c:idx val="79"/>
            <c:invertIfNegative val="0"/>
            <c:bubble3D val="0"/>
            <c:spPr>
              <a:solidFill>
                <a:schemeClr val="accent1"/>
              </a:solidFill>
              <a:ln>
                <a:noFill/>
              </a:ln>
              <a:effectLst>
                <a:outerShdw blurRad="50800" dist="38100" algn="l" rotWithShape="0">
                  <a:prstClr val="black">
                    <a:alpha val="40000"/>
                  </a:prstClr>
                </a:outerShdw>
              </a:effectLst>
            </c:spPr>
          </c:dPt>
          <c:dPt>
            <c:idx val="80"/>
            <c:invertIfNegative val="0"/>
            <c:bubble3D val="0"/>
            <c:spPr>
              <a:solidFill>
                <a:schemeClr val="accent1"/>
              </a:solidFill>
              <a:ln>
                <a:noFill/>
              </a:ln>
              <a:effectLst>
                <a:outerShdw blurRad="50800" dist="38100" algn="l" rotWithShape="0">
                  <a:prstClr val="black">
                    <a:alpha val="40000"/>
                  </a:prstClr>
                </a:outerShdw>
              </a:effectLst>
            </c:spPr>
          </c:dPt>
          <c:dPt>
            <c:idx val="81"/>
            <c:invertIfNegative val="0"/>
            <c:bubble3D val="0"/>
            <c:spPr>
              <a:solidFill>
                <a:schemeClr val="accent1"/>
              </a:solidFill>
              <a:ln>
                <a:noFill/>
              </a:ln>
              <a:effectLst>
                <a:outerShdw blurRad="50800" dist="38100" algn="l" rotWithShape="0">
                  <a:prstClr val="black">
                    <a:alpha val="40000"/>
                  </a:prstClr>
                </a:outerShdw>
              </a:effectLst>
            </c:spPr>
          </c:dPt>
          <c:dPt>
            <c:idx val="82"/>
            <c:invertIfNegative val="0"/>
            <c:bubble3D val="0"/>
            <c:spPr>
              <a:solidFill>
                <a:schemeClr val="accent1"/>
              </a:solidFill>
              <a:ln>
                <a:noFill/>
              </a:ln>
              <a:effectLst>
                <a:outerShdw blurRad="50800" dist="38100" algn="l" rotWithShape="0">
                  <a:prstClr val="black">
                    <a:alpha val="40000"/>
                  </a:prstClr>
                </a:outerShdw>
              </a:effectLst>
            </c:spPr>
          </c:dPt>
          <c:dPt>
            <c:idx val="83"/>
            <c:invertIfNegative val="0"/>
            <c:bubble3D val="0"/>
            <c:spPr>
              <a:solidFill>
                <a:schemeClr val="accent1"/>
              </a:solidFill>
              <a:ln>
                <a:noFill/>
              </a:ln>
              <a:effectLst>
                <a:outerShdw blurRad="50800" dist="38100" algn="l" rotWithShape="0">
                  <a:prstClr val="black">
                    <a:alpha val="40000"/>
                  </a:prstClr>
                </a:outerShdw>
              </a:effectLst>
            </c:spPr>
          </c:dPt>
          <c:dPt>
            <c:idx val="84"/>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5"/>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6"/>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7"/>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8"/>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89"/>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0"/>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1"/>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2"/>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3"/>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4"/>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5"/>
            <c:invertIfNegative val="0"/>
            <c:bubble3D val="0"/>
            <c:spPr>
              <a:solidFill>
                <a:schemeClr val="accent1">
                  <a:lumMod val="60000"/>
                  <a:lumOff val="40000"/>
                </a:schemeClr>
              </a:solidFill>
              <a:ln>
                <a:noFill/>
              </a:ln>
              <a:effectLst>
                <a:outerShdw blurRad="50800" dist="38100" algn="l" rotWithShape="0">
                  <a:prstClr val="black">
                    <a:alpha val="40000"/>
                  </a:prstClr>
                </a:outerShdw>
              </a:effectLst>
            </c:spPr>
          </c:dPt>
          <c:dPt>
            <c:idx val="96"/>
            <c:invertIfNegative val="0"/>
            <c:bubble3D val="0"/>
            <c:spPr>
              <a:solidFill>
                <a:schemeClr val="accent2"/>
              </a:solidFill>
              <a:ln>
                <a:noFill/>
              </a:ln>
              <a:effectLst>
                <a:outerShdw blurRad="50800" dist="38100" algn="l" rotWithShape="0">
                  <a:prstClr val="black">
                    <a:alpha val="40000"/>
                  </a:prstClr>
                </a:outerShdw>
              </a:effectLst>
            </c:spPr>
          </c:dPt>
          <c:dPt>
            <c:idx val="97"/>
            <c:invertIfNegative val="0"/>
            <c:bubble3D val="0"/>
            <c:spPr>
              <a:solidFill>
                <a:schemeClr val="accent2"/>
              </a:solidFill>
              <a:ln>
                <a:noFill/>
              </a:ln>
              <a:effectLst>
                <a:outerShdw blurRad="50800" dist="38100" algn="l" rotWithShape="0">
                  <a:prstClr val="black">
                    <a:alpha val="40000"/>
                  </a:prstClr>
                </a:outerShdw>
              </a:effectLst>
            </c:spPr>
          </c:dPt>
          <c:dPt>
            <c:idx val="98"/>
            <c:invertIfNegative val="0"/>
            <c:bubble3D val="0"/>
            <c:spPr>
              <a:solidFill>
                <a:schemeClr val="accent2"/>
              </a:solidFill>
              <a:ln>
                <a:noFill/>
              </a:ln>
              <a:effectLst>
                <a:outerShdw blurRad="50800" dist="38100" algn="l" rotWithShape="0">
                  <a:prstClr val="black">
                    <a:alpha val="40000"/>
                  </a:prstClr>
                </a:outerShdw>
              </a:effectLst>
            </c:spPr>
          </c:dPt>
          <c:dPt>
            <c:idx val="99"/>
            <c:invertIfNegative val="0"/>
            <c:bubble3D val="0"/>
            <c:spPr>
              <a:solidFill>
                <a:schemeClr val="accent2"/>
              </a:solidFill>
              <a:ln>
                <a:noFill/>
              </a:ln>
              <a:effectLst>
                <a:outerShdw blurRad="50800" dist="38100" algn="l" rotWithShape="0">
                  <a:prstClr val="black">
                    <a:alpha val="40000"/>
                  </a:prstClr>
                </a:outerShdw>
              </a:effectLst>
            </c:spPr>
          </c:dPt>
          <c:dPt>
            <c:idx val="100"/>
            <c:invertIfNegative val="0"/>
            <c:bubble3D val="0"/>
            <c:spPr>
              <a:solidFill>
                <a:schemeClr val="accent2"/>
              </a:solidFill>
              <a:ln>
                <a:noFill/>
              </a:ln>
              <a:effectLst>
                <a:outerShdw blurRad="50800" dist="38100" algn="l" rotWithShape="0">
                  <a:prstClr val="black">
                    <a:alpha val="40000"/>
                  </a:prstClr>
                </a:outerShdw>
              </a:effectLst>
            </c:spPr>
          </c:dPt>
          <c:dPt>
            <c:idx val="101"/>
            <c:invertIfNegative val="0"/>
            <c:bubble3D val="0"/>
            <c:spPr>
              <a:solidFill>
                <a:schemeClr val="accent2"/>
              </a:solidFill>
              <a:ln>
                <a:noFill/>
              </a:ln>
              <a:effectLst>
                <a:outerShdw blurRad="50800" dist="38100" algn="l" rotWithShape="0">
                  <a:prstClr val="black">
                    <a:alpha val="40000"/>
                  </a:prstClr>
                </a:outerShdw>
              </a:effectLst>
            </c:spPr>
          </c:dPt>
          <c:dPt>
            <c:idx val="102"/>
            <c:invertIfNegative val="0"/>
            <c:bubble3D val="0"/>
            <c:spPr>
              <a:solidFill>
                <a:schemeClr val="accent2"/>
              </a:solidFill>
              <a:ln>
                <a:noFill/>
              </a:ln>
              <a:effectLst>
                <a:outerShdw blurRad="50800" dist="38100" algn="l" rotWithShape="0">
                  <a:prstClr val="black">
                    <a:alpha val="40000"/>
                  </a:prstClr>
                </a:outerShdw>
              </a:effectLst>
            </c:spPr>
          </c:dPt>
          <c:dPt>
            <c:idx val="103"/>
            <c:invertIfNegative val="0"/>
            <c:bubble3D val="0"/>
            <c:spPr>
              <a:solidFill>
                <a:schemeClr val="accent2"/>
              </a:solidFill>
              <a:ln>
                <a:noFill/>
              </a:ln>
              <a:effectLst>
                <a:outerShdw blurRad="50800" dist="38100" algn="l" rotWithShape="0">
                  <a:prstClr val="black">
                    <a:alpha val="40000"/>
                  </a:prstClr>
                </a:outerShdw>
              </a:effectLst>
            </c:spPr>
          </c:dPt>
          <c:dPt>
            <c:idx val="104"/>
            <c:invertIfNegative val="0"/>
            <c:bubble3D val="0"/>
            <c:spPr>
              <a:solidFill>
                <a:schemeClr val="accent2"/>
              </a:solidFill>
              <a:ln>
                <a:noFill/>
              </a:ln>
              <a:effectLst>
                <a:outerShdw blurRad="50800" dist="38100" algn="l" rotWithShape="0">
                  <a:prstClr val="black">
                    <a:alpha val="40000"/>
                  </a:prstClr>
                </a:outerShdw>
              </a:effectLst>
            </c:spPr>
          </c:dPt>
          <c:dPt>
            <c:idx val="105"/>
            <c:invertIfNegative val="0"/>
            <c:bubble3D val="0"/>
            <c:spPr>
              <a:solidFill>
                <a:schemeClr val="accent2"/>
              </a:solidFill>
              <a:ln>
                <a:noFill/>
              </a:ln>
              <a:effectLst>
                <a:outerShdw blurRad="50800" dist="38100" algn="l" rotWithShape="0">
                  <a:prstClr val="black">
                    <a:alpha val="40000"/>
                  </a:prstClr>
                </a:outerShdw>
              </a:effectLst>
            </c:spPr>
          </c:dPt>
          <c:dPt>
            <c:idx val="106"/>
            <c:invertIfNegative val="0"/>
            <c:bubble3D val="0"/>
            <c:spPr>
              <a:solidFill>
                <a:schemeClr val="accent2"/>
              </a:solidFill>
              <a:ln>
                <a:noFill/>
              </a:ln>
              <a:effectLst>
                <a:outerShdw blurRad="50800" dist="38100" algn="l" rotWithShape="0">
                  <a:prstClr val="black">
                    <a:alpha val="40000"/>
                  </a:prstClr>
                </a:outerShdw>
              </a:effectLst>
            </c:spPr>
          </c:dPt>
          <c:dPt>
            <c:idx val="107"/>
            <c:invertIfNegative val="0"/>
            <c:bubble3D val="0"/>
            <c:spPr>
              <a:solidFill>
                <a:schemeClr val="accent2"/>
              </a:solidFill>
              <a:ln>
                <a:noFill/>
              </a:ln>
              <a:effectLst>
                <a:outerShdw blurRad="50800" dist="38100" algn="l" rotWithShape="0">
                  <a:prstClr val="black">
                    <a:alpha val="40000"/>
                  </a:prstClr>
                </a:outerShdw>
              </a:effectLst>
            </c:spPr>
          </c:dPt>
          <c:dPt>
            <c:idx val="108"/>
            <c:invertIfNegative val="0"/>
            <c:bubble3D val="0"/>
            <c:spPr>
              <a:solidFill>
                <a:schemeClr val="accent1"/>
              </a:solidFill>
              <a:ln>
                <a:noFill/>
              </a:ln>
              <a:effectLst>
                <a:outerShdw blurRad="50800" dist="38100" algn="l" rotWithShape="0">
                  <a:prstClr val="black">
                    <a:alpha val="40000"/>
                  </a:prstClr>
                </a:outerShdw>
              </a:effectLst>
            </c:spPr>
          </c:dPt>
          <c:dPt>
            <c:idx val="109"/>
            <c:invertIfNegative val="0"/>
            <c:bubble3D val="0"/>
            <c:spPr>
              <a:solidFill>
                <a:schemeClr val="accent1"/>
              </a:solidFill>
              <a:ln>
                <a:noFill/>
              </a:ln>
              <a:effectLst>
                <a:outerShdw blurRad="50800" dist="38100" algn="l" rotWithShape="0">
                  <a:prstClr val="black">
                    <a:alpha val="40000"/>
                  </a:prstClr>
                </a:outerShdw>
              </a:effectLst>
            </c:spPr>
          </c:dPt>
          <c:cat>
            <c:numRef>
              <c:f>Sheet1!$A$2:$A$178</c:f>
              <c:numCache>
                <c:formatCode>mmm\-yy</c:formatCode>
                <c:ptCount val="11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numCache>
            </c:numRef>
          </c:cat>
          <c:val>
            <c:numRef>
              <c:f>Sheet1!$B$2:$B$178</c:f>
              <c:numCache>
                <c:formatCode>_("$"* #,##0_);_("$"* \(#,##0\);_("$"* "-"??_);_(@_)</c:formatCode>
                <c:ptCount val="117"/>
                <c:pt idx="0">
                  <c:v>484580</c:v>
                </c:pt>
                <c:pt idx="1">
                  <c:v>470920</c:v>
                </c:pt>
                <c:pt idx="2">
                  <c:v>496890</c:v>
                </c:pt>
                <c:pt idx="3">
                  <c:v>510400</c:v>
                </c:pt>
                <c:pt idx="4">
                  <c:v>522530</c:v>
                </c:pt>
                <c:pt idx="5">
                  <c:v>542330</c:v>
                </c:pt>
                <c:pt idx="6">
                  <c:v>539840</c:v>
                </c:pt>
                <c:pt idx="7">
                  <c:v>567320</c:v>
                </c:pt>
                <c:pt idx="8">
                  <c:v>543510</c:v>
                </c:pt>
                <c:pt idx="9">
                  <c:v>537930</c:v>
                </c:pt>
                <c:pt idx="10">
                  <c:v>547870</c:v>
                </c:pt>
                <c:pt idx="11">
                  <c:v>547400</c:v>
                </c:pt>
                <c:pt idx="12">
                  <c:v>549460</c:v>
                </c:pt>
                <c:pt idx="13">
                  <c:v>534400</c:v>
                </c:pt>
                <c:pt idx="14">
                  <c:v>562130</c:v>
                </c:pt>
                <c:pt idx="15">
                  <c:v>562820</c:v>
                </c:pt>
                <c:pt idx="16">
                  <c:v>563860</c:v>
                </c:pt>
                <c:pt idx="17">
                  <c:v>575850</c:v>
                </c:pt>
                <c:pt idx="18">
                  <c:v>567860</c:v>
                </c:pt>
                <c:pt idx="19">
                  <c:v>577300</c:v>
                </c:pt>
                <c:pt idx="20">
                  <c:v>557150</c:v>
                </c:pt>
                <c:pt idx="21">
                  <c:v>552020</c:v>
                </c:pt>
                <c:pt idx="22">
                  <c:v>554500</c:v>
                </c:pt>
                <c:pt idx="23">
                  <c:v>569350</c:v>
                </c:pt>
                <c:pt idx="24">
                  <c:v>551220</c:v>
                </c:pt>
                <c:pt idx="25">
                  <c:v>554280</c:v>
                </c:pt>
                <c:pt idx="26">
                  <c:v>582930</c:v>
                </c:pt>
                <c:pt idx="27">
                  <c:v>594110</c:v>
                </c:pt>
                <c:pt idx="28">
                  <c:v>594530</c:v>
                </c:pt>
                <c:pt idx="29">
                  <c:v>591280</c:v>
                </c:pt>
                <c:pt idx="30">
                  <c:v>587560</c:v>
                </c:pt>
                <c:pt idx="31">
                  <c:v>588760</c:v>
                </c:pt>
                <c:pt idx="32">
                  <c:v>535760</c:v>
                </c:pt>
                <c:pt idx="33">
                  <c:v>501730</c:v>
                </c:pt>
                <c:pt idx="34">
                  <c:v>490511</c:v>
                </c:pt>
                <c:pt idx="35">
                  <c:v>480820</c:v>
                </c:pt>
                <c:pt idx="36">
                  <c:v>427200</c:v>
                </c:pt>
                <c:pt idx="37">
                  <c:v>418260</c:v>
                </c:pt>
                <c:pt idx="38">
                  <c:v>414520</c:v>
                </c:pt>
                <c:pt idx="39">
                  <c:v>404590</c:v>
                </c:pt>
                <c:pt idx="40">
                  <c:v>386620</c:v>
                </c:pt>
                <c:pt idx="41">
                  <c:v>373100</c:v>
                </c:pt>
                <c:pt idx="42">
                  <c:v>355000</c:v>
                </c:pt>
                <c:pt idx="43">
                  <c:v>352730</c:v>
                </c:pt>
                <c:pt idx="44">
                  <c:v>319310</c:v>
                </c:pt>
                <c:pt idx="45">
                  <c:v>307210</c:v>
                </c:pt>
                <c:pt idx="46">
                  <c:v>287880</c:v>
                </c:pt>
                <c:pt idx="47">
                  <c:v>283060</c:v>
                </c:pt>
                <c:pt idx="48">
                  <c:v>249960</c:v>
                </c:pt>
                <c:pt idx="49">
                  <c:v>245230</c:v>
                </c:pt>
                <c:pt idx="50">
                  <c:v>249790</c:v>
                </c:pt>
                <c:pt idx="51">
                  <c:v>253110</c:v>
                </c:pt>
                <c:pt idx="52">
                  <c:v>263440</c:v>
                </c:pt>
                <c:pt idx="53">
                  <c:v>274640</c:v>
                </c:pt>
                <c:pt idx="54">
                  <c:v>285310</c:v>
                </c:pt>
                <c:pt idx="55">
                  <c:v>293400</c:v>
                </c:pt>
                <c:pt idx="56">
                  <c:v>296610</c:v>
                </c:pt>
                <c:pt idx="57">
                  <c:v>297500</c:v>
                </c:pt>
                <c:pt idx="58">
                  <c:v>304550</c:v>
                </c:pt>
                <c:pt idx="59">
                  <c:v>306860</c:v>
                </c:pt>
                <c:pt idx="60">
                  <c:v>284600</c:v>
                </c:pt>
                <c:pt idx="61">
                  <c:v>279850</c:v>
                </c:pt>
                <c:pt idx="62">
                  <c:v>300090</c:v>
                </c:pt>
                <c:pt idx="63">
                  <c:v>307000</c:v>
                </c:pt>
                <c:pt idx="64">
                  <c:v>327460</c:v>
                </c:pt>
                <c:pt idx="65">
                  <c:v>313890</c:v>
                </c:pt>
                <c:pt idx="66">
                  <c:v>318550</c:v>
                </c:pt>
                <c:pt idx="67">
                  <c:v>320860</c:v>
                </c:pt>
                <c:pt idx="68">
                  <c:v>313460</c:v>
                </c:pt>
                <c:pt idx="69">
                  <c:v>305150</c:v>
                </c:pt>
                <c:pt idx="70">
                  <c:v>296480</c:v>
                </c:pt>
                <c:pt idx="71">
                  <c:v>304770</c:v>
                </c:pt>
                <c:pt idx="72">
                  <c:v>279220</c:v>
                </c:pt>
                <c:pt idx="73">
                  <c:v>271370</c:v>
                </c:pt>
                <c:pt idx="74">
                  <c:v>286550</c:v>
                </c:pt>
                <c:pt idx="75">
                  <c:v>294140</c:v>
                </c:pt>
                <c:pt idx="76">
                  <c:v>292850</c:v>
                </c:pt>
                <c:pt idx="77">
                  <c:v>296410</c:v>
                </c:pt>
                <c:pt idx="78">
                  <c:v>296160</c:v>
                </c:pt>
                <c:pt idx="79">
                  <c:v>297660</c:v>
                </c:pt>
                <c:pt idx="80">
                  <c:v>288700</c:v>
                </c:pt>
                <c:pt idx="81">
                  <c:v>277450</c:v>
                </c:pt>
                <c:pt idx="82">
                  <c:v>279910</c:v>
                </c:pt>
                <c:pt idx="83">
                  <c:v>288950</c:v>
                </c:pt>
                <c:pt idx="84">
                  <c:v>271490</c:v>
                </c:pt>
                <c:pt idx="85">
                  <c:v>268810</c:v>
                </c:pt>
                <c:pt idx="86">
                  <c:v>295630</c:v>
                </c:pt>
                <c:pt idx="87">
                  <c:v>312500</c:v>
                </c:pt>
                <c:pt idx="88">
                  <c:v>316460</c:v>
                </c:pt>
                <c:pt idx="89">
                  <c:v>320990</c:v>
                </c:pt>
                <c:pt idx="90">
                  <c:v>334220</c:v>
                </c:pt>
                <c:pt idx="91">
                  <c:v>343800</c:v>
                </c:pt>
                <c:pt idx="92">
                  <c:v>344760</c:v>
                </c:pt>
                <c:pt idx="93">
                  <c:v>340910</c:v>
                </c:pt>
                <c:pt idx="94">
                  <c:v>345560</c:v>
                </c:pt>
                <c:pt idx="95">
                  <c:v>365840</c:v>
                </c:pt>
                <c:pt idx="96">
                  <c:v>336650</c:v>
                </c:pt>
                <c:pt idx="97">
                  <c:v>333180</c:v>
                </c:pt>
                <c:pt idx="98">
                  <c:v>379000</c:v>
                </c:pt>
                <c:pt idx="99">
                  <c:v>402760</c:v>
                </c:pt>
                <c:pt idx="100">
                  <c:v>417140</c:v>
                </c:pt>
                <c:pt idx="101">
                  <c:v>428620</c:v>
                </c:pt>
                <c:pt idx="102">
                  <c:v>433910</c:v>
                </c:pt>
                <c:pt idx="103">
                  <c:v>441010</c:v>
                </c:pt>
                <c:pt idx="104">
                  <c:v>428290</c:v>
                </c:pt>
                <c:pt idx="105">
                  <c:v>427290</c:v>
                </c:pt>
                <c:pt idx="106">
                  <c:v>422210</c:v>
                </c:pt>
                <c:pt idx="107">
                  <c:v>438090</c:v>
                </c:pt>
                <c:pt idx="108">
                  <c:v>410990</c:v>
                </c:pt>
                <c:pt idx="109">
                  <c:v>404250</c:v>
                </c:pt>
                <c:pt idx="110">
                  <c:v>435470</c:v>
                </c:pt>
                <c:pt idx="111">
                  <c:v>449360</c:v>
                </c:pt>
                <c:pt idx="112">
                  <c:v>465960</c:v>
                </c:pt>
                <c:pt idx="113">
                  <c:v>457160</c:v>
                </c:pt>
                <c:pt idx="114">
                  <c:v>464750</c:v>
                </c:pt>
                <c:pt idx="115">
                  <c:v>480280</c:v>
                </c:pt>
                <c:pt idx="116">
                  <c:v>460940</c:v>
                </c:pt>
              </c:numCache>
            </c:numRef>
          </c:val>
        </c:ser>
        <c:dLbls>
          <c:showLegendKey val="0"/>
          <c:showVal val="0"/>
          <c:showCatName val="0"/>
          <c:showSerName val="0"/>
          <c:showPercent val="0"/>
          <c:showBubbleSize val="0"/>
        </c:dLbls>
        <c:gapWidth val="25"/>
        <c:axId val="86648320"/>
        <c:axId val="31628032"/>
      </c:barChart>
      <c:dateAx>
        <c:axId val="86648320"/>
        <c:scaling>
          <c:orientation val="minMax"/>
        </c:scaling>
        <c:delete val="0"/>
        <c:axPos val="b"/>
        <c:numFmt formatCode="mmm\-yy" sourceLinked="1"/>
        <c:majorTickMark val="out"/>
        <c:minorTickMark val="none"/>
        <c:tickLblPos val="nextTo"/>
        <c:crossAx val="31628032"/>
        <c:crosses val="autoZero"/>
        <c:auto val="1"/>
        <c:lblOffset val="100"/>
        <c:baseTimeUnit val="months"/>
        <c:majorUnit val="6"/>
        <c:majorTimeUnit val="months"/>
      </c:dateAx>
      <c:valAx>
        <c:axId val="31628032"/>
        <c:scaling>
          <c:orientation val="minMax"/>
        </c:scaling>
        <c:delete val="0"/>
        <c:axPos val="l"/>
        <c:numFmt formatCode="_(&quot;$&quot;* #,##0_);_(&quot;$&quot;* \(#,##0\);_(&quot;$&quot;* &quot;-&quot;??_);_(@_)" sourceLinked="1"/>
        <c:majorTickMark val="out"/>
        <c:minorTickMark val="none"/>
        <c:tickLblPos val="nextTo"/>
        <c:crossAx val="86648320"/>
        <c:crosses val="autoZero"/>
        <c:crossBetween val="between"/>
      </c:valAx>
    </c:plotArea>
    <c:plotVisOnly val="1"/>
    <c:dispBlanksAs val="gap"/>
    <c:showDLblsOverMax val="0"/>
  </c:chart>
  <c:txPr>
    <a:bodyPr/>
    <a:lstStyle/>
    <a:p>
      <a:pPr>
        <a:defRPr sz="1400">
          <a:latin typeface="+mn-lt"/>
          <a:cs typeface="Arial"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60615339749192E-2"/>
          <c:y val="4.7142866963060234E-2"/>
          <c:w val="0.91836407601827552"/>
          <c:h val="0.8000791151270914"/>
        </c:manualLayout>
      </c:layout>
      <c:lineChart>
        <c:grouping val="standard"/>
        <c:varyColors val="0"/>
        <c:ser>
          <c:idx val="0"/>
          <c:order val="0"/>
          <c:tx>
            <c:strRef>
              <c:f>Sheet1!$B$1</c:f>
              <c:strCache>
                <c:ptCount val="1"/>
                <c:pt idx="0">
                  <c:v>Months</c:v>
                </c:pt>
              </c:strCache>
            </c:strRef>
          </c:tx>
          <c:spPr>
            <a:ln w="38100">
              <a:solidFill>
                <a:schemeClr val="accent2">
                  <a:lumMod val="75000"/>
                </a:schemeClr>
              </a:solidFill>
            </a:ln>
            <a:effectLst>
              <a:outerShdw blurRad="50800" dist="38100" algn="l" rotWithShape="0">
                <a:prstClr val="black">
                  <a:alpha val="40000"/>
                </a:prstClr>
              </a:outerShdw>
            </a:effectLst>
          </c:spPr>
          <c:marker>
            <c:symbol val="none"/>
          </c:marker>
          <c:cat>
            <c:numRef>
              <c:f>Sheet1!$A$2:$A$321</c:f>
              <c:numCache>
                <c:formatCode>mmm\-yy</c:formatCode>
                <c:ptCount val="116"/>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numCache>
            </c:numRef>
          </c:cat>
          <c:val>
            <c:numRef>
              <c:f>Sheet1!$B$2:$B$321</c:f>
              <c:numCache>
                <c:formatCode>General</c:formatCode>
                <c:ptCount val="116"/>
                <c:pt idx="0">
                  <c:v>3.2</c:v>
                </c:pt>
                <c:pt idx="1">
                  <c:v>3.2</c:v>
                </c:pt>
                <c:pt idx="2">
                  <c:v>2.7</c:v>
                </c:pt>
                <c:pt idx="3">
                  <c:v>2.4</c:v>
                </c:pt>
                <c:pt idx="4">
                  <c:v>2.8</c:v>
                </c:pt>
                <c:pt idx="5">
                  <c:v>2.5</c:v>
                </c:pt>
                <c:pt idx="6">
                  <c:v>2.9</c:v>
                </c:pt>
                <c:pt idx="7">
                  <c:v>2.6</c:v>
                </c:pt>
                <c:pt idx="8">
                  <c:v>3.2</c:v>
                </c:pt>
                <c:pt idx="9">
                  <c:v>3.4</c:v>
                </c:pt>
                <c:pt idx="10">
                  <c:v>3.6</c:v>
                </c:pt>
                <c:pt idx="11">
                  <c:v>3.5</c:v>
                </c:pt>
                <c:pt idx="12">
                  <c:v>6.2</c:v>
                </c:pt>
                <c:pt idx="13">
                  <c:v>6.6</c:v>
                </c:pt>
                <c:pt idx="14">
                  <c:v>4.7</c:v>
                </c:pt>
                <c:pt idx="15">
                  <c:v>5.7</c:v>
                </c:pt>
                <c:pt idx="16">
                  <c:v>6</c:v>
                </c:pt>
                <c:pt idx="17">
                  <c:v>6.1</c:v>
                </c:pt>
                <c:pt idx="18">
                  <c:v>7.3</c:v>
                </c:pt>
                <c:pt idx="19">
                  <c:v>5.9</c:v>
                </c:pt>
                <c:pt idx="20">
                  <c:v>6.4</c:v>
                </c:pt>
                <c:pt idx="21">
                  <c:v>6.4</c:v>
                </c:pt>
                <c:pt idx="22">
                  <c:v>6.4</c:v>
                </c:pt>
                <c:pt idx="23">
                  <c:v>5.9</c:v>
                </c:pt>
                <c:pt idx="24">
                  <c:v>7.6</c:v>
                </c:pt>
                <c:pt idx="25">
                  <c:v>8.1999999999999993</c:v>
                </c:pt>
                <c:pt idx="26">
                  <c:v>7.6</c:v>
                </c:pt>
                <c:pt idx="27">
                  <c:v>11.3</c:v>
                </c:pt>
                <c:pt idx="28">
                  <c:v>10.7</c:v>
                </c:pt>
                <c:pt idx="29">
                  <c:v>10.199999999999999</c:v>
                </c:pt>
                <c:pt idx="30">
                  <c:v>10</c:v>
                </c:pt>
                <c:pt idx="31">
                  <c:v>10.6</c:v>
                </c:pt>
                <c:pt idx="32">
                  <c:v>16</c:v>
                </c:pt>
                <c:pt idx="33">
                  <c:v>15.2</c:v>
                </c:pt>
                <c:pt idx="34">
                  <c:v>14.3</c:v>
                </c:pt>
                <c:pt idx="35">
                  <c:v>13.4</c:v>
                </c:pt>
                <c:pt idx="36">
                  <c:v>16.600000000000001</c:v>
                </c:pt>
                <c:pt idx="37">
                  <c:v>15.3</c:v>
                </c:pt>
                <c:pt idx="38">
                  <c:v>12.2</c:v>
                </c:pt>
                <c:pt idx="39">
                  <c:v>9.8000000000000007</c:v>
                </c:pt>
                <c:pt idx="40">
                  <c:v>8.6999999999999993</c:v>
                </c:pt>
                <c:pt idx="41">
                  <c:v>7.6</c:v>
                </c:pt>
                <c:pt idx="42">
                  <c:v>6.9</c:v>
                </c:pt>
                <c:pt idx="43">
                  <c:v>7</c:v>
                </c:pt>
                <c:pt idx="44">
                  <c:v>6.5</c:v>
                </c:pt>
                <c:pt idx="45">
                  <c:v>6.1</c:v>
                </c:pt>
                <c:pt idx="46">
                  <c:v>7.1</c:v>
                </c:pt>
                <c:pt idx="47">
                  <c:v>5.6</c:v>
                </c:pt>
                <c:pt idx="48">
                  <c:v>7</c:v>
                </c:pt>
                <c:pt idx="49">
                  <c:v>6.9</c:v>
                </c:pt>
                <c:pt idx="50">
                  <c:v>5.4</c:v>
                </c:pt>
                <c:pt idx="51">
                  <c:v>4.9000000000000004</c:v>
                </c:pt>
                <c:pt idx="52">
                  <c:v>4.5</c:v>
                </c:pt>
                <c:pt idx="53">
                  <c:v>4</c:v>
                </c:pt>
                <c:pt idx="54">
                  <c:v>3.9</c:v>
                </c:pt>
                <c:pt idx="55">
                  <c:v>4.0999999999999996</c:v>
                </c:pt>
                <c:pt idx="56">
                  <c:v>4.2</c:v>
                </c:pt>
                <c:pt idx="57">
                  <c:v>4</c:v>
                </c:pt>
                <c:pt idx="58">
                  <c:v>4.3</c:v>
                </c:pt>
                <c:pt idx="59">
                  <c:v>3.7</c:v>
                </c:pt>
                <c:pt idx="60">
                  <c:v>5.7</c:v>
                </c:pt>
                <c:pt idx="61">
                  <c:v>5.7</c:v>
                </c:pt>
                <c:pt idx="62">
                  <c:v>4.8</c:v>
                </c:pt>
                <c:pt idx="63">
                  <c:v>4.9000000000000004</c:v>
                </c:pt>
                <c:pt idx="64">
                  <c:v>4.4000000000000004</c:v>
                </c:pt>
                <c:pt idx="65">
                  <c:v>4.5999999999999996</c:v>
                </c:pt>
                <c:pt idx="66">
                  <c:v>5.6</c:v>
                </c:pt>
                <c:pt idx="67">
                  <c:v>5.8</c:v>
                </c:pt>
                <c:pt idx="68">
                  <c:v>5.9</c:v>
                </c:pt>
                <c:pt idx="69">
                  <c:v>6.2</c:v>
                </c:pt>
                <c:pt idx="70">
                  <c:v>6.2</c:v>
                </c:pt>
                <c:pt idx="71">
                  <c:v>5</c:v>
                </c:pt>
                <c:pt idx="72">
                  <c:v>6.7</c:v>
                </c:pt>
                <c:pt idx="73">
                  <c:v>7.5</c:v>
                </c:pt>
                <c:pt idx="74">
                  <c:v>5.4</c:v>
                </c:pt>
                <c:pt idx="75">
                  <c:v>5.6</c:v>
                </c:pt>
                <c:pt idx="76">
                  <c:v>5.0999999999999996</c:v>
                </c:pt>
                <c:pt idx="77">
                  <c:v>5.0999999999999996</c:v>
                </c:pt>
                <c:pt idx="78">
                  <c:v>5.6</c:v>
                </c:pt>
                <c:pt idx="79">
                  <c:v>5.2</c:v>
                </c:pt>
                <c:pt idx="80">
                  <c:v>5.3</c:v>
                </c:pt>
                <c:pt idx="81">
                  <c:v>5.5</c:v>
                </c:pt>
                <c:pt idx="82">
                  <c:v>5.3</c:v>
                </c:pt>
                <c:pt idx="83">
                  <c:v>4.3</c:v>
                </c:pt>
                <c:pt idx="84">
                  <c:v>5.8</c:v>
                </c:pt>
                <c:pt idx="85">
                  <c:v>5.4</c:v>
                </c:pt>
                <c:pt idx="86">
                  <c:v>4.2</c:v>
                </c:pt>
                <c:pt idx="87">
                  <c:v>4.2</c:v>
                </c:pt>
                <c:pt idx="88">
                  <c:v>3.6</c:v>
                </c:pt>
                <c:pt idx="89">
                  <c:v>3.5</c:v>
                </c:pt>
                <c:pt idx="90">
                  <c:v>3.5</c:v>
                </c:pt>
                <c:pt idx="91">
                  <c:v>3.2</c:v>
                </c:pt>
                <c:pt idx="92">
                  <c:v>3.7</c:v>
                </c:pt>
                <c:pt idx="93">
                  <c:v>3.1</c:v>
                </c:pt>
                <c:pt idx="94">
                  <c:v>3</c:v>
                </c:pt>
                <c:pt idx="95">
                  <c:v>2.6</c:v>
                </c:pt>
                <c:pt idx="96">
                  <c:v>3.5</c:v>
                </c:pt>
                <c:pt idx="97">
                  <c:v>3.6</c:v>
                </c:pt>
                <c:pt idx="98">
                  <c:v>2.9</c:v>
                </c:pt>
                <c:pt idx="99">
                  <c:v>2.8</c:v>
                </c:pt>
                <c:pt idx="100">
                  <c:v>2.6</c:v>
                </c:pt>
                <c:pt idx="101">
                  <c:v>2.9</c:v>
                </c:pt>
                <c:pt idx="102">
                  <c:v>2.9</c:v>
                </c:pt>
                <c:pt idx="103">
                  <c:v>3.1</c:v>
                </c:pt>
                <c:pt idx="104">
                  <c:v>3.6</c:v>
                </c:pt>
                <c:pt idx="105">
                  <c:v>3.4</c:v>
                </c:pt>
                <c:pt idx="106">
                  <c:v>3.6</c:v>
                </c:pt>
                <c:pt idx="107">
                  <c:v>3</c:v>
                </c:pt>
                <c:pt idx="108">
                  <c:v>4.3</c:v>
                </c:pt>
                <c:pt idx="109">
                  <c:v>4.7</c:v>
                </c:pt>
                <c:pt idx="110">
                  <c:v>4</c:v>
                </c:pt>
                <c:pt idx="111">
                  <c:v>3.6</c:v>
                </c:pt>
                <c:pt idx="112">
                  <c:v>3.6</c:v>
                </c:pt>
                <c:pt idx="113">
                  <c:v>3.7</c:v>
                </c:pt>
                <c:pt idx="114">
                  <c:v>3.8</c:v>
                </c:pt>
                <c:pt idx="115">
                  <c:v>4</c:v>
                </c:pt>
              </c:numCache>
            </c:numRef>
          </c:val>
          <c:smooth val="0"/>
        </c:ser>
        <c:dLbls>
          <c:showLegendKey val="0"/>
          <c:showVal val="0"/>
          <c:showCatName val="0"/>
          <c:showSerName val="0"/>
          <c:showPercent val="0"/>
          <c:showBubbleSize val="0"/>
        </c:dLbls>
        <c:marker val="1"/>
        <c:smooth val="0"/>
        <c:axId val="90173440"/>
        <c:axId val="86892544"/>
      </c:lineChart>
      <c:dateAx>
        <c:axId val="90173440"/>
        <c:scaling>
          <c:orientation val="minMax"/>
        </c:scaling>
        <c:delete val="0"/>
        <c:axPos val="b"/>
        <c:numFmt formatCode="mmm\-yy" sourceLinked="1"/>
        <c:majorTickMark val="out"/>
        <c:minorTickMark val="none"/>
        <c:tickLblPos val="nextTo"/>
        <c:crossAx val="86892544"/>
        <c:crosses val="autoZero"/>
        <c:auto val="1"/>
        <c:lblOffset val="100"/>
        <c:baseTimeUnit val="months"/>
        <c:majorUnit val="6"/>
        <c:majorTimeUnit val="months"/>
      </c:dateAx>
      <c:valAx>
        <c:axId val="86892544"/>
        <c:scaling>
          <c:orientation val="minMax"/>
        </c:scaling>
        <c:delete val="0"/>
        <c:axPos val="l"/>
        <c:numFmt formatCode="General" sourceLinked="1"/>
        <c:majorTickMark val="out"/>
        <c:minorTickMark val="none"/>
        <c:tickLblPos val="nextTo"/>
        <c:crossAx val="90173440"/>
        <c:crosses val="autoZero"/>
        <c:crossBetween val="between"/>
      </c:valAx>
    </c:plotArea>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drawing1.xml><?xml version="1.0" encoding="utf-8"?>
<c:userShapes xmlns:c="http://schemas.openxmlformats.org/drawingml/2006/chart">
  <cdr:relSizeAnchor xmlns:cdr="http://schemas.openxmlformats.org/drawingml/2006/chartDrawing">
    <cdr:from>
      <cdr:x>0.26198</cdr:x>
      <cdr:y>0</cdr:y>
    </cdr:from>
    <cdr:to>
      <cdr:x>0.37703</cdr:x>
      <cdr:y>0.14035</cdr:y>
    </cdr:to>
    <cdr:sp macro="" textlink="">
      <cdr:nvSpPr>
        <cdr:cNvPr id="5" name="TextBox 4"/>
        <cdr:cNvSpPr txBox="1"/>
      </cdr:nvSpPr>
      <cdr:spPr>
        <a:xfrm xmlns:a="http://schemas.openxmlformats.org/drawingml/2006/main">
          <a:off x="2255805" y="0"/>
          <a:ext cx="990632" cy="60960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1400" b="1" dirty="0">
              <a:solidFill>
                <a:srgbClr val="FF0000"/>
              </a:solidFill>
            </a:rPr>
            <a:t>P: May-07</a:t>
          </a:r>
        </a:p>
        <a:p xmlns:a="http://schemas.openxmlformats.org/drawingml/2006/main">
          <a:r>
            <a:rPr lang="en-US" sz="1400" b="1" dirty="0">
              <a:solidFill>
                <a:srgbClr val="FF0000"/>
              </a:solidFill>
            </a:rPr>
            <a:t>$594,530 </a:t>
          </a:r>
        </a:p>
      </cdr:txBody>
    </cdr:sp>
  </cdr:relSizeAnchor>
  <cdr:relSizeAnchor xmlns:cdr="http://schemas.openxmlformats.org/drawingml/2006/chartDrawing">
    <cdr:from>
      <cdr:x>0.47437</cdr:x>
      <cdr:y>0.26316</cdr:y>
    </cdr:from>
    <cdr:to>
      <cdr:x>0.58056</cdr:x>
      <cdr:y>0.49123</cdr:y>
    </cdr:to>
    <cdr:sp macro="" textlink="">
      <cdr:nvSpPr>
        <cdr:cNvPr id="6" name="TextBox 1"/>
        <cdr:cNvSpPr txBox="1"/>
      </cdr:nvSpPr>
      <cdr:spPr>
        <a:xfrm xmlns:a="http://schemas.openxmlformats.org/drawingml/2006/main">
          <a:off x="4084637" y="1143000"/>
          <a:ext cx="914360" cy="99060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FF0000"/>
              </a:solidFill>
            </a:rPr>
            <a:t>T: Feb-09</a:t>
          </a:r>
        </a:p>
        <a:p xmlns:a="http://schemas.openxmlformats.org/drawingml/2006/main">
          <a:r>
            <a:rPr lang="en-US" sz="1400" b="1" dirty="0">
              <a:solidFill>
                <a:srgbClr val="FF0000"/>
              </a:solidFill>
            </a:rPr>
            <a:t>$245,230</a:t>
          </a:r>
        </a:p>
        <a:p xmlns:a="http://schemas.openxmlformats.org/drawingml/2006/main">
          <a:r>
            <a:rPr lang="en-US" sz="1400" b="1" dirty="0">
              <a:solidFill>
                <a:srgbClr val="FF0000"/>
              </a:solidFill>
            </a:rPr>
            <a:t>-59% from</a:t>
          </a:r>
        </a:p>
        <a:p xmlns:a="http://schemas.openxmlformats.org/drawingml/2006/main">
          <a:r>
            <a:rPr lang="en-US" sz="1400" b="1" dirty="0">
              <a:solidFill>
                <a:srgbClr val="FF0000"/>
              </a:solidFill>
            </a:rPr>
            <a:t>peak </a:t>
          </a:r>
        </a:p>
      </cdr:txBody>
    </cdr:sp>
  </cdr:relSizeAnchor>
  <cdr:relSizeAnchor xmlns:cdr="http://schemas.openxmlformats.org/drawingml/2006/chartDrawing">
    <cdr:from>
      <cdr:x>0.50977</cdr:x>
      <cdr:y>0.50877</cdr:y>
    </cdr:from>
    <cdr:to>
      <cdr:x>0.50977</cdr:x>
      <cdr:y>0.55422</cdr:y>
    </cdr:to>
    <cdr:sp macro="" textlink="">
      <cdr:nvSpPr>
        <cdr:cNvPr id="7" name="Line 5"/>
        <cdr:cNvSpPr>
          <a:spLocks xmlns:a="http://schemas.openxmlformats.org/drawingml/2006/main" noChangeShapeType="1"/>
        </cdr:cNvSpPr>
      </cdr:nvSpPr>
      <cdr:spPr bwMode="auto">
        <a:xfrm xmlns:a="http://schemas.openxmlformats.org/drawingml/2006/main">
          <a:off x="4389437" y="2209800"/>
          <a:ext cx="0" cy="197407"/>
        </a:xfrm>
        <a:prstGeom xmlns:a="http://schemas.openxmlformats.org/drawingml/2006/main" prst="line">
          <a:avLst/>
        </a:prstGeom>
        <a:noFill xmlns:a="http://schemas.openxmlformats.org/drawingml/2006/main"/>
        <a:ln xmlns:a="http://schemas.openxmlformats.org/drawingml/2006/main" w="15875">
          <a:solidFill>
            <a:schemeClr val="tx1"/>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xmlns:a="http://schemas.openxmlformats.org/drawingml/2006/main">
          <a:endParaRPr lang="en-US"/>
        </a:p>
      </cdr:txBody>
    </cdr:sp>
  </cdr:relSizeAnchor>
  <cdr:relSizeAnchor xmlns:cdr="http://schemas.openxmlformats.org/drawingml/2006/chartDrawing">
    <cdr:from>
      <cdr:x>0.34163</cdr:x>
      <cdr:y>0.12281</cdr:y>
    </cdr:from>
    <cdr:to>
      <cdr:x>0.34163</cdr:x>
      <cdr:y>0.16827</cdr:y>
    </cdr:to>
    <cdr:sp macro="" textlink="">
      <cdr:nvSpPr>
        <cdr:cNvPr id="8" name="Line 5"/>
        <cdr:cNvSpPr>
          <a:spLocks xmlns:a="http://schemas.openxmlformats.org/drawingml/2006/main" noChangeShapeType="1"/>
        </cdr:cNvSpPr>
      </cdr:nvSpPr>
      <cdr:spPr bwMode="auto">
        <a:xfrm xmlns:a="http://schemas.openxmlformats.org/drawingml/2006/main">
          <a:off x="2941637" y="533400"/>
          <a:ext cx="0" cy="197451"/>
        </a:xfrm>
        <a:prstGeom xmlns:a="http://schemas.openxmlformats.org/drawingml/2006/main" prst="line">
          <a:avLst/>
        </a:prstGeom>
        <a:noFill xmlns:a="http://schemas.openxmlformats.org/drawingml/2006/main"/>
        <a:ln xmlns:a="http://schemas.openxmlformats.org/drawingml/2006/main" w="15875">
          <a:solidFill>
            <a:schemeClr val="tx1"/>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txBody>
        <a:bodyPr xmlns:a="http://schemas.openxmlformats.org/drawingml/2006/main"/>
        <a:lstStyle xmlns:a="http://schemas.openxmlformats.org/drawingml/2006/main">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9D352F-4986-4CAF-96DE-0CC08732BADE}" type="datetimeFigureOut">
              <a:rPr lang="en-US" smtClean="0"/>
              <a:t>10/24/2014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402043B-A59A-4E8B-96FA-926AB5D611CF}" type="slidenum">
              <a:rPr lang="en-US" smtClean="0"/>
              <a:t>‹#›</a:t>
            </a:fld>
            <a:endParaRPr lang="en-US"/>
          </a:p>
        </p:txBody>
      </p:sp>
    </p:spTree>
    <p:extLst>
      <p:ext uri="{BB962C8B-B14F-4D97-AF65-F5344CB8AC3E}">
        <p14:creationId xmlns:p14="http://schemas.microsoft.com/office/powerpoint/2010/main" val="14698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A8921D-4130-4AAC-B31F-4E30DDF3B2B8}" type="datetimeFigureOut">
              <a:rPr lang="en-US" smtClean="0"/>
              <a:t>10/24/2014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47877A-91DB-42C4-9A53-61C341865AB4}" type="slidenum">
              <a:rPr lang="en-US" smtClean="0"/>
              <a:t>‹#›</a:t>
            </a:fld>
            <a:endParaRPr lang="en-US"/>
          </a:p>
        </p:txBody>
      </p:sp>
    </p:spTree>
    <p:extLst>
      <p:ext uri="{BB962C8B-B14F-4D97-AF65-F5344CB8AC3E}">
        <p14:creationId xmlns:p14="http://schemas.microsoft.com/office/powerpoint/2010/main" val="244613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tlouisfed.org/publications/itb/articles/?id=248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1</a:t>
            </a:fld>
            <a:endParaRPr lang="en-US"/>
          </a:p>
        </p:txBody>
      </p:sp>
    </p:spTree>
    <p:extLst>
      <p:ext uri="{BB962C8B-B14F-4D97-AF65-F5344CB8AC3E}">
        <p14:creationId xmlns:p14="http://schemas.microsoft.com/office/powerpoint/2010/main" val="259610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10</a:t>
            </a:fld>
            <a:endParaRPr lang="en-US"/>
          </a:p>
        </p:txBody>
      </p:sp>
    </p:spTree>
    <p:extLst>
      <p:ext uri="{BB962C8B-B14F-4D97-AF65-F5344CB8AC3E}">
        <p14:creationId xmlns:p14="http://schemas.microsoft.com/office/powerpoint/2010/main" val="275261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Peak:624,957 units in 2005</a:t>
            </a:r>
          </a:p>
          <a:p>
            <a:r>
              <a:rPr lang="en-US" dirty="0" smtClean="0"/>
              <a:t>Valley:189,345 units in 1982</a:t>
            </a:r>
          </a:p>
          <a:p>
            <a:r>
              <a:rPr lang="en-US" dirty="0" smtClean="0"/>
              <a:t>2012 annual sales up 4.3% from 2011</a:t>
            </a:r>
          </a:p>
          <a:p>
            <a:r>
              <a:rPr lang="en-US" dirty="0" smtClean="0"/>
              <a:t>2011 annual sales up 1.4% from 2010</a:t>
            </a:r>
          </a:p>
          <a:p>
            <a:r>
              <a:rPr lang="en-US" dirty="0" smtClean="0"/>
              <a:t>2010 annual sales down 12.3% from 2009</a:t>
            </a:r>
          </a:p>
          <a:p>
            <a:r>
              <a:rPr lang="en-US" dirty="0" smtClean="0"/>
              <a:t>2009 annual sales up 24.5% from 2008</a:t>
            </a:r>
          </a:p>
          <a:p>
            <a:r>
              <a:rPr lang="en-US" dirty="0" smtClean="0"/>
              <a:t>2008 annual sales up 30.4% from 2007</a:t>
            </a:r>
          </a:p>
          <a:p>
            <a:r>
              <a:rPr lang="en-US" dirty="0" smtClean="0"/>
              <a:t>2007 annual sales down 33.4% from 2006</a:t>
            </a:r>
          </a:p>
          <a:p>
            <a:r>
              <a:rPr lang="en-US" dirty="0" smtClean="0"/>
              <a:t>2006 annual sales down 23.8% from 2005</a:t>
            </a:r>
          </a:p>
          <a:p>
            <a:r>
              <a:rPr lang="en-US" dirty="0" smtClean="0"/>
              <a:t>2005 annual sales up 0.8% from 2004</a:t>
            </a:r>
          </a:p>
          <a:p>
            <a:r>
              <a:rPr lang="en-US" dirty="0" smtClean="0"/>
              <a:t>2004 annual sales up 3.8% from 2003</a:t>
            </a:r>
          </a:p>
          <a:p>
            <a:r>
              <a:rPr lang="en-US" dirty="0" smtClean="0"/>
              <a:t>2003 annual sales up 7.6% from 2002</a:t>
            </a:r>
          </a:p>
          <a:p>
            <a:r>
              <a:rPr lang="en-US" dirty="0" smtClean="0"/>
              <a:t>2002 annual sales up 14.1% from 2001  </a:t>
            </a:r>
          </a:p>
          <a:p>
            <a:r>
              <a:rPr lang="en-US" dirty="0" smtClean="0"/>
              <a:t>2001 annual sales down 4.7% from 2000 YTD</a:t>
            </a:r>
          </a:p>
          <a:p>
            <a:r>
              <a:rPr lang="en-US" dirty="0" smtClean="0"/>
              <a:t>2000 annual sales up 1.4  from 1999</a:t>
            </a:r>
          </a:p>
          <a:p>
            <a:r>
              <a:rPr lang="en-US" dirty="0" smtClean="0"/>
              <a:t>1999 sales up 7.3% over 1998</a:t>
            </a:r>
          </a:p>
          <a:p>
            <a:r>
              <a:rPr lang="en-US" dirty="0" smtClean="0"/>
              <a:t>10/93:  41.0</a:t>
            </a:r>
          </a:p>
          <a:p>
            <a:r>
              <a:rPr lang="en-US" dirty="0" smtClean="0"/>
              <a:t>Consumer Confidence</a:t>
            </a:r>
          </a:p>
          <a:p>
            <a:r>
              <a:rPr lang="en-US" dirty="0" smtClean="0"/>
              <a:t>01/00:  148.6</a:t>
            </a:r>
          </a:p>
          <a:p>
            <a:r>
              <a:rPr lang="en-US" dirty="0" smtClean="0"/>
              <a:t>03/03:  63.0</a:t>
            </a:r>
          </a:p>
          <a:p>
            <a:r>
              <a:rPr lang="en-US" dirty="0" smtClean="0"/>
              <a:t>5/07: 128.4</a:t>
            </a:r>
          </a:p>
          <a:p>
            <a:r>
              <a:rPr lang="en-US" dirty="0" smtClean="0"/>
              <a:t>2/09: 23.9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0962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6991" indent="-291151" eaLnBrk="0" hangingPunct="0">
              <a:defRPr sz="2900">
                <a:solidFill>
                  <a:schemeClr val="tx1"/>
                </a:solidFill>
                <a:latin typeface="Times New Roman" pitchFamily="18" charset="0"/>
              </a:defRPr>
            </a:lvl2pPr>
            <a:lvl3pPr marL="1164601" indent="-232920" eaLnBrk="0" hangingPunct="0">
              <a:defRPr sz="2900">
                <a:solidFill>
                  <a:schemeClr val="tx1"/>
                </a:solidFill>
                <a:latin typeface="Times New Roman" pitchFamily="18" charset="0"/>
              </a:defRPr>
            </a:lvl3pPr>
            <a:lvl4pPr marL="1630442" indent="-232920" eaLnBrk="0" hangingPunct="0">
              <a:defRPr sz="2900">
                <a:solidFill>
                  <a:schemeClr val="tx1"/>
                </a:solidFill>
                <a:latin typeface="Times New Roman" pitchFamily="18" charset="0"/>
              </a:defRPr>
            </a:lvl4pPr>
            <a:lvl5pPr marL="2096283" indent="-232920" eaLnBrk="0" hangingPunct="0">
              <a:defRPr sz="2900">
                <a:solidFill>
                  <a:schemeClr val="tx1"/>
                </a:solidFill>
                <a:latin typeface="Times New Roman" pitchFamily="18" charset="0"/>
              </a:defRPr>
            </a:lvl5pPr>
            <a:lvl6pPr marL="2562123" indent="-232920" eaLnBrk="0" fontAlgn="base" hangingPunct="0">
              <a:spcBef>
                <a:spcPct val="0"/>
              </a:spcBef>
              <a:spcAft>
                <a:spcPct val="0"/>
              </a:spcAft>
              <a:defRPr sz="2900">
                <a:solidFill>
                  <a:schemeClr val="tx1"/>
                </a:solidFill>
                <a:latin typeface="Times New Roman" pitchFamily="18" charset="0"/>
              </a:defRPr>
            </a:lvl6pPr>
            <a:lvl7pPr marL="3027964" indent="-232920" eaLnBrk="0" fontAlgn="base" hangingPunct="0">
              <a:spcBef>
                <a:spcPct val="0"/>
              </a:spcBef>
              <a:spcAft>
                <a:spcPct val="0"/>
              </a:spcAft>
              <a:defRPr sz="2900">
                <a:solidFill>
                  <a:schemeClr val="tx1"/>
                </a:solidFill>
                <a:latin typeface="Times New Roman" pitchFamily="18" charset="0"/>
              </a:defRPr>
            </a:lvl7pPr>
            <a:lvl8pPr marL="3493804" indent="-232920" eaLnBrk="0" fontAlgn="base" hangingPunct="0">
              <a:spcBef>
                <a:spcPct val="0"/>
              </a:spcBef>
              <a:spcAft>
                <a:spcPct val="0"/>
              </a:spcAft>
              <a:defRPr sz="2900">
                <a:solidFill>
                  <a:schemeClr val="tx1"/>
                </a:solidFill>
                <a:latin typeface="Times New Roman" pitchFamily="18" charset="0"/>
              </a:defRPr>
            </a:lvl8pPr>
            <a:lvl9pPr marL="3959644" indent="-232920" eaLnBrk="0" fontAlgn="base" hangingPunct="0">
              <a:spcBef>
                <a:spcPct val="0"/>
              </a:spcBef>
              <a:spcAft>
                <a:spcPct val="0"/>
              </a:spcAft>
              <a:defRPr sz="2900">
                <a:solidFill>
                  <a:schemeClr val="tx1"/>
                </a:solidFill>
                <a:latin typeface="Times New Roman" pitchFamily="18" charset="0"/>
              </a:defRPr>
            </a:lvl9pPr>
          </a:lstStyle>
          <a:p>
            <a:pPr eaLnBrk="1" hangingPunct="1"/>
            <a:fld id="{C5F940E1-C90E-4434-838A-72AD517C69C5}" type="slidenum">
              <a:rPr lang="en-US" sz="1300">
                <a:solidFill>
                  <a:prstClr val="black"/>
                </a:solidFill>
                <a:latin typeface="Arial Unicode MS" pitchFamily="34" charset="-128"/>
              </a:rPr>
              <a:pPr eaLnBrk="1" hangingPunct="1"/>
              <a:t>12</a:t>
            </a:fld>
            <a:endParaRPr lang="en-US" sz="1300">
              <a:solidFill>
                <a:prstClr val="black"/>
              </a:solidFill>
              <a:latin typeface="Arial Unicode MS" pitchFamily="34" charset="-128"/>
            </a:endParaRPr>
          </a:p>
        </p:txBody>
      </p:sp>
      <p:sp>
        <p:nvSpPr>
          <p:cNvPr id="69635" name="Rectangle 2"/>
          <p:cNvSpPr>
            <a:spLocks noGrp="1" noRot="1" noChangeAspect="1" noChangeArrowheads="1" noTextEdit="1"/>
          </p:cNvSpPr>
          <p:nvPr>
            <p:ph type="sldImg"/>
          </p:nvPr>
        </p:nvSpPr>
        <p:spPr>
          <a:xfrm>
            <a:off x="1185863" y="695325"/>
            <a:ext cx="4645025" cy="3484563"/>
          </a:xfrm>
          <a:ln/>
        </p:spPr>
      </p:sp>
      <p:sp>
        <p:nvSpPr>
          <p:cNvPr id="69636" name="Rectangle 3"/>
          <p:cNvSpPr>
            <a:spLocks noGrp="1" noChangeArrowheads="1"/>
          </p:cNvSpPr>
          <p:nvPr>
            <p:ph type="body" idx="1"/>
          </p:nvPr>
        </p:nvSpPr>
        <p:spPr>
          <a:xfrm>
            <a:off x="936390" y="4413401"/>
            <a:ext cx="5137624" cy="4186914"/>
          </a:xfrm>
          <a:noFill/>
        </p:spPr>
        <p:txBody>
          <a:bodyPr/>
          <a:lstStyle/>
          <a:p>
            <a:pPr eaLnBrk="1" hangingPunct="1">
              <a:buFontTx/>
              <a:buChar char="•"/>
            </a:pPr>
            <a:r>
              <a:rPr lang="en-US" sz="1500">
                <a:latin typeface="Arial" charset="0"/>
              </a:rPr>
              <a:t>  </a:t>
            </a: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435" indent="-287859" eaLnBrk="0" hangingPunct="0">
              <a:defRPr sz="2400">
                <a:solidFill>
                  <a:schemeClr val="tx1"/>
                </a:solidFill>
                <a:latin typeface="Times New Roman" pitchFamily="18" charset="0"/>
              </a:defRPr>
            </a:lvl2pPr>
            <a:lvl3pPr marL="1151439" indent="-230288" eaLnBrk="0" hangingPunct="0">
              <a:defRPr sz="2400">
                <a:solidFill>
                  <a:schemeClr val="tx1"/>
                </a:solidFill>
                <a:latin typeface="Times New Roman" pitchFamily="18" charset="0"/>
              </a:defRPr>
            </a:lvl3pPr>
            <a:lvl4pPr marL="1612015" indent="-230288" eaLnBrk="0" hangingPunct="0">
              <a:defRPr sz="2400">
                <a:solidFill>
                  <a:schemeClr val="tx1"/>
                </a:solidFill>
                <a:latin typeface="Times New Roman" pitchFamily="18" charset="0"/>
              </a:defRPr>
            </a:lvl4pPr>
            <a:lvl5pPr marL="2072591" indent="-230288" eaLnBrk="0" hangingPunct="0">
              <a:defRPr sz="2400">
                <a:solidFill>
                  <a:schemeClr val="tx1"/>
                </a:solidFill>
                <a:latin typeface="Times New Roman" pitchFamily="18" charset="0"/>
              </a:defRPr>
            </a:lvl5pPr>
            <a:lvl6pPr marL="2533167" indent="-230288" eaLnBrk="0" fontAlgn="base" hangingPunct="0">
              <a:spcBef>
                <a:spcPct val="0"/>
              </a:spcBef>
              <a:spcAft>
                <a:spcPct val="0"/>
              </a:spcAft>
              <a:defRPr sz="2400">
                <a:solidFill>
                  <a:schemeClr val="tx1"/>
                </a:solidFill>
                <a:latin typeface="Times New Roman" pitchFamily="18" charset="0"/>
              </a:defRPr>
            </a:lvl6pPr>
            <a:lvl7pPr marL="2993741" indent="-230288" eaLnBrk="0" fontAlgn="base" hangingPunct="0">
              <a:spcBef>
                <a:spcPct val="0"/>
              </a:spcBef>
              <a:spcAft>
                <a:spcPct val="0"/>
              </a:spcAft>
              <a:defRPr sz="2400">
                <a:solidFill>
                  <a:schemeClr val="tx1"/>
                </a:solidFill>
                <a:latin typeface="Times New Roman" pitchFamily="18" charset="0"/>
              </a:defRPr>
            </a:lvl7pPr>
            <a:lvl8pPr marL="3454317" indent="-230288" eaLnBrk="0" fontAlgn="base" hangingPunct="0">
              <a:spcBef>
                <a:spcPct val="0"/>
              </a:spcBef>
              <a:spcAft>
                <a:spcPct val="0"/>
              </a:spcAft>
              <a:defRPr sz="2400">
                <a:solidFill>
                  <a:schemeClr val="tx1"/>
                </a:solidFill>
                <a:latin typeface="Times New Roman" pitchFamily="18" charset="0"/>
              </a:defRPr>
            </a:lvl8pPr>
            <a:lvl9pPr marL="3914893" indent="-230288" eaLnBrk="0" fontAlgn="base" hangingPunct="0">
              <a:spcBef>
                <a:spcPct val="0"/>
              </a:spcBef>
              <a:spcAft>
                <a:spcPct val="0"/>
              </a:spcAft>
              <a:defRPr sz="2400">
                <a:solidFill>
                  <a:schemeClr val="tx1"/>
                </a:solidFill>
                <a:latin typeface="Times New Roman" pitchFamily="18" charset="0"/>
              </a:defRPr>
            </a:lvl9pPr>
          </a:lstStyle>
          <a:p>
            <a:pPr eaLnBrk="1" hangingPunct="1"/>
            <a:fld id="{EF1A1A5B-307A-451D-BD1E-C57B2F8555CF}" type="slidenum">
              <a:rPr lang="en-US" sz="1200">
                <a:solidFill>
                  <a:srgbClr val="000000"/>
                </a:solidFill>
              </a:rPr>
              <a:pPr eaLnBrk="1" hangingPunct="1"/>
              <a:t>13</a:t>
            </a:fld>
            <a:endParaRPr lang="en-US" sz="1200">
              <a:solidFill>
                <a:srgbClr val="000000"/>
              </a:solidFill>
            </a:endParaRPr>
          </a:p>
        </p:txBody>
      </p:sp>
      <p:sp>
        <p:nvSpPr>
          <p:cNvPr id="174083" name="Rectangle 2"/>
          <p:cNvSpPr>
            <a:spLocks noGrp="1" noRot="1" noChangeAspect="1" noChangeArrowheads="1" noTextEdit="1"/>
          </p:cNvSpPr>
          <p:nvPr>
            <p:ph type="sldImg"/>
          </p:nvPr>
        </p:nvSpPr>
        <p:spPr>
          <a:xfrm>
            <a:off x="1187450" y="696913"/>
            <a:ext cx="4646613" cy="3484562"/>
          </a:xfrm>
          <a:ln/>
        </p:spPr>
      </p:sp>
      <p:sp>
        <p:nvSpPr>
          <p:cNvPr id="174084" name="Rectangle 3"/>
          <p:cNvSpPr>
            <a:spLocks noGrp="1" noChangeArrowheads="1"/>
          </p:cNvSpPr>
          <p:nvPr>
            <p:ph type="body" idx="1"/>
          </p:nvPr>
        </p:nvSpPr>
        <p:spPr>
          <a:xfrm>
            <a:off x="936748" y="4416512"/>
            <a:ext cx="5136904" cy="4183220"/>
          </a:xfrm>
          <a:noFill/>
        </p:spPr>
        <p:txBody>
          <a:bodyPr lIns="102659" tIns="51327" rIns="102659" bIns="51327"/>
          <a:lstStyle/>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206" indent="-287772" eaLnBrk="0" hangingPunct="0">
              <a:defRPr sz="2400">
                <a:solidFill>
                  <a:schemeClr val="tx1"/>
                </a:solidFill>
                <a:latin typeface="Times New Roman" pitchFamily="18" charset="0"/>
              </a:defRPr>
            </a:lvl2pPr>
            <a:lvl3pPr marL="1151086" indent="-230217" eaLnBrk="0" hangingPunct="0">
              <a:defRPr sz="2400">
                <a:solidFill>
                  <a:schemeClr val="tx1"/>
                </a:solidFill>
                <a:latin typeface="Times New Roman" pitchFamily="18" charset="0"/>
              </a:defRPr>
            </a:lvl3pPr>
            <a:lvl4pPr marL="1611520" indent="-230217" eaLnBrk="0" hangingPunct="0">
              <a:defRPr sz="2400">
                <a:solidFill>
                  <a:schemeClr val="tx1"/>
                </a:solidFill>
                <a:latin typeface="Times New Roman" pitchFamily="18" charset="0"/>
              </a:defRPr>
            </a:lvl4pPr>
            <a:lvl5pPr marL="2071955" indent="-230217" eaLnBrk="0" hangingPunct="0">
              <a:defRPr sz="2400">
                <a:solidFill>
                  <a:schemeClr val="tx1"/>
                </a:solidFill>
                <a:latin typeface="Times New Roman" pitchFamily="18" charset="0"/>
              </a:defRPr>
            </a:lvl5pPr>
            <a:lvl6pPr marL="2532389" indent="-230217" eaLnBrk="0" fontAlgn="base" hangingPunct="0">
              <a:spcBef>
                <a:spcPct val="0"/>
              </a:spcBef>
              <a:spcAft>
                <a:spcPct val="0"/>
              </a:spcAft>
              <a:defRPr sz="2400">
                <a:solidFill>
                  <a:schemeClr val="tx1"/>
                </a:solidFill>
                <a:latin typeface="Times New Roman" pitchFamily="18" charset="0"/>
              </a:defRPr>
            </a:lvl6pPr>
            <a:lvl7pPr marL="2992822" indent="-230217" eaLnBrk="0" fontAlgn="base" hangingPunct="0">
              <a:spcBef>
                <a:spcPct val="0"/>
              </a:spcBef>
              <a:spcAft>
                <a:spcPct val="0"/>
              </a:spcAft>
              <a:defRPr sz="2400">
                <a:solidFill>
                  <a:schemeClr val="tx1"/>
                </a:solidFill>
                <a:latin typeface="Times New Roman" pitchFamily="18" charset="0"/>
              </a:defRPr>
            </a:lvl7pPr>
            <a:lvl8pPr marL="3453258" indent="-230217" eaLnBrk="0" fontAlgn="base" hangingPunct="0">
              <a:spcBef>
                <a:spcPct val="0"/>
              </a:spcBef>
              <a:spcAft>
                <a:spcPct val="0"/>
              </a:spcAft>
              <a:defRPr sz="2400">
                <a:solidFill>
                  <a:schemeClr val="tx1"/>
                </a:solidFill>
                <a:latin typeface="Times New Roman" pitchFamily="18" charset="0"/>
              </a:defRPr>
            </a:lvl8pPr>
            <a:lvl9pPr marL="3913692" indent="-230217" eaLnBrk="0" fontAlgn="base" hangingPunct="0">
              <a:spcBef>
                <a:spcPct val="0"/>
              </a:spcBef>
              <a:spcAft>
                <a:spcPct val="0"/>
              </a:spcAft>
              <a:defRPr sz="2400">
                <a:solidFill>
                  <a:schemeClr val="tx1"/>
                </a:solidFill>
                <a:latin typeface="Times New Roman" pitchFamily="18" charset="0"/>
              </a:defRPr>
            </a:lvl9pPr>
          </a:lstStyle>
          <a:p>
            <a:pPr eaLnBrk="1" hangingPunct="1"/>
            <a:fld id="{6EC19C8B-02B6-4FE3-A5B6-AD46A469FC0D}" type="slidenum">
              <a:rPr lang="en-US" sz="1100">
                <a:solidFill>
                  <a:prstClr val="black"/>
                </a:solidFill>
              </a:rPr>
              <a:pPr eaLnBrk="1" hangingPunct="1"/>
              <a:t>14</a:t>
            </a:fld>
            <a:endParaRPr lang="en-US" sz="1100">
              <a:solidFill>
                <a:prstClr val="black"/>
              </a:solidFill>
            </a:endParaRPr>
          </a:p>
        </p:txBody>
      </p:sp>
      <p:sp>
        <p:nvSpPr>
          <p:cNvPr id="37891" name="Rectangle 7"/>
          <p:cNvSpPr txBox="1">
            <a:spLocks noGrp="1" noChangeArrowheads="1"/>
          </p:cNvSpPr>
          <p:nvPr/>
        </p:nvSpPr>
        <p:spPr bwMode="auto">
          <a:xfrm>
            <a:off x="3972567" y="8831352"/>
            <a:ext cx="3037840" cy="46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860" tIns="47931" rIns="95860" bIns="47931" anchor="b"/>
          <a:lstStyle>
            <a:lvl1pPr defTabSz="965200" eaLnBrk="0" hangingPunct="0">
              <a:defRPr sz="2400">
                <a:solidFill>
                  <a:schemeClr val="tx1"/>
                </a:solidFill>
                <a:latin typeface="Times New Roman" pitchFamily="18" charset="0"/>
              </a:defRPr>
            </a:lvl1pPr>
            <a:lvl2pPr marL="742950" indent="-285750" defTabSz="965200" eaLnBrk="0" hangingPunct="0">
              <a:defRPr sz="2400">
                <a:solidFill>
                  <a:schemeClr val="tx1"/>
                </a:solidFill>
                <a:latin typeface="Times New Roman" pitchFamily="18" charset="0"/>
              </a:defRPr>
            </a:lvl2pPr>
            <a:lvl3pPr marL="1143000" indent="-228600" defTabSz="965200" eaLnBrk="0" hangingPunct="0">
              <a:defRPr sz="2400">
                <a:solidFill>
                  <a:schemeClr val="tx1"/>
                </a:solidFill>
                <a:latin typeface="Times New Roman" pitchFamily="18" charset="0"/>
              </a:defRPr>
            </a:lvl3pPr>
            <a:lvl4pPr marL="1600200" indent="-228600" defTabSz="965200" eaLnBrk="0" hangingPunct="0">
              <a:defRPr sz="2400">
                <a:solidFill>
                  <a:schemeClr val="tx1"/>
                </a:solidFill>
                <a:latin typeface="Times New Roman" pitchFamily="18" charset="0"/>
              </a:defRPr>
            </a:lvl4pPr>
            <a:lvl5pPr marL="2057400" indent="-228600" defTabSz="965200" eaLnBrk="0" hangingPunct="0">
              <a:defRPr sz="2400">
                <a:solidFill>
                  <a:schemeClr val="tx1"/>
                </a:solidFill>
                <a:latin typeface="Times New Roman" pitchFamily="18" charset="0"/>
              </a:defRPr>
            </a:lvl5pPr>
            <a:lvl6pPr marL="2514600" indent="-228600" defTabSz="965200" eaLnBrk="0" fontAlgn="base" hangingPunct="0">
              <a:spcBef>
                <a:spcPct val="0"/>
              </a:spcBef>
              <a:spcAft>
                <a:spcPct val="0"/>
              </a:spcAft>
              <a:defRPr sz="2400">
                <a:solidFill>
                  <a:schemeClr val="tx1"/>
                </a:solidFill>
                <a:latin typeface="Times New Roman" pitchFamily="18" charset="0"/>
              </a:defRPr>
            </a:lvl6pPr>
            <a:lvl7pPr marL="2971800" indent="-228600" defTabSz="965200" eaLnBrk="0" fontAlgn="base" hangingPunct="0">
              <a:spcBef>
                <a:spcPct val="0"/>
              </a:spcBef>
              <a:spcAft>
                <a:spcPct val="0"/>
              </a:spcAft>
              <a:defRPr sz="2400">
                <a:solidFill>
                  <a:schemeClr val="tx1"/>
                </a:solidFill>
                <a:latin typeface="Times New Roman" pitchFamily="18" charset="0"/>
              </a:defRPr>
            </a:lvl7pPr>
            <a:lvl8pPr marL="3429000" indent="-228600" defTabSz="965200" eaLnBrk="0" fontAlgn="base" hangingPunct="0">
              <a:spcBef>
                <a:spcPct val="0"/>
              </a:spcBef>
              <a:spcAft>
                <a:spcPct val="0"/>
              </a:spcAft>
              <a:defRPr sz="2400">
                <a:solidFill>
                  <a:schemeClr val="tx1"/>
                </a:solidFill>
                <a:latin typeface="Times New Roman" pitchFamily="18" charset="0"/>
              </a:defRPr>
            </a:lvl8pPr>
            <a:lvl9pPr marL="3886200" indent="-228600" defTabSz="965200" eaLnBrk="0" fontAlgn="base" hangingPunct="0">
              <a:spcBef>
                <a:spcPct val="0"/>
              </a:spcBef>
              <a:spcAft>
                <a:spcPct val="0"/>
              </a:spcAft>
              <a:defRPr sz="2400">
                <a:solidFill>
                  <a:schemeClr val="tx1"/>
                </a:solidFill>
                <a:latin typeface="Times New Roman" pitchFamily="18" charset="0"/>
              </a:defRPr>
            </a:lvl9pPr>
          </a:lstStyle>
          <a:p>
            <a:pPr algn="r" eaLnBrk="1" hangingPunct="1"/>
            <a:fld id="{94E504BA-19B0-46D5-BF44-1A9DA6B656D1}" type="slidenum">
              <a:rPr lang="en-US" sz="1100">
                <a:solidFill>
                  <a:prstClr val="black"/>
                </a:solidFill>
                <a:latin typeface="Arial Unicode MS" pitchFamily="34" charset="-128"/>
              </a:rPr>
              <a:pPr algn="r" eaLnBrk="1" hangingPunct="1"/>
              <a:t>14</a:t>
            </a:fld>
            <a:endParaRPr lang="en-US" sz="1100">
              <a:solidFill>
                <a:prstClr val="black"/>
              </a:solidFill>
              <a:latin typeface="Arial Unicode MS" pitchFamily="34" charset="-128"/>
            </a:endParaRPr>
          </a:p>
        </p:txBody>
      </p:sp>
      <p:sp>
        <p:nvSpPr>
          <p:cNvPr id="37892" name="Rectangle 2"/>
          <p:cNvSpPr>
            <a:spLocks noGrp="1" noRot="1" noChangeAspect="1" noChangeArrowheads="1" noTextEdit="1"/>
          </p:cNvSpPr>
          <p:nvPr>
            <p:ph type="sldImg"/>
          </p:nvPr>
        </p:nvSpPr>
        <p:spPr>
          <a:xfrm>
            <a:off x="1187450" y="700088"/>
            <a:ext cx="4641850" cy="3481387"/>
          </a:xfrm>
          <a:ln/>
        </p:spPr>
      </p:sp>
      <p:sp>
        <p:nvSpPr>
          <p:cNvPr id="37893" name="Rectangle 3"/>
          <p:cNvSpPr>
            <a:spLocks noGrp="1" noChangeArrowheads="1"/>
          </p:cNvSpPr>
          <p:nvPr>
            <p:ph type="body" idx="1"/>
          </p:nvPr>
        </p:nvSpPr>
        <p:spPr>
          <a:xfrm>
            <a:off x="934723" y="4416479"/>
            <a:ext cx="5140960" cy="4180751"/>
          </a:xfrm>
          <a:noFill/>
        </p:spPr>
        <p:txBody>
          <a:bodyPr lIns="96774" tIns="48386" rIns="96774" bIns="48386"/>
          <a:lstStyle/>
          <a:p>
            <a:pPr eaLnBrk="1" hangingPunct="1"/>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smtClean="0">
              <a:latin typeface="Times New Roman" pitchFamily="18" charset="0"/>
            </a:endParaRPr>
          </a:p>
        </p:txBody>
      </p:sp>
      <p:sp>
        <p:nvSpPr>
          <p:cNvPr id="4096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407" indent="-287849" eaLnBrk="0" hangingPunct="0">
              <a:defRPr sz="2400">
                <a:solidFill>
                  <a:schemeClr val="tx1"/>
                </a:solidFill>
                <a:latin typeface="Times New Roman" pitchFamily="18" charset="0"/>
              </a:defRPr>
            </a:lvl2pPr>
            <a:lvl3pPr marL="1151395" indent="-230280" eaLnBrk="0" hangingPunct="0">
              <a:defRPr sz="2400">
                <a:solidFill>
                  <a:schemeClr val="tx1"/>
                </a:solidFill>
                <a:latin typeface="Times New Roman" pitchFamily="18" charset="0"/>
              </a:defRPr>
            </a:lvl3pPr>
            <a:lvl4pPr marL="1611952" indent="-230280" eaLnBrk="0" hangingPunct="0">
              <a:defRPr sz="2400">
                <a:solidFill>
                  <a:schemeClr val="tx1"/>
                </a:solidFill>
                <a:latin typeface="Times New Roman" pitchFamily="18" charset="0"/>
              </a:defRPr>
            </a:lvl4pPr>
            <a:lvl5pPr marL="2072510" indent="-230280" eaLnBrk="0" hangingPunct="0">
              <a:defRPr sz="2400">
                <a:solidFill>
                  <a:schemeClr val="tx1"/>
                </a:solidFill>
                <a:latin typeface="Times New Roman" pitchFamily="18" charset="0"/>
              </a:defRPr>
            </a:lvl5pPr>
            <a:lvl6pPr marL="2533068" indent="-230280" eaLnBrk="0" fontAlgn="base" hangingPunct="0">
              <a:spcBef>
                <a:spcPct val="0"/>
              </a:spcBef>
              <a:spcAft>
                <a:spcPct val="0"/>
              </a:spcAft>
              <a:defRPr sz="2400">
                <a:solidFill>
                  <a:schemeClr val="tx1"/>
                </a:solidFill>
                <a:latin typeface="Times New Roman" pitchFamily="18" charset="0"/>
              </a:defRPr>
            </a:lvl6pPr>
            <a:lvl7pPr marL="2993625" indent="-230280" eaLnBrk="0" fontAlgn="base" hangingPunct="0">
              <a:spcBef>
                <a:spcPct val="0"/>
              </a:spcBef>
              <a:spcAft>
                <a:spcPct val="0"/>
              </a:spcAft>
              <a:defRPr sz="2400">
                <a:solidFill>
                  <a:schemeClr val="tx1"/>
                </a:solidFill>
                <a:latin typeface="Times New Roman" pitchFamily="18" charset="0"/>
              </a:defRPr>
            </a:lvl7pPr>
            <a:lvl8pPr marL="3454184" indent="-230280" eaLnBrk="0" fontAlgn="base" hangingPunct="0">
              <a:spcBef>
                <a:spcPct val="0"/>
              </a:spcBef>
              <a:spcAft>
                <a:spcPct val="0"/>
              </a:spcAft>
              <a:defRPr sz="2400">
                <a:solidFill>
                  <a:schemeClr val="tx1"/>
                </a:solidFill>
                <a:latin typeface="Times New Roman" pitchFamily="18" charset="0"/>
              </a:defRPr>
            </a:lvl8pPr>
            <a:lvl9pPr marL="3914741" indent="-230280" eaLnBrk="0" fontAlgn="base" hangingPunct="0">
              <a:spcBef>
                <a:spcPct val="0"/>
              </a:spcBef>
              <a:spcAft>
                <a:spcPct val="0"/>
              </a:spcAft>
              <a:defRPr sz="2400">
                <a:solidFill>
                  <a:schemeClr val="tx1"/>
                </a:solidFill>
                <a:latin typeface="Times New Roman" pitchFamily="18" charset="0"/>
              </a:defRPr>
            </a:lvl9pPr>
          </a:lstStyle>
          <a:p>
            <a:pPr eaLnBrk="1" hangingPunct="1"/>
            <a:fld id="{DF5DFAE7-DC95-4368-8079-ADCD4B4A8E12}" type="slidenum">
              <a:rPr lang="en-US" sz="1200">
                <a:solidFill>
                  <a:prstClr val="black"/>
                </a:solidFill>
              </a:rPr>
              <a:pPr eaLnBrk="1" hangingPunct="1"/>
              <a:t>15</a:t>
            </a:fld>
            <a:endParaRPr 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smtClean="0">
              <a:latin typeface="Times New Roman" pitchFamily="18" charset="0"/>
            </a:endParaRPr>
          </a:p>
        </p:txBody>
      </p:sp>
      <p:sp>
        <p:nvSpPr>
          <p:cNvPr id="4096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8208" indent="-287772" eaLnBrk="0" hangingPunct="0">
              <a:defRPr sz="2400">
                <a:solidFill>
                  <a:schemeClr val="tx1"/>
                </a:solidFill>
                <a:latin typeface="Times New Roman" pitchFamily="18" charset="0"/>
              </a:defRPr>
            </a:lvl2pPr>
            <a:lvl3pPr marL="1151088" indent="-230218" eaLnBrk="0" hangingPunct="0">
              <a:defRPr sz="2400">
                <a:solidFill>
                  <a:schemeClr val="tx1"/>
                </a:solidFill>
                <a:latin typeface="Times New Roman" pitchFamily="18" charset="0"/>
              </a:defRPr>
            </a:lvl3pPr>
            <a:lvl4pPr marL="1611523" indent="-230218" eaLnBrk="0" hangingPunct="0">
              <a:defRPr sz="2400">
                <a:solidFill>
                  <a:schemeClr val="tx1"/>
                </a:solidFill>
                <a:latin typeface="Times New Roman" pitchFamily="18" charset="0"/>
              </a:defRPr>
            </a:lvl4pPr>
            <a:lvl5pPr marL="2071958" indent="-230218" eaLnBrk="0" hangingPunct="0">
              <a:defRPr sz="2400">
                <a:solidFill>
                  <a:schemeClr val="tx1"/>
                </a:solidFill>
                <a:latin typeface="Times New Roman" pitchFamily="18" charset="0"/>
              </a:defRPr>
            </a:lvl5pPr>
            <a:lvl6pPr marL="2532392" indent="-230218" eaLnBrk="0" fontAlgn="base" hangingPunct="0">
              <a:spcBef>
                <a:spcPct val="0"/>
              </a:spcBef>
              <a:spcAft>
                <a:spcPct val="0"/>
              </a:spcAft>
              <a:defRPr sz="2400">
                <a:solidFill>
                  <a:schemeClr val="tx1"/>
                </a:solidFill>
                <a:latin typeface="Times New Roman" pitchFamily="18" charset="0"/>
              </a:defRPr>
            </a:lvl6pPr>
            <a:lvl7pPr marL="2992826" indent="-230218" eaLnBrk="0" fontAlgn="base" hangingPunct="0">
              <a:spcBef>
                <a:spcPct val="0"/>
              </a:spcBef>
              <a:spcAft>
                <a:spcPct val="0"/>
              </a:spcAft>
              <a:defRPr sz="2400">
                <a:solidFill>
                  <a:schemeClr val="tx1"/>
                </a:solidFill>
                <a:latin typeface="Times New Roman" pitchFamily="18" charset="0"/>
              </a:defRPr>
            </a:lvl7pPr>
            <a:lvl8pPr marL="3453264" indent="-230218" eaLnBrk="0" fontAlgn="base" hangingPunct="0">
              <a:spcBef>
                <a:spcPct val="0"/>
              </a:spcBef>
              <a:spcAft>
                <a:spcPct val="0"/>
              </a:spcAft>
              <a:defRPr sz="2400">
                <a:solidFill>
                  <a:schemeClr val="tx1"/>
                </a:solidFill>
                <a:latin typeface="Times New Roman" pitchFamily="18" charset="0"/>
              </a:defRPr>
            </a:lvl8pPr>
            <a:lvl9pPr marL="3913698" indent="-230218" eaLnBrk="0" fontAlgn="base" hangingPunct="0">
              <a:spcBef>
                <a:spcPct val="0"/>
              </a:spcBef>
              <a:spcAft>
                <a:spcPct val="0"/>
              </a:spcAft>
              <a:defRPr sz="2400">
                <a:solidFill>
                  <a:schemeClr val="tx1"/>
                </a:solidFill>
                <a:latin typeface="Times New Roman" pitchFamily="18" charset="0"/>
              </a:defRPr>
            </a:lvl9pPr>
          </a:lstStyle>
          <a:p>
            <a:pPr eaLnBrk="1" hangingPunct="1"/>
            <a:fld id="{DF5DFAE7-DC95-4368-8079-ADCD4B4A8E12}" type="slidenum">
              <a:rPr lang="en-US" sz="1200">
                <a:solidFill>
                  <a:prstClr val="black"/>
                </a:solidFill>
              </a:rPr>
              <a:pPr eaLnBrk="1" hangingPunct="1"/>
              <a:t>16</a:t>
            </a:fld>
            <a:endParaRPr lang="en-US"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up 8.7% from trough in Feb-09</a:t>
            </a:r>
          </a:p>
          <a:p>
            <a:r>
              <a:rPr lang="en-US" dirty="0" smtClean="0"/>
              <a:t>Peak: $560,270 in 2007</a:t>
            </a:r>
          </a:p>
          <a:p>
            <a:r>
              <a:rPr lang="en-US" dirty="0" smtClean="0"/>
              <a:t>Valley: $177,270 in 1996</a:t>
            </a:r>
          </a:p>
          <a:p>
            <a:r>
              <a:rPr lang="en-US" dirty="0" smtClean="0"/>
              <a:t>High: May 2007: $594,530</a:t>
            </a:r>
          </a:p>
          <a:p>
            <a:r>
              <a:rPr lang="en-US" dirty="0" smtClean="0"/>
              <a:t>2000 annual median price up 11.0% over 1999</a:t>
            </a:r>
          </a:p>
          <a:p>
            <a:r>
              <a:rPr lang="en-US" dirty="0" smtClean="0"/>
              <a:t>2001 annual median price up 8.7% from 2000</a:t>
            </a:r>
          </a:p>
          <a:p>
            <a:r>
              <a:rPr lang="en-US" dirty="0" smtClean="0"/>
              <a:t>2002 annual median price up 20.5% from 2001</a:t>
            </a:r>
          </a:p>
          <a:p>
            <a:r>
              <a:rPr lang="en-US" dirty="0" smtClean="0"/>
              <a:t>2003 annual median price up 17.5% from 2002</a:t>
            </a:r>
          </a:p>
          <a:p>
            <a:r>
              <a:rPr lang="en-US" dirty="0" smtClean="0"/>
              <a:t>2004 annual median price up 21.3% from 2003</a:t>
            </a:r>
          </a:p>
          <a:p>
            <a:r>
              <a:rPr lang="en-US" dirty="0" smtClean="0"/>
              <a:t>2005 annual median price up 16.0% from 2004</a:t>
            </a:r>
          </a:p>
          <a:p>
            <a:r>
              <a:rPr lang="en-US" dirty="0" smtClean="0"/>
              <a:t>2006 annual median price up 6.5% from 2005</a:t>
            </a:r>
          </a:p>
          <a:p>
            <a:r>
              <a:rPr lang="en-US" dirty="0" smtClean="0"/>
              <a:t>2007 annual median price up 0.7% from 2006</a:t>
            </a:r>
          </a:p>
          <a:p>
            <a:r>
              <a:rPr lang="en-US" dirty="0" smtClean="0"/>
              <a:t>2008 annual median price down 37.8% from 2007</a:t>
            </a:r>
          </a:p>
          <a:p>
            <a:r>
              <a:rPr lang="en-US" dirty="0" smtClean="0"/>
              <a:t>2009 annual median price down 21.1% from 2008</a:t>
            </a:r>
          </a:p>
          <a:p>
            <a:r>
              <a:rPr lang="en-US" dirty="0" smtClean="0"/>
              <a:t>2010 annual median price up 10.2% from 2009</a:t>
            </a:r>
          </a:p>
          <a:p>
            <a:r>
              <a:rPr lang="en-US" dirty="0" smtClean="0"/>
              <a:t>2011 annual median price down 6.2% from 2010</a:t>
            </a:r>
          </a:p>
          <a:p>
            <a:r>
              <a:rPr lang="en-US" dirty="0" smtClean="0"/>
              <a:t>2012 annual median price up 11.6%</a:t>
            </a:r>
            <a:r>
              <a:rPr lang="en-US" baseline="0" dirty="0" smtClean="0"/>
              <a:t> from 2011</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C7EA613-35CE-4473-A243-24F5BB3358A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0021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900">
                <a:solidFill>
                  <a:schemeClr val="tx1"/>
                </a:solidFill>
                <a:latin typeface="Times New Roman" pitchFamily="18" charset="0"/>
              </a:defRPr>
            </a:lvl1pPr>
            <a:lvl2pPr marL="756954" indent="-291136" eaLnBrk="0" hangingPunct="0">
              <a:defRPr sz="2900">
                <a:solidFill>
                  <a:schemeClr val="tx1"/>
                </a:solidFill>
                <a:latin typeface="Times New Roman" pitchFamily="18" charset="0"/>
              </a:defRPr>
            </a:lvl2pPr>
            <a:lvl3pPr marL="1164544" indent="-232909" eaLnBrk="0" hangingPunct="0">
              <a:defRPr sz="2900">
                <a:solidFill>
                  <a:schemeClr val="tx1"/>
                </a:solidFill>
                <a:latin typeface="Times New Roman" pitchFamily="18" charset="0"/>
              </a:defRPr>
            </a:lvl3pPr>
            <a:lvl4pPr marL="1630362" indent="-232909" eaLnBrk="0" hangingPunct="0">
              <a:defRPr sz="2900">
                <a:solidFill>
                  <a:schemeClr val="tx1"/>
                </a:solidFill>
                <a:latin typeface="Times New Roman" pitchFamily="18" charset="0"/>
              </a:defRPr>
            </a:lvl4pPr>
            <a:lvl5pPr marL="2096180" indent="-232909" eaLnBrk="0" hangingPunct="0">
              <a:defRPr sz="2900">
                <a:solidFill>
                  <a:schemeClr val="tx1"/>
                </a:solidFill>
                <a:latin typeface="Times New Roman" pitchFamily="18" charset="0"/>
              </a:defRPr>
            </a:lvl5pPr>
            <a:lvl6pPr marL="2561998" indent="-232909" eaLnBrk="0" fontAlgn="base" hangingPunct="0">
              <a:spcBef>
                <a:spcPct val="0"/>
              </a:spcBef>
              <a:spcAft>
                <a:spcPct val="0"/>
              </a:spcAft>
              <a:defRPr sz="2900">
                <a:solidFill>
                  <a:schemeClr val="tx1"/>
                </a:solidFill>
                <a:latin typeface="Times New Roman" pitchFamily="18" charset="0"/>
              </a:defRPr>
            </a:lvl6pPr>
            <a:lvl7pPr marL="3027816" indent="-232909" eaLnBrk="0" fontAlgn="base" hangingPunct="0">
              <a:spcBef>
                <a:spcPct val="0"/>
              </a:spcBef>
              <a:spcAft>
                <a:spcPct val="0"/>
              </a:spcAft>
              <a:defRPr sz="2900">
                <a:solidFill>
                  <a:schemeClr val="tx1"/>
                </a:solidFill>
                <a:latin typeface="Times New Roman" pitchFamily="18" charset="0"/>
              </a:defRPr>
            </a:lvl7pPr>
            <a:lvl8pPr marL="3493633" indent="-232909" eaLnBrk="0" fontAlgn="base" hangingPunct="0">
              <a:spcBef>
                <a:spcPct val="0"/>
              </a:spcBef>
              <a:spcAft>
                <a:spcPct val="0"/>
              </a:spcAft>
              <a:defRPr sz="2900">
                <a:solidFill>
                  <a:schemeClr val="tx1"/>
                </a:solidFill>
                <a:latin typeface="Times New Roman" pitchFamily="18" charset="0"/>
              </a:defRPr>
            </a:lvl8pPr>
            <a:lvl9pPr marL="3959452" indent="-232909" eaLnBrk="0" fontAlgn="base" hangingPunct="0">
              <a:spcBef>
                <a:spcPct val="0"/>
              </a:spcBef>
              <a:spcAft>
                <a:spcPct val="0"/>
              </a:spcAft>
              <a:defRPr sz="2900">
                <a:solidFill>
                  <a:schemeClr val="tx1"/>
                </a:solidFill>
                <a:latin typeface="Times New Roman" pitchFamily="18" charset="0"/>
              </a:defRPr>
            </a:lvl9pPr>
          </a:lstStyle>
          <a:p>
            <a:pPr eaLnBrk="1" hangingPunct="1"/>
            <a:fld id="{92B55B7E-135A-45E3-94B3-433F8377544F}" type="slidenum">
              <a:rPr lang="en-US" sz="1300">
                <a:solidFill>
                  <a:prstClr val="black"/>
                </a:solidFill>
                <a:latin typeface="Arial Unicode MS" pitchFamily="34" charset="-128"/>
              </a:rPr>
              <a:pPr eaLnBrk="1" hangingPunct="1"/>
              <a:t>18</a:t>
            </a:fld>
            <a:endParaRPr lang="en-US" sz="1300">
              <a:solidFill>
                <a:prstClr val="black"/>
              </a:solidFill>
              <a:latin typeface="Arial Unicode MS" pitchFamily="34" charset="-128"/>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noFill/>
        </p:spPr>
        <p:txBody>
          <a:bodyPr/>
          <a:lstStyle/>
          <a:p>
            <a:pPr eaLnBrk="1" hangingPunct="1">
              <a:buFontTx/>
              <a:buChar char="•"/>
            </a:pPr>
            <a:r>
              <a:rPr lang="en-US" dirty="0" smtClean="0">
                <a:latin typeface="Arial" charset="0"/>
              </a:rPr>
              <a:t>Range since 1988:</a:t>
            </a:r>
          </a:p>
          <a:p>
            <a:pPr lvl="1" eaLnBrk="1" hangingPunct="1">
              <a:buFontTx/>
              <a:buChar char="•"/>
            </a:pPr>
            <a:r>
              <a:rPr lang="en-US" dirty="0" smtClean="0">
                <a:latin typeface="Arial" charset="0"/>
              </a:rPr>
              <a:t>Low: 1.3 months in April 2004</a:t>
            </a:r>
          </a:p>
          <a:p>
            <a:pPr lvl="1" eaLnBrk="1" hangingPunct="1">
              <a:buFontTx/>
              <a:buChar char="•"/>
            </a:pPr>
            <a:r>
              <a:rPr lang="en-US" dirty="0" smtClean="0">
                <a:latin typeface="Arial" charset="0"/>
              </a:rPr>
              <a:t>High: 18.8 months in Feb 1991</a:t>
            </a:r>
          </a:p>
          <a:p>
            <a:pPr lvl="1" eaLnBrk="1" hangingPunct="1">
              <a:buFontTx/>
              <a:buChar char="•"/>
            </a:pPr>
            <a:r>
              <a:rPr lang="en-US" dirty="0" smtClean="0">
                <a:latin typeface="Arial" charset="0"/>
              </a:rPr>
              <a:t>Long-run average</a:t>
            </a:r>
            <a:r>
              <a:rPr lang="en-US" smtClean="0">
                <a:latin typeface="Arial" charset="0"/>
              </a:rPr>
              <a:t>: 6.9 months</a:t>
            </a:r>
            <a:endParaRPr lang="en-US" dirty="0" smtClean="0">
              <a:latin typeface="Arial" charset="0"/>
            </a:endParaRPr>
          </a:p>
          <a:p>
            <a:pPr>
              <a:buFontTx/>
              <a:buChar char="•"/>
              <a:tabLst>
                <a:tab pos="365538" algn="l"/>
              </a:tabLst>
            </a:pPr>
            <a:endParaRPr lang="en-US" sz="1500" dirty="0">
              <a:latin typeface="Arial" charset="0"/>
            </a:endParaRPr>
          </a:p>
          <a:p>
            <a:pPr>
              <a:buFontTx/>
              <a:buChar char="•"/>
              <a:tabLst>
                <a:tab pos="365538" algn="l"/>
              </a:tabLst>
            </a:pPr>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800">
                <a:solidFill>
                  <a:schemeClr val="tx1"/>
                </a:solidFill>
                <a:latin typeface="Times New Roman" pitchFamily="18" charset="0"/>
              </a:defRPr>
            </a:lvl1pPr>
            <a:lvl2pPr marL="751193" indent="-288920" eaLnBrk="0" hangingPunct="0">
              <a:defRPr sz="2800">
                <a:solidFill>
                  <a:schemeClr val="tx1"/>
                </a:solidFill>
                <a:latin typeface="Times New Roman" pitchFamily="18" charset="0"/>
              </a:defRPr>
            </a:lvl2pPr>
            <a:lvl3pPr marL="1155681" indent="-231136" eaLnBrk="0" hangingPunct="0">
              <a:defRPr sz="2800">
                <a:solidFill>
                  <a:schemeClr val="tx1"/>
                </a:solidFill>
                <a:latin typeface="Times New Roman" pitchFamily="18" charset="0"/>
              </a:defRPr>
            </a:lvl3pPr>
            <a:lvl4pPr marL="1617953" indent="-231136" eaLnBrk="0" hangingPunct="0">
              <a:defRPr sz="2800">
                <a:solidFill>
                  <a:schemeClr val="tx1"/>
                </a:solidFill>
                <a:latin typeface="Times New Roman" pitchFamily="18" charset="0"/>
              </a:defRPr>
            </a:lvl4pPr>
            <a:lvl5pPr marL="2080226" indent="-231136" eaLnBrk="0" hangingPunct="0">
              <a:defRPr sz="2800">
                <a:solidFill>
                  <a:schemeClr val="tx1"/>
                </a:solidFill>
                <a:latin typeface="Times New Roman" pitchFamily="18" charset="0"/>
              </a:defRPr>
            </a:lvl5pPr>
            <a:lvl6pPr marL="2542498" indent="-231136" eaLnBrk="0" fontAlgn="base" hangingPunct="0">
              <a:spcBef>
                <a:spcPct val="0"/>
              </a:spcBef>
              <a:spcAft>
                <a:spcPct val="0"/>
              </a:spcAft>
              <a:defRPr sz="2800">
                <a:solidFill>
                  <a:schemeClr val="tx1"/>
                </a:solidFill>
                <a:latin typeface="Times New Roman" pitchFamily="18" charset="0"/>
              </a:defRPr>
            </a:lvl6pPr>
            <a:lvl7pPr marL="3004769" indent="-231136" eaLnBrk="0" fontAlgn="base" hangingPunct="0">
              <a:spcBef>
                <a:spcPct val="0"/>
              </a:spcBef>
              <a:spcAft>
                <a:spcPct val="0"/>
              </a:spcAft>
              <a:defRPr sz="2800">
                <a:solidFill>
                  <a:schemeClr val="tx1"/>
                </a:solidFill>
                <a:latin typeface="Times New Roman" pitchFamily="18" charset="0"/>
              </a:defRPr>
            </a:lvl7pPr>
            <a:lvl8pPr marL="3467043" indent="-231136" eaLnBrk="0" fontAlgn="base" hangingPunct="0">
              <a:spcBef>
                <a:spcPct val="0"/>
              </a:spcBef>
              <a:spcAft>
                <a:spcPct val="0"/>
              </a:spcAft>
              <a:defRPr sz="2800">
                <a:solidFill>
                  <a:schemeClr val="tx1"/>
                </a:solidFill>
                <a:latin typeface="Times New Roman" pitchFamily="18" charset="0"/>
              </a:defRPr>
            </a:lvl8pPr>
            <a:lvl9pPr marL="3929315" indent="-231136" eaLnBrk="0" fontAlgn="base" hangingPunct="0">
              <a:spcBef>
                <a:spcPct val="0"/>
              </a:spcBef>
              <a:spcAft>
                <a:spcPct val="0"/>
              </a:spcAft>
              <a:defRPr sz="2800">
                <a:solidFill>
                  <a:schemeClr val="tx1"/>
                </a:solidFill>
                <a:latin typeface="Times New Roman" pitchFamily="18" charset="0"/>
              </a:defRPr>
            </a:lvl9pPr>
          </a:lstStyle>
          <a:p>
            <a:pPr eaLnBrk="1" hangingPunct="1"/>
            <a:fld id="{F3F54E98-E158-4198-BFA3-7859958504C7}" type="slidenum">
              <a:rPr lang="en-US" sz="1300"/>
              <a:pPr eaLnBrk="1" hangingPunct="1"/>
              <a:t>19</a:t>
            </a:fld>
            <a:endParaRPr lang="en-US" sz="1300"/>
          </a:p>
        </p:txBody>
      </p:sp>
      <p:sp>
        <p:nvSpPr>
          <p:cNvPr id="77827" name="Rectangle 2"/>
          <p:cNvSpPr>
            <a:spLocks noGrp="1" noRot="1" noChangeAspect="1" noChangeArrowheads="1" noTextEdit="1"/>
          </p:cNvSpPr>
          <p:nvPr>
            <p:ph type="sldImg"/>
          </p:nvPr>
        </p:nvSpPr>
        <p:spPr>
          <a:xfrm>
            <a:off x="1185863" y="698500"/>
            <a:ext cx="4648200" cy="3486150"/>
          </a:xfrm>
          <a:ln/>
        </p:spPr>
      </p:sp>
      <p:sp>
        <p:nvSpPr>
          <p:cNvPr id="77828" name="Rectangle 3"/>
          <p:cNvSpPr>
            <a:spLocks noGrp="1" noChangeArrowheads="1"/>
          </p:cNvSpPr>
          <p:nvPr>
            <p:ph type="body" idx="1"/>
          </p:nvPr>
        </p:nvSpPr>
        <p:spPr>
          <a:xfrm>
            <a:off x="932038" y="4417560"/>
            <a:ext cx="5146326" cy="4180679"/>
          </a:xfrm>
          <a:noFill/>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2</a:t>
            </a:fld>
            <a:endParaRPr lang="en-US"/>
          </a:p>
        </p:txBody>
      </p:sp>
    </p:spTree>
    <p:extLst>
      <p:ext uri="{BB962C8B-B14F-4D97-AF65-F5344CB8AC3E}">
        <p14:creationId xmlns:p14="http://schemas.microsoft.com/office/powerpoint/2010/main" val="4226098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655" eaLnBrk="0" hangingPunct="0">
              <a:defRPr sz="2700">
                <a:solidFill>
                  <a:schemeClr val="tx1"/>
                </a:solidFill>
                <a:latin typeface="Times New Roman" pitchFamily="18" charset="0"/>
              </a:defRPr>
            </a:lvl1pPr>
            <a:lvl2pPr marL="748358" indent="-287830" defTabSz="922655" eaLnBrk="0" hangingPunct="0">
              <a:defRPr sz="2700">
                <a:solidFill>
                  <a:schemeClr val="tx1"/>
                </a:solidFill>
                <a:latin typeface="Times New Roman" pitchFamily="18" charset="0"/>
              </a:defRPr>
            </a:lvl2pPr>
            <a:lvl3pPr marL="1151320" indent="-230265" defTabSz="922655" eaLnBrk="0" hangingPunct="0">
              <a:defRPr sz="2700">
                <a:solidFill>
                  <a:schemeClr val="tx1"/>
                </a:solidFill>
                <a:latin typeface="Times New Roman" pitchFamily="18" charset="0"/>
              </a:defRPr>
            </a:lvl3pPr>
            <a:lvl4pPr marL="1611849" indent="-230265" defTabSz="922655" eaLnBrk="0" hangingPunct="0">
              <a:defRPr sz="2700">
                <a:solidFill>
                  <a:schemeClr val="tx1"/>
                </a:solidFill>
                <a:latin typeface="Times New Roman" pitchFamily="18" charset="0"/>
              </a:defRPr>
            </a:lvl4pPr>
            <a:lvl5pPr marL="2072377" indent="-230265" defTabSz="922655" eaLnBrk="0" hangingPunct="0">
              <a:defRPr sz="2700">
                <a:solidFill>
                  <a:schemeClr val="tx1"/>
                </a:solidFill>
                <a:latin typeface="Times New Roman" pitchFamily="18" charset="0"/>
              </a:defRPr>
            </a:lvl5pPr>
            <a:lvl6pPr marL="2532905" indent="-230265" defTabSz="922655" eaLnBrk="0" fontAlgn="base" hangingPunct="0">
              <a:spcBef>
                <a:spcPct val="0"/>
              </a:spcBef>
              <a:spcAft>
                <a:spcPct val="0"/>
              </a:spcAft>
              <a:defRPr sz="2700">
                <a:solidFill>
                  <a:schemeClr val="tx1"/>
                </a:solidFill>
                <a:latin typeface="Times New Roman" pitchFamily="18" charset="0"/>
              </a:defRPr>
            </a:lvl6pPr>
            <a:lvl7pPr marL="2993434" indent="-230265" defTabSz="922655" eaLnBrk="0" fontAlgn="base" hangingPunct="0">
              <a:spcBef>
                <a:spcPct val="0"/>
              </a:spcBef>
              <a:spcAft>
                <a:spcPct val="0"/>
              </a:spcAft>
              <a:defRPr sz="2700">
                <a:solidFill>
                  <a:schemeClr val="tx1"/>
                </a:solidFill>
                <a:latin typeface="Times New Roman" pitchFamily="18" charset="0"/>
              </a:defRPr>
            </a:lvl7pPr>
            <a:lvl8pPr marL="3453961" indent="-230265" defTabSz="922655" eaLnBrk="0" fontAlgn="base" hangingPunct="0">
              <a:spcBef>
                <a:spcPct val="0"/>
              </a:spcBef>
              <a:spcAft>
                <a:spcPct val="0"/>
              </a:spcAft>
              <a:defRPr sz="2700">
                <a:solidFill>
                  <a:schemeClr val="tx1"/>
                </a:solidFill>
                <a:latin typeface="Times New Roman" pitchFamily="18" charset="0"/>
              </a:defRPr>
            </a:lvl8pPr>
            <a:lvl9pPr marL="3914490" indent="-230265" defTabSz="922655" eaLnBrk="0" fontAlgn="base" hangingPunct="0">
              <a:spcBef>
                <a:spcPct val="0"/>
              </a:spcBef>
              <a:spcAft>
                <a:spcPct val="0"/>
              </a:spcAft>
              <a:defRPr sz="2700">
                <a:solidFill>
                  <a:schemeClr val="tx1"/>
                </a:solidFill>
                <a:latin typeface="Times New Roman" pitchFamily="18" charset="0"/>
              </a:defRPr>
            </a:lvl9pPr>
          </a:lstStyle>
          <a:p>
            <a:pPr eaLnBrk="1" hangingPunct="1"/>
            <a:fld id="{266E97FE-8722-49E6-B9DD-C0EFA35EC50F}" type="slidenum">
              <a:rPr lang="en-US" sz="1200">
                <a:solidFill>
                  <a:prstClr val="black"/>
                </a:solidFill>
                <a:latin typeface="Arial Unicode MS" pitchFamily="34" charset="-128"/>
              </a:rPr>
              <a:pPr eaLnBrk="1" hangingPunct="1"/>
              <a:t>20</a:t>
            </a:fld>
            <a:endParaRPr lang="en-US" sz="1200" dirty="0">
              <a:solidFill>
                <a:prstClr val="black"/>
              </a:solidFill>
              <a:latin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6">
              <a:defRPr/>
            </a:pPr>
            <a:r>
              <a:rPr lang="en-US" dirty="0" smtClean="0">
                <a:latin typeface="Arial" charset="0"/>
              </a:rPr>
              <a:t>Red line represents approximate number of new households per year (estimated range: 220 to 250 thousand per year)</a:t>
            </a:r>
          </a:p>
          <a:p>
            <a:endParaRPr lang="en-US" dirty="0"/>
          </a:p>
        </p:txBody>
      </p:sp>
      <p:sp>
        <p:nvSpPr>
          <p:cNvPr id="4" name="Slide Number Placeholder 3"/>
          <p:cNvSpPr>
            <a:spLocks noGrp="1"/>
          </p:cNvSpPr>
          <p:nvPr>
            <p:ph type="sldNum" sz="quarter" idx="10"/>
          </p:nvPr>
        </p:nvSpPr>
        <p:spPr/>
        <p:txBody>
          <a:bodyPr/>
          <a:lstStyle/>
          <a:p>
            <a:fld id="{19460301-7DCB-4910-9D81-3D7BAF0B993B}" type="slidenum">
              <a:rPr lang="en-US" smtClean="0"/>
              <a:t>21</a:t>
            </a:fld>
            <a:endParaRPr lang="en-US"/>
          </a:p>
        </p:txBody>
      </p:sp>
    </p:spTree>
    <p:extLst>
      <p:ext uri="{BB962C8B-B14F-4D97-AF65-F5344CB8AC3E}">
        <p14:creationId xmlns:p14="http://schemas.microsoft.com/office/powerpoint/2010/main" val="1635992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lvl1pPr defTabSz="967156">
              <a:defRPr>
                <a:solidFill>
                  <a:schemeClr val="tx1"/>
                </a:solidFill>
                <a:latin typeface="Arial" charset="0"/>
              </a:defRPr>
            </a:lvl1pPr>
            <a:lvl2pPr marL="779051" indent="-299634" defTabSz="967156">
              <a:defRPr>
                <a:solidFill>
                  <a:schemeClr val="tx1"/>
                </a:solidFill>
                <a:latin typeface="Arial" charset="0"/>
              </a:defRPr>
            </a:lvl2pPr>
            <a:lvl3pPr marL="1198540" indent="-239708" defTabSz="967156">
              <a:defRPr>
                <a:solidFill>
                  <a:schemeClr val="tx1"/>
                </a:solidFill>
                <a:latin typeface="Arial" charset="0"/>
              </a:defRPr>
            </a:lvl3pPr>
            <a:lvl4pPr marL="1677957" indent="-239708" defTabSz="967156">
              <a:defRPr>
                <a:solidFill>
                  <a:schemeClr val="tx1"/>
                </a:solidFill>
                <a:latin typeface="Arial" charset="0"/>
              </a:defRPr>
            </a:lvl4pPr>
            <a:lvl5pPr marL="2157374" indent="-239708" defTabSz="967156">
              <a:defRPr>
                <a:solidFill>
                  <a:schemeClr val="tx1"/>
                </a:solidFill>
                <a:latin typeface="Arial" charset="0"/>
              </a:defRPr>
            </a:lvl5pPr>
            <a:lvl6pPr marL="2636790" indent="-239708" defTabSz="967156" eaLnBrk="0" fontAlgn="base" hangingPunct="0">
              <a:spcBef>
                <a:spcPct val="0"/>
              </a:spcBef>
              <a:spcAft>
                <a:spcPct val="0"/>
              </a:spcAft>
              <a:defRPr>
                <a:solidFill>
                  <a:schemeClr val="tx1"/>
                </a:solidFill>
                <a:latin typeface="Arial" charset="0"/>
              </a:defRPr>
            </a:lvl6pPr>
            <a:lvl7pPr marL="3116206" indent="-239708" defTabSz="967156" eaLnBrk="0" fontAlgn="base" hangingPunct="0">
              <a:spcBef>
                <a:spcPct val="0"/>
              </a:spcBef>
              <a:spcAft>
                <a:spcPct val="0"/>
              </a:spcAft>
              <a:defRPr>
                <a:solidFill>
                  <a:schemeClr val="tx1"/>
                </a:solidFill>
                <a:latin typeface="Arial" charset="0"/>
              </a:defRPr>
            </a:lvl7pPr>
            <a:lvl8pPr marL="3595622" indent="-239708" defTabSz="967156" eaLnBrk="0" fontAlgn="base" hangingPunct="0">
              <a:spcBef>
                <a:spcPct val="0"/>
              </a:spcBef>
              <a:spcAft>
                <a:spcPct val="0"/>
              </a:spcAft>
              <a:defRPr>
                <a:solidFill>
                  <a:schemeClr val="tx1"/>
                </a:solidFill>
                <a:latin typeface="Arial" charset="0"/>
              </a:defRPr>
            </a:lvl8pPr>
            <a:lvl9pPr marL="4075039" indent="-239708" defTabSz="967156" eaLnBrk="0" fontAlgn="base" hangingPunct="0">
              <a:spcBef>
                <a:spcPct val="0"/>
              </a:spcBef>
              <a:spcAft>
                <a:spcPct val="0"/>
              </a:spcAft>
              <a:defRPr>
                <a:solidFill>
                  <a:schemeClr val="tx1"/>
                </a:solidFill>
                <a:latin typeface="Arial" charset="0"/>
              </a:defRPr>
            </a:lvl9pPr>
          </a:lstStyle>
          <a:p>
            <a:pPr>
              <a:defRPr/>
            </a:pPr>
            <a:fld id="{792D5047-B3AB-4389-8981-535F0C3FAEAC}" type="slidenum">
              <a:rPr lang="en-US" smtClean="0">
                <a:latin typeface="Arial Unicode MS" pitchFamily="34" charset="-128"/>
              </a:rPr>
              <a:pPr>
                <a:defRPr/>
              </a:pPr>
              <a:t>22</a:t>
            </a:fld>
            <a:endParaRPr lang="en-US" smtClean="0">
              <a:latin typeface="Arial Unicode MS" pitchFamily="34" charset="-128"/>
            </a:endParaRPr>
          </a:p>
        </p:txBody>
      </p:sp>
      <p:sp>
        <p:nvSpPr>
          <p:cNvPr id="104451" name="Rectangle 7"/>
          <p:cNvSpPr txBox="1">
            <a:spLocks noGrp="1" noChangeArrowheads="1"/>
          </p:cNvSpPr>
          <p:nvPr/>
        </p:nvSpPr>
        <p:spPr bwMode="auto">
          <a:xfrm>
            <a:off x="3972258" y="8832197"/>
            <a:ext cx="3038144" cy="46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8" tIns="48315" rIns="96628" bIns="48315" anchor="b"/>
          <a:lstStyle>
            <a:lvl1pPr defTabSz="922338" eaLnBrk="0" hangingPunct="0">
              <a:defRPr>
                <a:solidFill>
                  <a:schemeClr val="tx1"/>
                </a:solidFill>
                <a:latin typeface="Arial" pitchFamily="34" charset="0"/>
                <a:cs typeface="Arial" pitchFamily="34" charset="0"/>
              </a:defRPr>
            </a:lvl1pPr>
            <a:lvl2pPr marL="742950" indent="-285750" defTabSz="922338" eaLnBrk="0" hangingPunct="0">
              <a:defRPr>
                <a:solidFill>
                  <a:schemeClr val="tx1"/>
                </a:solidFill>
                <a:latin typeface="Arial" pitchFamily="34" charset="0"/>
                <a:cs typeface="Arial" pitchFamily="34" charset="0"/>
              </a:defRPr>
            </a:lvl2pPr>
            <a:lvl3pPr marL="1143000" indent="-228600" defTabSz="922338" eaLnBrk="0" hangingPunct="0">
              <a:defRPr>
                <a:solidFill>
                  <a:schemeClr val="tx1"/>
                </a:solidFill>
                <a:latin typeface="Arial" pitchFamily="34" charset="0"/>
                <a:cs typeface="Arial" pitchFamily="34" charset="0"/>
              </a:defRPr>
            </a:lvl3pPr>
            <a:lvl4pPr marL="1600200" indent="-228600" defTabSz="922338" eaLnBrk="0" hangingPunct="0">
              <a:defRPr>
                <a:solidFill>
                  <a:schemeClr val="tx1"/>
                </a:solidFill>
                <a:latin typeface="Arial" pitchFamily="34" charset="0"/>
                <a:cs typeface="Arial" pitchFamily="34" charset="0"/>
              </a:defRPr>
            </a:lvl4pPr>
            <a:lvl5pPr marL="2057400" indent="-228600" defTabSz="922338" eaLnBrk="0" hangingPunct="0">
              <a:defRPr>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D2EB0B18-9790-482D-AB08-FE1609BE11CC}" type="slidenum">
              <a:rPr lang="en-US" sz="1300">
                <a:latin typeface="Arial Unicode MS" pitchFamily="34" charset="-128"/>
              </a:rPr>
              <a:pPr algn="r" eaLnBrk="1" hangingPunct="1"/>
              <a:t>22</a:t>
            </a:fld>
            <a:endParaRPr lang="en-US" sz="1300">
              <a:latin typeface="Arial Unicode MS" pitchFamily="34" charset="-128"/>
            </a:endParaRPr>
          </a:p>
        </p:txBody>
      </p:sp>
      <p:sp>
        <p:nvSpPr>
          <p:cNvPr id="1044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3"/>
          <p:cNvSpPr>
            <a:spLocks noGrp="1" noChangeArrowheads="1"/>
          </p:cNvSpPr>
          <p:nvPr>
            <p:ph type="body" idx="1"/>
          </p:nvPr>
        </p:nvSpPr>
        <p:spPr bwMode="auto">
          <a:xfrm>
            <a:off x="934115" y="4414563"/>
            <a:ext cx="5142177" cy="41839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275" tIns="46138" rIns="92275" bIns="46138" numCol="1" anchor="t" anchorCtr="0" compatLnSpc="1">
            <a:prstTxWarp prst="textNoShape">
              <a:avLst/>
            </a:prstTxWarp>
          </a:bodyPr>
          <a:lstStyle/>
          <a:p>
            <a:pPr eaLnBrk="1" hangingPunct="1"/>
            <a:r>
              <a:rPr lang="en-US" b="1" i="1" dirty="0" smtClean="0"/>
              <a:t>Note: Data is for CA Properties with a Mortgage</a:t>
            </a:r>
            <a:br>
              <a:rPr lang="en-US" b="1" i="1" dirty="0" smtClean="0"/>
            </a:br>
            <a:r>
              <a:rPr lang="en-US" b="1" i="1" dirty="0" smtClean="0"/>
              <a:t>Near Negative Equity is defined as properties in negative equity or within 5% of being in a negative equity position</a:t>
            </a:r>
          </a:p>
          <a:p>
            <a:pPr eaLnBrk="1" hangingPunct="1"/>
            <a:endParaRPr lang="en-US" b="1" i="1" dirty="0" smtClean="0">
              <a:latin typeface="Arial" pitchFamily="34" charset="0"/>
            </a:endParaRPr>
          </a:p>
          <a:p>
            <a:pPr eaLnBrk="1" hangingPunct="1"/>
            <a:r>
              <a:rPr lang="en-US" dirty="0" err="1" smtClean="0">
                <a:latin typeface="Arial" pitchFamily="34" charset="0"/>
              </a:rPr>
              <a:t>Corelogic</a:t>
            </a:r>
            <a:r>
              <a:rPr lang="en-US" dirty="0" smtClean="0">
                <a:latin typeface="Arial" pitchFamily="34" charset="0"/>
              </a:rPr>
              <a:t> Equity Report = http://www.corelogic.com/about-us/news.aspx</a:t>
            </a:r>
          </a:p>
          <a:p>
            <a:pPr eaLnBrk="1" hangingPunct="1"/>
            <a:endParaRPr lang="en-US" dirty="0"/>
          </a:p>
          <a:p>
            <a:pPr marL="171442" indent="-171442">
              <a:buFont typeface="Arial" panose="020B0604020202020204" pitchFamily="34" charset="0"/>
              <a:buChar char="•"/>
            </a:pPr>
            <a:r>
              <a:rPr lang="en-US" dirty="0"/>
              <a:t>high negative equity among Gen-X homeowners is causing gridlock in the U.S. housing market.</a:t>
            </a:r>
            <a:endParaRPr lang="en-US" dirty="0" smtClean="0">
              <a:latin typeface="Arial" pitchFamily="34" charset="0"/>
            </a:endParaRPr>
          </a:p>
          <a:p>
            <a:pPr marL="171442" indent="-171442">
              <a:buFont typeface="Arial" panose="020B0604020202020204" pitchFamily="34" charset="0"/>
              <a:buChar char="•"/>
            </a:pPr>
            <a:r>
              <a:rPr lang="en-US" dirty="0"/>
              <a:t>Nearly 43 percent of homeowners between 35 and 49 are underwater on their mortgages. In contrast, only 15 percent of millennial homeowners (those between 20 and 34 years old) and 31 percent of baby boomers (50 to 64 years old) are underwater.</a:t>
            </a:r>
          </a:p>
          <a:p>
            <a:pPr marL="171442" indent="-171442">
              <a:buFont typeface="Arial" panose="020B0604020202020204" pitchFamily="34" charset="0"/>
              <a:buChar char="•"/>
            </a:pPr>
            <a:r>
              <a:rPr lang="en-US" dirty="0"/>
              <a:t>baby boomers may not be able to find move-up buyers for their homes because Gen-</a:t>
            </a:r>
            <a:r>
              <a:rPr lang="en-US" dirty="0" err="1"/>
              <a:t>Xers</a:t>
            </a:r>
            <a:r>
              <a:rPr lang="en-US" dirty="0"/>
              <a:t> are stuck with troubled mortgages, Zillow reported. In turn, millennials can't move into the more affordable starter homes currently occupied by Gen </a:t>
            </a:r>
            <a:r>
              <a:rPr lang="en-US" dirty="0" err="1"/>
              <a:t>Xers</a:t>
            </a:r>
            <a:r>
              <a:rPr lang="en-US" dirty="0"/>
              <a:t>. In other words, the very types of houses young first-time buyers would be most able to afford are not hitting the market, and millennials are increasingly getting priced out.</a:t>
            </a:r>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12AB37F7-1327-489A-9C1B-DF75015E7085}" type="slidenum">
              <a:rPr lang="en-US">
                <a:solidFill>
                  <a:srgbClr val="000000"/>
                </a:solidFill>
              </a:rPr>
              <a:pPr eaLnBrk="1" hangingPunct="1"/>
              <a:t>23</a:t>
            </a:fld>
            <a:endParaRPr lang="en-US">
              <a:solidFill>
                <a:srgbClr val="000000"/>
              </a:solidFill>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p:spPr>
        <p:txBody>
          <a:bodyPr/>
          <a:lstStyle/>
          <a:p>
            <a:pPr eaLnBrk="1" hangingPunct="1">
              <a:spcBef>
                <a:spcPct val="0"/>
              </a:spcBef>
            </a:pPr>
            <a:endParaRPr lang="en-US" dirty="0" smtClean="0"/>
          </a:p>
        </p:txBody>
      </p:sp>
      <p:sp>
        <p:nvSpPr>
          <p:cNvPr id="68613"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94100AF-537F-4E87-A994-8AAA8A28BD32}" type="slidenum">
              <a:rPr lang="en-US" sz="1200">
                <a:solidFill>
                  <a:srgbClr val="000000"/>
                </a:solidFill>
                <a:latin typeface="Calibri" pitchFamily="34" charset="0"/>
              </a:rPr>
              <a:pPr algn="r" eaLnBrk="1" fontAlgn="base" hangingPunct="1">
                <a:spcBef>
                  <a:spcPct val="0"/>
                </a:spcBef>
                <a:spcAft>
                  <a:spcPct val="0"/>
                </a:spcAft>
              </a:pPr>
              <a:t>23</a:t>
            </a:fld>
            <a:endParaRPr lang="en-US" sz="1200">
              <a:solidFill>
                <a:srgbClr val="00000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966272EC-2691-4C8F-84FB-CED9A3C465ED}" type="slidenum">
              <a:rPr lang="en-US">
                <a:solidFill>
                  <a:srgbClr val="000000"/>
                </a:solidFill>
              </a:rPr>
              <a:pPr eaLnBrk="1" hangingPunct="1"/>
              <a:t>24</a:t>
            </a:fld>
            <a:endParaRPr lang="en-US">
              <a:solidFill>
                <a:srgbClr val="000000"/>
              </a:solidFill>
            </a:endParaRPr>
          </a:p>
        </p:txBody>
      </p:sp>
      <p:sp>
        <p:nvSpPr>
          <p:cNvPr id="6963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CCC9B9A0-F793-4221-8DFD-8BFC1870A866}" type="slidenum">
              <a:rPr lang="en-US" sz="1200">
                <a:solidFill>
                  <a:srgbClr val="000000"/>
                </a:solidFill>
                <a:latin typeface="Times New Roman" pitchFamily="18" charset="0"/>
              </a:rPr>
              <a:pPr algn="r" eaLnBrk="1" fontAlgn="base" hangingPunct="1">
                <a:spcBef>
                  <a:spcPct val="0"/>
                </a:spcBef>
                <a:spcAft>
                  <a:spcPct val="0"/>
                </a:spcAft>
              </a:pPr>
              <a:t>24</a:t>
            </a:fld>
            <a:endParaRPr lang="en-US" sz="1200">
              <a:solidFill>
                <a:srgbClr val="000000"/>
              </a:solidFill>
              <a:latin typeface="Times New Roman"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5EE5DD75-A249-4EEF-A9BB-B67D87DF3121}" type="slidenum">
              <a:rPr lang="en-US">
                <a:solidFill>
                  <a:srgbClr val="000000"/>
                </a:solidFill>
              </a:rPr>
              <a:pPr eaLnBrk="1" hangingPunct="1"/>
              <a:t>25</a:t>
            </a:fld>
            <a:endParaRPr lang="en-US">
              <a:solidFill>
                <a:srgbClr val="000000"/>
              </a:solidFill>
            </a:endParaRPr>
          </a:p>
        </p:txBody>
      </p:sp>
      <p:sp>
        <p:nvSpPr>
          <p:cNvPr id="7065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CA74B182-570D-4C18-A603-5867957C455B}" type="slidenum">
              <a:rPr lang="en-US" sz="1200">
                <a:solidFill>
                  <a:srgbClr val="000000"/>
                </a:solidFill>
                <a:latin typeface="Times New Roman" pitchFamily="18" charset="0"/>
              </a:rPr>
              <a:pPr algn="r" eaLnBrk="1" fontAlgn="base" hangingPunct="1">
                <a:spcBef>
                  <a:spcPct val="0"/>
                </a:spcBef>
                <a:spcAft>
                  <a:spcPct val="0"/>
                </a:spcAft>
              </a:pPr>
              <a:t>25</a:t>
            </a:fld>
            <a:endParaRPr lang="en-US" sz="1200">
              <a:solidFill>
                <a:srgbClr val="000000"/>
              </a:solidFill>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D44FB0B5-C3EF-49F8-AAF8-FECA8A28C0E6}" type="slidenum">
              <a:rPr lang="en-US">
                <a:solidFill>
                  <a:srgbClr val="000000"/>
                </a:solidFill>
              </a:rPr>
              <a:pPr eaLnBrk="1" hangingPunct="1"/>
              <a:t>26</a:t>
            </a:fld>
            <a:endParaRPr lang="en-US">
              <a:solidFill>
                <a:srgbClr val="000000"/>
              </a:solidFill>
            </a:endParaRPr>
          </a:p>
        </p:txBody>
      </p:sp>
      <p:sp>
        <p:nvSpPr>
          <p:cNvPr id="7168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98544DB1-4076-4EFF-B18F-D5D9F07CB5FC}" type="slidenum">
              <a:rPr lang="en-US" sz="1200">
                <a:solidFill>
                  <a:srgbClr val="000000"/>
                </a:solidFill>
                <a:latin typeface="Times New Roman" pitchFamily="18" charset="0"/>
              </a:rPr>
              <a:pPr algn="r" eaLnBrk="1" fontAlgn="base" hangingPunct="1">
                <a:spcBef>
                  <a:spcPct val="0"/>
                </a:spcBef>
                <a:spcAft>
                  <a:spcPct val="0"/>
                </a:spcAft>
              </a:pPr>
              <a:t>26</a:t>
            </a:fld>
            <a:endParaRPr lang="en-US" sz="1200">
              <a:solidFill>
                <a:srgbClr val="000000"/>
              </a:solidFill>
              <a:latin typeface="Times New Roman" pitchFamily="18"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910CC549-470A-4137-A5D3-965066E3B7C7}" type="slidenum">
              <a:rPr lang="en-US">
                <a:solidFill>
                  <a:srgbClr val="000000"/>
                </a:solidFill>
              </a:rPr>
              <a:pPr eaLnBrk="1" hangingPunct="1"/>
              <a:t>27</a:t>
            </a:fld>
            <a:endParaRPr lang="en-US">
              <a:solidFill>
                <a:srgbClr val="000000"/>
              </a:solidFill>
            </a:endParaRPr>
          </a:p>
        </p:txBody>
      </p:sp>
      <p:sp>
        <p:nvSpPr>
          <p:cNvPr id="72707"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D8834EF9-2FD3-4D26-9C8F-F828C0505D40}" type="slidenum">
              <a:rPr lang="en-US" sz="1200">
                <a:solidFill>
                  <a:srgbClr val="000000"/>
                </a:solidFill>
                <a:latin typeface="Times New Roman" pitchFamily="18" charset="0"/>
              </a:rPr>
              <a:pPr algn="r" eaLnBrk="1" fontAlgn="base" hangingPunct="1">
                <a:spcBef>
                  <a:spcPct val="0"/>
                </a:spcBef>
                <a:spcAft>
                  <a:spcPct val="0"/>
                </a:spcAft>
              </a:pPr>
              <a:t>27</a:t>
            </a:fld>
            <a:endParaRPr lang="en-US" sz="1200">
              <a:solidFill>
                <a:srgbClr val="000000"/>
              </a:solidFill>
              <a:latin typeface="Times New Roman"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12AB37F7-1327-489A-9C1B-DF75015E7085}" type="slidenum">
              <a:rPr lang="en-US">
                <a:solidFill>
                  <a:srgbClr val="000000"/>
                </a:solidFill>
              </a:rPr>
              <a:pPr eaLnBrk="1" hangingPunct="1"/>
              <a:t>28</a:t>
            </a:fld>
            <a:endParaRPr lang="en-US">
              <a:solidFill>
                <a:srgbClr val="000000"/>
              </a:solidFill>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p:spPr>
        <p:txBody>
          <a:bodyPr/>
          <a:lstStyle/>
          <a:p>
            <a:pPr eaLnBrk="1" hangingPunct="1">
              <a:spcBef>
                <a:spcPct val="0"/>
              </a:spcBef>
            </a:pPr>
            <a:endParaRPr lang="en-US" dirty="0" smtClean="0"/>
          </a:p>
        </p:txBody>
      </p:sp>
      <p:sp>
        <p:nvSpPr>
          <p:cNvPr id="68613"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94100AF-537F-4E87-A994-8AAA8A28BD32}" type="slidenum">
              <a:rPr lang="en-US" sz="1200">
                <a:solidFill>
                  <a:srgbClr val="000000"/>
                </a:solidFill>
                <a:latin typeface="Calibri" pitchFamily="34" charset="0"/>
              </a:rPr>
              <a:pPr algn="r" eaLnBrk="1" fontAlgn="base" hangingPunct="1">
                <a:spcBef>
                  <a:spcPct val="0"/>
                </a:spcBef>
                <a:spcAft>
                  <a:spcPct val="0"/>
                </a:spcAft>
              </a:pPr>
              <a:t>28</a:t>
            </a:fld>
            <a:endParaRPr lang="en-US" sz="1200">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966272EC-2691-4C8F-84FB-CED9A3C465ED}" type="slidenum">
              <a:rPr lang="en-US">
                <a:solidFill>
                  <a:srgbClr val="000000"/>
                </a:solidFill>
              </a:rPr>
              <a:pPr eaLnBrk="1" hangingPunct="1"/>
              <a:t>29</a:t>
            </a:fld>
            <a:endParaRPr lang="en-US">
              <a:solidFill>
                <a:srgbClr val="000000"/>
              </a:solidFill>
            </a:endParaRPr>
          </a:p>
        </p:txBody>
      </p:sp>
      <p:sp>
        <p:nvSpPr>
          <p:cNvPr id="6963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CCC9B9A0-F793-4221-8DFD-8BFC1870A866}" type="slidenum">
              <a:rPr lang="en-US" sz="1200">
                <a:solidFill>
                  <a:srgbClr val="000000"/>
                </a:solidFill>
                <a:latin typeface="Times New Roman" pitchFamily="18" charset="0"/>
              </a:rPr>
              <a:pPr algn="r" eaLnBrk="1" fontAlgn="base" hangingPunct="1">
                <a:spcBef>
                  <a:spcPct val="0"/>
                </a:spcBef>
                <a:spcAft>
                  <a:spcPct val="0"/>
                </a:spcAft>
              </a:pPr>
              <a:t>29</a:t>
            </a:fld>
            <a:endParaRPr lang="en-US" sz="1200">
              <a:solidFill>
                <a:srgbClr val="000000"/>
              </a:solidFill>
              <a:latin typeface="Times New Roman"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3</a:t>
            </a:fld>
            <a:endParaRPr lang="en-US"/>
          </a:p>
        </p:txBody>
      </p:sp>
    </p:spTree>
    <p:extLst>
      <p:ext uri="{BB962C8B-B14F-4D97-AF65-F5344CB8AC3E}">
        <p14:creationId xmlns:p14="http://schemas.microsoft.com/office/powerpoint/2010/main" val="662431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5EE5DD75-A249-4EEF-A9BB-B67D87DF3121}" type="slidenum">
              <a:rPr lang="en-US">
                <a:solidFill>
                  <a:srgbClr val="000000"/>
                </a:solidFill>
              </a:rPr>
              <a:pPr eaLnBrk="1" hangingPunct="1"/>
              <a:t>30</a:t>
            </a:fld>
            <a:endParaRPr lang="en-US">
              <a:solidFill>
                <a:srgbClr val="000000"/>
              </a:solidFill>
            </a:endParaRPr>
          </a:p>
        </p:txBody>
      </p:sp>
      <p:sp>
        <p:nvSpPr>
          <p:cNvPr id="7065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CA74B182-570D-4C18-A603-5867957C455B}" type="slidenum">
              <a:rPr lang="en-US" sz="1200">
                <a:solidFill>
                  <a:srgbClr val="000000"/>
                </a:solidFill>
                <a:latin typeface="Times New Roman" pitchFamily="18" charset="0"/>
              </a:rPr>
              <a:pPr algn="r" eaLnBrk="1" fontAlgn="base" hangingPunct="1">
                <a:spcBef>
                  <a:spcPct val="0"/>
                </a:spcBef>
                <a:spcAft>
                  <a:spcPct val="0"/>
                </a:spcAft>
              </a:pPr>
              <a:t>30</a:t>
            </a:fld>
            <a:endParaRPr lang="en-US" sz="1200">
              <a:solidFill>
                <a:srgbClr val="000000"/>
              </a:solidFill>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D44FB0B5-C3EF-49F8-AAF8-FECA8A28C0E6}" type="slidenum">
              <a:rPr lang="en-US">
                <a:solidFill>
                  <a:srgbClr val="000000"/>
                </a:solidFill>
              </a:rPr>
              <a:pPr eaLnBrk="1" hangingPunct="1"/>
              <a:t>31</a:t>
            </a:fld>
            <a:endParaRPr lang="en-US">
              <a:solidFill>
                <a:srgbClr val="000000"/>
              </a:solidFill>
            </a:endParaRPr>
          </a:p>
        </p:txBody>
      </p:sp>
      <p:sp>
        <p:nvSpPr>
          <p:cNvPr id="7168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98544DB1-4076-4EFF-B18F-D5D9F07CB5FC}" type="slidenum">
              <a:rPr lang="en-US" sz="1200">
                <a:solidFill>
                  <a:srgbClr val="000000"/>
                </a:solidFill>
                <a:latin typeface="Times New Roman" pitchFamily="18" charset="0"/>
              </a:rPr>
              <a:pPr algn="r" eaLnBrk="1" fontAlgn="base" hangingPunct="1">
                <a:spcBef>
                  <a:spcPct val="0"/>
                </a:spcBef>
                <a:spcAft>
                  <a:spcPct val="0"/>
                </a:spcAft>
              </a:pPr>
              <a:t>31</a:t>
            </a:fld>
            <a:endParaRPr lang="en-US" sz="1200">
              <a:solidFill>
                <a:srgbClr val="000000"/>
              </a:solidFill>
              <a:latin typeface="Times New Roman" pitchFamily="18"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910CC549-470A-4137-A5D3-965066E3B7C7}" type="slidenum">
              <a:rPr lang="en-US">
                <a:solidFill>
                  <a:srgbClr val="000000"/>
                </a:solidFill>
              </a:rPr>
              <a:pPr eaLnBrk="1" hangingPunct="1"/>
              <a:t>32</a:t>
            </a:fld>
            <a:endParaRPr lang="en-US">
              <a:solidFill>
                <a:srgbClr val="000000"/>
              </a:solidFill>
            </a:endParaRPr>
          </a:p>
        </p:txBody>
      </p:sp>
      <p:sp>
        <p:nvSpPr>
          <p:cNvPr id="72707"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D8834EF9-2FD3-4D26-9C8F-F828C0505D40}" type="slidenum">
              <a:rPr lang="en-US" sz="1200">
                <a:solidFill>
                  <a:srgbClr val="000000"/>
                </a:solidFill>
                <a:latin typeface="Times New Roman" pitchFamily="18" charset="0"/>
              </a:rPr>
              <a:pPr algn="r" eaLnBrk="1" fontAlgn="base" hangingPunct="1">
                <a:spcBef>
                  <a:spcPct val="0"/>
                </a:spcBef>
                <a:spcAft>
                  <a:spcPct val="0"/>
                </a:spcAft>
              </a:pPr>
              <a:t>32</a:t>
            </a:fld>
            <a:endParaRPr lang="en-US" sz="1200">
              <a:solidFill>
                <a:srgbClr val="000000"/>
              </a:solidFill>
              <a:latin typeface="Times New Roman"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12AB37F7-1327-489A-9C1B-DF75015E7085}" type="slidenum">
              <a:rPr lang="en-US">
                <a:solidFill>
                  <a:srgbClr val="000000"/>
                </a:solidFill>
              </a:rPr>
              <a:pPr eaLnBrk="1" hangingPunct="1"/>
              <a:t>33</a:t>
            </a:fld>
            <a:endParaRPr lang="en-US">
              <a:solidFill>
                <a:srgbClr val="000000"/>
              </a:solidFill>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p:spPr>
        <p:txBody>
          <a:bodyPr/>
          <a:lstStyle/>
          <a:p>
            <a:pPr eaLnBrk="1" hangingPunct="1">
              <a:spcBef>
                <a:spcPct val="0"/>
              </a:spcBef>
            </a:pPr>
            <a:endParaRPr lang="en-US" dirty="0" smtClean="0"/>
          </a:p>
        </p:txBody>
      </p:sp>
      <p:sp>
        <p:nvSpPr>
          <p:cNvPr id="68613"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94100AF-537F-4E87-A994-8AAA8A28BD32}" type="slidenum">
              <a:rPr lang="en-US" sz="1200">
                <a:solidFill>
                  <a:srgbClr val="000000"/>
                </a:solidFill>
                <a:latin typeface="Calibri" pitchFamily="34" charset="0"/>
              </a:rPr>
              <a:pPr algn="r" eaLnBrk="1" fontAlgn="base" hangingPunct="1">
                <a:spcBef>
                  <a:spcPct val="0"/>
                </a:spcBef>
                <a:spcAft>
                  <a:spcPct val="0"/>
                </a:spcAft>
              </a:pPr>
              <a:t>33</a:t>
            </a:fld>
            <a:endParaRPr lang="en-US" sz="1200">
              <a:solidFill>
                <a:srgbClr val="000000"/>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966272EC-2691-4C8F-84FB-CED9A3C465ED}" type="slidenum">
              <a:rPr lang="en-US">
                <a:solidFill>
                  <a:srgbClr val="000000"/>
                </a:solidFill>
              </a:rPr>
              <a:pPr eaLnBrk="1" hangingPunct="1"/>
              <a:t>34</a:t>
            </a:fld>
            <a:endParaRPr lang="en-US">
              <a:solidFill>
                <a:srgbClr val="000000"/>
              </a:solidFill>
            </a:endParaRPr>
          </a:p>
        </p:txBody>
      </p:sp>
      <p:sp>
        <p:nvSpPr>
          <p:cNvPr id="6963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CCC9B9A0-F793-4221-8DFD-8BFC1870A866}" type="slidenum">
              <a:rPr lang="en-US" sz="1200">
                <a:solidFill>
                  <a:srgbClr val="000000"/>
                </a:solidFill>
                <a:latin typeface="Times New Roman" pitchFamily="18" charset="0"/>
              </a:rPr>
              <a:pPr algn="r" eaLnBrk="1" fontAlgn="base" hangingPunct="1">
                <a:spcBef>
                  <a:spcPct val="0"/>
                </a:spcBef>
                <a:spcAft>
                  <a:spcPct val="0"/>
                </a:spcAft>
              </a:pPr>
              <a:t>34</a:t>
            </a:fld>
            <a:endParaRPr lang="en-US" sz="1200">
              <a:solidFill>
                <a:srgbClr val="000000"/>
              </a:solidFill>
              <a:latin typeface="Times New Roman"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5EE5DD75-A249-4EEF-A9BB-B67D87DF3121}" type="slidenum">
              <a:rPr lang="en-US">
                <a:solidFill>
                  <a:srgbClr val="000000"/>
                </a:solidFill>
              </a:rPr>
              <a:pPr eaLnBrk="1" hangingPunct="1"/>
              <a:t>35</a:t>
            </a:fld>
            <a:endParaRPr lang="en-US">
              <a:solidFill>
                <a:srgbClr val="000000"/>
              </a:solidFill>
            </a:endParaRPr>
          </a:p>
        </p:txBody>
      </p:sp>
      <p:sp>
        <p:nvSpPr>
          <p:cNvPr id="7065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CA74B182-570D-4C18-A603-5867957C455B}" type="slidenum">
              <a:rPr lang="en-US" sz="1200">
                <a:solidFill>
                  <a:srgbClr val="000000"/>
                </a:solidFill>
                <a:latin typeface="Times New Roman" pitchFamily="18" charset="0"/>
              </a:rPr>
              <a:pPr algn="r" eaLnBrk="1" fontAlgn="base" hangingPunct="1">
                <a:spcBef>
                  <a:spcPct val="0"/>
                </a:spcBef>
                <a:spcAft>
                  <a:spcPct val="0"/>
                </a:spcAft>
              </a:pPr>
              <a:t>35</a:t>
            </a:fld>
            <a:endParaRPr lang="en-US" sz="1200">
              <a:solidFill>
                <a:srgbClr val="000000"/>
              </a:solidFill>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D44FB0B5-C3EF-49F8-AAF8-FECA8A28C0E6}" type="slidenum">
              <a:rPr lang="en-US">
                <a:solidFill>
                  <a:srgbClr val="000000"/>
                </a:solidFill>
              </a:rPr>
              <a:pPr eaLnBrk="1" hangingPunct="1"/>
              <a:t>36</a:t>
            </a:fld>
            <a:endParaRPr lang="en-US">
              <a:solidFill>
                <a:srgbClr val="000000"/>
              </a:solidFill>
            </a:endParaRPr>
          </a:p>
        </p:txBody>
      </p:sp>
      <p:sp>
        <p:nvSpPr>
          <p:cNvPr id="7168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98544DB1-4076-4EFF-B18F-D5D9F07CB5FC}" type="slidenum">
              <a:rPr lang="en-US" sz="1200">
                <a:solidFill>
                  <a:srgbClr val="000000"/>
                </a:solidFill>
                <a:latin typeface="Times New Roman" pitchFamily="18" charset="0"/>
              </a:rPr>
              <a:pPr algn="r" eaLnBrk="1" fontAlgn="base" hangingPunct="1">
                <a:spcBef>
                  <a:spcPct val="0"/>
                </a:spcBef>
                <a:spcAft>
                  <a:spcPct val="0"/>
                </a:spcAft>
              </a:pPr>
              <a:t>36</a:t>
            </a:fld>
            <a:endParaRPr lang="en-US" sz="1200">
              <a:solidFill>
                <a:srgbClr val="000000"/>
              </a:solidFill>
              <a:latin typeface="Times New Roman" pitchFamily="18"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910CC549-470A-4137-A5D3-965066E3B7C7}" type="slidenum">
              <a:rPr lang="en-US">
                <a:solidFill>
                  <a:srgbClr val="000000"/>
                </a:solidFill>
              </a:rPr>
              <a:pPr eaLnBrk="1" hangingPunct="1"/>
              <a:t>37</a:t>
            </a:fld>
            <a:endParaRPr lang="en-US">
              <a:solidFill>
                <a:srgbClr val="000000"/>
              </a:solidFill>
            </a:endParaRPr>
          </a:p>
        </p:txBody>
      </p:sp>
      <p:sp>
        <p:nvSpPr>
          <p:cNvPr id="72707"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D8834EF9-2FD3-4D26-9C8F-F828C0505D40}" type="slidenum">
              <a:rPr lang="en-US" sz="1200">
                <a:solidFill>
                  <a:srgbClr val="000000"/>
                </a:solidFill>
                <a:latin typeface="Times New Roman" pitchFamily="18" charset="0"/>
              </a:rPr>
              <a:pPr algn="r" eaLnBrk="1" fontAlgn="base" hangingPunct="1">
                <a:spcBef>
                  <a:spcPct val="0"/>
                </a:spcBef>
                <a:spcAft>
                  <a:spcPct val="0"/>
                </a:spcAft>
              </a:pPr>
              <a:t>37</a:t>
            </a:fld>
            <a:endParaRPr lang="en-US" sz="1200">
              <a:solidFill>
                <a:srgbClr val="000000"/>
              </a:solidFill>
              <a:latin typeface="Times New Roman"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12AB37F7-1327-489A-9C1B-DF75015E7085}" type="slidenum">
              <a:rPr lang="en-US">
                <a:solidFill>
                  <a:srgbClr val="000000"/>
                </a:solidFill>
              </a:rPr>
              <a:pPr eaLnBrk="1" hangingPunct="1"/>
              <a:t>38</a:t>
            </a:fld>
            <a:endParaRPr lang="en-US">
              <a:solidFill>
                <a:srgbClr val="000000"/>
              </a:solidFill>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noFill/>
        </p:spPr>
        <p:txBody>
          <a:bodyPr/>
          <a:lstStyle/>
          <a:p>
            <a:pPr eaLnBrk="1" hangingPunct="1">
              <a:spcBef>
                <a:spcPct val="0"/>
              </a:spcBef>
            </a:pPr>
            <a:endParaRPr lang="en-US" dirty="0" smtClean="0"/>
          </a:p>
        </p:txBody>
      </p:sp>
      <p:sp>
        <p:nvSpPr>
          <p:cNvPr id="68613"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194100AF-537F-4E87-A994-8AAA8A28BD32}" type="slidenum">
              <a:rPr lang="en-US" sz="1200">
                <a:solidFill>
                  <a:srgbClr val="000000"/>
                </a:solidFill>
                <a:latin typeface="Calibri" pitchFamily="34" charset="0"/>
              </a:rPr>
              <a:pPr algn="r" eaLnBrk="1" fontAlgn="base" hangingPunct="1">
                <a:spcBef>
                  <a:spcPct val="0"/>
                </a:spcBef>
                <a:spcAft>
                  <a:spcPct val="0"/>
                </a:spcAft>
              </a:pPr>
              <a:t>38</a:t>
            </a:fld>
            <a:endParaRPr lang="en-US" sz="1200">
              <a:solidFill>
                <a:srgbClr val="000000"/>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966272EC-2691-4C8F-84FB-CED9A3C465ED}" type="slidenum">
              <a:rPr lang="en-US">
                <a:solidFill>
                  <a:srgbClr val="000000"/>
                </a:solidFill>
              </a:rPr>
              <a:pPr eaLnBrk="1" hangingPunct="1"/>
              <a:t>39</a:t>
            </a:fld>
            <a:endParaRPr lang="en-US">
              <a:solidFill>
                <a:srgbClr val="000000"/>
              </a:solidFill>
            </a:endParaRPr>
          </a:p>
        </p:txBody>
      </p:sp>
      <p:sp>
        <p:nvSpPr>
          <p:cNvPr id="6963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CCC9B9A0-F793-4221-8DFD-8BFC1870A866}" type="slidenum">
              <a:rPr lang="en-US" sz="1200">
                <a:solidFill>
                  <a:srgbClr val="000000"/>
                </a:solidFill>
                <a:latin typeface="Times New Roman" pitchFamily="18" charset="0"/>
              </a:rPr>
              <a:pPr algn="r" eaLnBrk="1" fontAlgn="base" hangingPunct="1">
                <a:spcBef>
                  <a:spcPct val="0"/>
                </a:spcBef>
                <a:spcAft>
                  <a:spcPct val="0"/>
                </a:spcAft>
              </a:pPr>
              <a:t>39</a:t>
            </a:fld>
            <a:endParaRPr lang="en-US" sz="1200">
              <a:solidFill>
                <a:srgbClr val="000000"/>
              </a:solidFill>
              <a:latin typeface="Times New Roman"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4</a:t>
            </a:fld>
            <a:endParaRPr lang="en-US"/>
          </a:p>
        </p:txBody>
      </p:sp>
    </p:spTree>
    <p:extLst>
      <p:ext uri="{BB962C8B-B14F-4D97-AF65-F5344CB8AC3E}">
        <p14:creationId xmlns:p14="http://schemas.microsoft.com/office/powerpoint/2010/main" val="3812564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5EE5DD75-A249-4EEF-A9BB-B67D87DF3121}" type="slidenum">
              <a:rPr lang="en-US">
                <a:solidFill>
                  <a:srgbClr val="000000"/>
                </a:solidFill>
              </a:rPr>
              <a:pPr eaLnBrk="1" hangingPunct="1"/>
              <a:t>40</a:t>
            </a:fld>
            <a:endParaRPr lang="en-US">
              <a:solidFill>
                <a:srgbClr val="000000"/>
              </a:solidFill>
            </a:endParaRPr>
          </a:p>
        </p:txBody>
      </p:sp>
      <p:sp>
        <p:nvSpPr>
          <p:cNvPr id="7065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CA74B182-570D-4C18-A603-5867957C455B}" type="slidenum">
              <a:rPr lang="en-US" sz="1200">
                <a:solidFill>
                  <a:srgbClr val="000000"/>
                </a:solidFill>
                <a:latin typeface="Times New Roman" pitchFamily="18" charset="0"/>
              </a:rPr>
              <a:pPr algn="r" eaLnBrk="1" fontAlgn="base" hangingPunct="1">
                <a:spcBef>
                  <a:spcPct val="0"/>
                </a:spcBef>
                <a:spcAft>
                  <a:spcPct val="0"/>
                </a:spcAft>
              </a:pPr>
              <a:t>40</a:t>
            </a:fld>
            <a:endParaRPr lang="en-US" sz="1200">
              <a:solidFill>
                <a:srgbClr val="000000"/>
              </a:solidFill>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D44FB0B5-C3EF-49F8-AAF8-FECA8A28C0E6}" type="slidenum">
              <a:rPr lang="en-US">
                <a:solidFill>
                  <a:srgbClr val="000000"/>
                </a:solidFill>
              </a:rPr>
              <a:pPr eaLnBrk="1" hangingPunct="1"/>
              <a:t>41</a:t>
            </a:fld>
            <a:endParaRPr lang="en-US">
              <a:solidFill>
                <a:srgbClr val="000000"/>
              </a:solidFill>
            </a:endParaRPr>
          </a:p>
        </p:txBody>
      </p:sp>
      <p:sp>
        <p:nvSpPr>
          <p:cNvPr id="7168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98544DB1-4076-4EFF-B18F-D5D9F07CB5FC}" type="slidenum">
              <a:rPr lang="en-US" sz="1200">
                <a:solidFill>
                  <a:srgbClr val="000000"/>
                </a:solidFill>
                <a:latin typeface="Times New Roman" pitchFamily="18" charset="0"/>
              </a:rPr>
              <a:pPr algn="r" eaLnBrk="1" fontAlgn="base" hangingPunct="1">
                <a:spcBef>
                  <a:spcPct val="0"/>
                </a:spcBef>
                <a:spcAft>
                  <a:spcPct val="0"/>
                </a:spcAft>
              </a:pPr>
              <a:t>41</a:t>
            </a:fld>
            <a:endParaRPr lang="en-US" sz="1200">
              <a:solidFill>
                <a:srgbClr val="000000"/>
              </a:solidFill>
              <a:latin typeface="Times New Roman" pitchFamily="18"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910CC549-470A-4137-A5D3-965066E3B7C7}" type="slidenum">
              <a:rPr lang="en-US">
                <a:solidFill>
                  <a:srgbClr val="000000"/>
                </a:solidFill>
              </a:rPr>
              <a:pPr eaLnBrk="1" hangingPunct="1"/>
              <a:t>42</a:t>
            </a:fld>
            <a:endParaRPr lang="en-US">
              <a:solidFill>
                <a:srgbClr val="000000"/>
              </a:solidFill>
            </a:endParaRPr>
          </a:p>
        </p:txBody>
      </p:sp>
      <p:sp>
        <p:nvSpPr>
          <p:cNvPr id="72707"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D8834EF9-2FD3-4D26-9C8F-F828C0505D40}" type="slidenum">
              <a:rPr lang="en-US" sz="1200">
                <a:solidFill>
                  <a:srgbClr val="000000"/>
                </a:solidFill>
                <a:latin typeface="Times New Roman" pitchFamily="18" charset="0"/>
              </a:rPr>
              <a:pPr algn="r" eaLnBrk="1" fontAlgn="base" hangingPunct="1">
                <a:spcBef>
                  <a:spcPct val="0"/>
                </a:spcBef>
                <a:spcAft>
                  <a:spcPct val="0"/>
                </a:spcAft>
              </a:pPr>
              <a:t>42</a:t>
            </a:fld>
            <a:endParaRPr lang="en-US" sz="1200">
              <a:solidFill>
                <a:srgbClr val="000000"/>
              </a:solidFill>
              <a:latin typeface="Times New Roman"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buFontTx/>
              <a:buChar char="•"/>
            </a:pPr>
            <a:endParaRPr lang="en-US" sz="1400"/>
          </a:p>
          <a:p>
            <a:pPr eaLnBrk="1" hangingPunct="1">
              <a:spcBef>
                <a:spcPct val="0"/>
              </a:spcBef>
              <a:buFontTx/>
              <a:buChar char="•"/>
            </a:pPr>
            <a:endParaRPr lang="en-US"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49</a:t>
            </a:fld>
            <a:endParaRPr lang="en-US"/>
          </a:p>
        </p:txBody>
      </p:sp>
    </p:spTree>
    <p:extLst>
      <p:ext uri="{BB962C8B-B14F-4D97-AF65-F5344CB8AC3E}">
        <p14:creationId xmlns:p14="http://schemas.microsoft.com/office/powerpoint/2010/main" val="81822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50</a:t>
            </a:fld>
            <a:endParaRPr lang="en-US"/>
          </a:p>
        </p:txBody>
      </p:sp>
    </p:spTree>
    <p:extLst>
      <p:ext uri="{BB962C8B-B14F-4D97-AF65-F5344CB8AC3E}">
        <p14:creationId xmlns:p14="http://schemas.microsoft.com/office/powerpoint/2010/main" val="1623933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None/>
            </a:pPr>
            <a:r>
              <a:rPr lang="en-US" dirty="0" smtClean="0">
                <a:latin typeface="Arial" charset="0"/>
              </a:rPr>
              <a:t>C.A.R.’s traditional Housing Affordability Index (HAI) was replaced with the First-Time Buyer Housing Affordability Index (FTB-HAI) in 2006. </a:t>
            </a:r>
          </a:p>
          <a:p>
            <a:pPr eaLnBrk="1" hangingPunct="1">
              <a:buFont typeface="Wingdings" pitchFamily="2" charset="2"/>
              <a:buNone/>
            </a:pPr>
            <a:endParaRPr lang="en-US" dirty="0" smtClean="0">
              <a:latin typeface="Arial" charset="0"/>
            </a:endParaRPr>
          </a:p>
          <a:p>
            <a:pPr eaLnBrk="1" hangingPunct="1">
              <a:buFont typeface="Wingdings" pitchFamily="2" charset="2"/>
              <a:buNone/>
            </a:pPr>
            <a:r>
              <a:rPr lang="en-US" dirty="0" smtClean="0">
                <a:latin typeface="Arial" charset="0"/>
              </a:rPr>
              <a:t>Note this slide takes the average of the 3 months in each of the quarters.</a:t>
            </a:r>
          </a:p>
          <a:p>
            <a:pPr eaLnBrk="1" hangingPunct="1"/>
            <a:endParaRPr lang="en-US" dirty="0" smtClean="0">
              <a:latin typeface="Times New Roman" pitchFamily="18" charset="0"/>
            </a:endParaRPr>
          </a:p>
          <a:p>
            <a:pPr eaLnBrk="1" hangingPunct="1"/>
            <a:r>
              <a:rPr lang="en-US" dirty="0" smtClean="0">
                <a:latin typeface="Times New Roman" pitchFamily="18" charset="0"/>
              </a:rPr>
              <a:t>C.A.R. began producing its Housing Affordability Index (HAI) in 1984. At that time, fixed-rate mortgages were the prevailing form of financing a home purchase, while the calculations used to produce the HAI reflected a 20 percent down payment. The methodology also assumed a monthly payment for principal, interest, taxes and insurance that was no more than 30 percent of a household’s income. In the more than two decades since the CALIFORNIA ASSOCIATION OF REALTORS® first conceived the HAI, the mortgage finance landscape has changed dramatically. The range of mortgage products available to buyers as well as underwriting criteria has changed. C.A.R. developed the new index measuring affordability for first-time home buyers to better reflect the realities of today’s real estate market.</a:t>
            </a:r>
          </a:p>
          <a:p>
            <a:endParaRPr lang="en-US" dirty="0"/>
          </a:p>
        </p:txBody>
      </p:sp>
      <p:sp>
        <p:nvSpPr>
          <p:cNvPr id="4" name="Slide Number Placeholder 3"/>
          <p:cNvSpPr>
            <a:spLocks noGrp="1"/>
          </p:cNvSpPr>
          <p:nvPr>
            <p:ph type="sldNum" sz="quarter" idx="10"/>
          </p:nvPr>
        </p:nvSpPr>
        <p:spPr/>
        <p:txBody>
          <a:bodyPr/>
          <a:lstStyle/>
          <a:p>
            <a:fld id="{19460301-7DCB-4910-9D81-3D7BAF0B993B}" type="slidenum">
              <a:rPr lang="en-US" smtClean="0"/>
              <a:t>51</a:t>
            </a:fld>
            <a:endParaRPr lang="en-US"/>
          </a:p>
        </p:txBody>
      </p:sp>
    </p:spTree>
    <p:extLst>
      <p:ext uri="{BB962C8B-B14F-4D97-AF65-F5344CB8AC3E}">
        <p14:creationId xmlns:p14="http://schemas.microsoft.com/office/powerpoint/2010/main" val="2897034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63" eaLnBrk="0" hangingPunct="0">
              <a:defRPr sz="2800">
                <a:solidFill>
                  <a:schemeClr val="tx1"/>
                </a:solidFill>
                <a:latin typeface="Times New Roman" pitchFamily="18" charset="0"/>
              </a:defRPr>
            </a:lvl1pPr>
            <a:lvl2pPr marL="751283" indent="-288955" defTabSz="926263" eaLnBrk="0" hangingPunct="0">
              <a:defRPr sz="2800">
                <a:solidFill>
                  <a:schemeClr val="tx1"/>
                </a:solidFill>
                <a:latin typeface="Times New Roman" pitchFamily="18" charset="0"/>
              </a:defRPr>
            </a:lvl2pPr>
            <a:lvl3pPr marL="1155822" indent="-231164" defTabSz="926263" eaLnBrk="0" hangingPunct="0">
              <a:defRPr sz="2800">
                <a:solidFill>
                  <a:schemeClr val="tx1"/>
                </a:solidFill>
                <a:latin typeface="Times New Roman" pitchFamily="18" charset="0"/>
              </a:defRPr>
            </a:lvl3pPr>
            <a:lvl4pPr marL="1618150" indent="-231164" defTabSz="926263" eaLnBrk="0" hangingPunct="0">
              <a:defRPr sz="2800">
                <a:solidFill>
                  <a:schemeClr val="tx1"/>
                </a:solidFill>
                <a:latin typeface="Times New Roman" pitchFamily="18" charset="0"/>
              </a:defRPr>
            </a:lvl4pPr>
            <a:lvl5pPr marL="2080479" indent="-231164" defTabSz="926263" eaLnBrk="0" hangingPunct="0">
              <a:defRPr sz="2800">
                <a:solidFill>
                  <a:schemeClr val="tx1"/>
                </a:solidFill>
                <a:latin typeface="Times New Roman" pitchFamily="18" charset="0"/>
              </a:defRPr>
            </a:lvl5pPr>
            <a:lvl6pPr marL="2542806" indent="-231164" defTabSz="926263" eaLnBrk="0" fontAlgn="base" hangingPunct="0">
              <a:spcBef>
                <a:spcPct val="0"/>
              </a:spcBef>
              <a:spcAft>
                <a:spcPct val="0"/>
              </a:spcAft>
              <a:defRPr sz="2800">
                <a:solidFill>
                  <a:schemeClr val="tx1"/>
                </a:solidFill>
                <a:latin typeface="Times New Roman" pitchFamily="18" charset="0"/>
              </a:defRPr>
            </a:lvl6pPr>
            <a:lvl7pPr marL="3005135" indent="-231164" defTabSz="926263" eaLnBrk="0" fontAlgn="base" hangingPunct="0">
              <a:spcBef>
                <a:spcPct val="0"/>
              </a:spcBef>
              <a:spcAft>
                <a:spcPct val="0"/>
              </a:spcAft>
              <a:defRPr sz="2800">
                <a:solidFill>
                  <a:schemeClr val="tx1"/>
                </a:solidFill>
                <a:latin typeface="Times New Roman" pitchFamily="18" charset="0"/>
              </a:defRPr>
            </a:lvl7pPr>
            <a:lvl8pPr marL="3467464" indent="-231164" defTabSz="926263" eaLnBrk="0" fontAlgn="base" hangingPunct="0">
              <a:spcBef>
                <a:spcPct val="0"/>
              </a:spcBef>
              <a:spcAft>
                <a:spcPct val="0"/>
              </a:spcAft>
              <a:defRPr sz="2800">
                <a:solidFill>
                  <a:schemeClr val="tx1"/>
                </a:solidFill>
                <a:latin typeface="Times New Roman" pitchFamily="18" charset="0"/>
              </a:defRPr>
            </a:lvl8pPr>
            <a:lvl9pPr marL="3929793" indent="-231164" defTabSz="926263" eaLnBrk="0" fontAlgn="base" hangingPunct="0">
              <a:spcBef>
                <a:spcPct val="0"/>
              </a:spcBef>
              <a:spcAft>
                <a:spcPct val="0"/>
              </a:spcAft>
              <a:defRPr sz="2800">
                <a:solidFill>
                  <a:schemeClr val="tx1"/>
                </a:solidFill>
                <a:latin typeface="Times New Roman" pitchFamily="18" charset="0"/>
              </a:defRPr>
            </a:lvl9pPr>
          </a:lstStyle>
          <a:p>
            <a:pPr eaLnBrk="1" hangingPunct="1"/>
            <a:fld id="{142E9987-4A72-4B78-A17A-07DF293B6693}" type="slidenum">
              <a:rPr lang="en-US" sz="1200">
                <a:latin typeface="Arial Unicode MS" pitchFamily="34" charset="-128"/>
              </a:rPr>
              <a:pPr eaLnBrk="1" hangingPunct="1"/>
              <a:t>52</a:t>
            </a:fld>
            <a:endParaRPr lang="en-US" sz="1200" dirty="0">
              <a:latin typeface="Arial Unicode MS" pitchFamily="34" charset="-128"/>
            </a:endParaRPr>
          </a:p>
        </p:txBody>
      </p:sp>
      <p:sp>
        <p:nvSpPr>
          <p:cNvPr id="110595" name="Rectangle 2"/>
          <p:cNvSpPr>
            <a:spLocks noGrp="1" noRot="1" noChangeAspect="1" noChangeArrowheads="1" noTextEdit="1"/>
          </p:cNvSpPr>
          <p:nvPr>
            <p:ph type="sldImg"/>
          </p:nvPr>
        </p:nvSpPr>
        <p:spPr>
          <a:xfrm>
            <a:off x="1177925" y="693738"/>
            <a:ext cx="4656138" cy="3490912"/>
          </a:xfrm>
          <a:ln/>
        </p:spPr>
      </p:sp>
      <p:sp>
        <p:nvSpPr>
          <p:cNvPr id="110596" name="Rectangle 3"/>
          <p:cNvSpPr>
            <a:spLocks noGrp="1" noChangeArrowheads="1"/>
          </p:cNvSpPr>
          <p:nvPr>
            <p:ph type="body" idx="1"/>
          </p:nvPr>
        </p:nvSpPr>
        <p:spPr>
          <a:xfrm>
            <a:off x="933100" y="4416468"/>
            <a:ext cx="5144206" cy="4183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16" eaLnBrk="0" hangingPunct="0">
              <a:defRPr sz="2700">
                <a:solidFill>
                  <a:schemeClr val="tx1"/>
                </a:solidFill>
                <a:latin typeface="Times New Roman" pitchFamily="18" charset="0"/>
              </a:defRPr>
            </a:lvl1pPr>
            <a:lvl2pPr marL="751246" indent="-288940" defTabSz="926216" eaLnBrk="0" hangingPunct="0">
              <a:defRPr sz="2700">
                <a:solidFill>
                  <a:schemeClr val="tx1"/>
                </a:solidFill>
                <a:latin typeface="Times New Roman" pitchFamily="18" charset="0"/>
              </a:defRPr>
            </a:lvl2pPr>
            <a:lvl3pPr marL="1155764" indent="-231152" defTabSz="926216" eaLnBrk="0" hangingPunct="0">
              <a:defRPr sz="2700">
                <a:solidFill>
                  <a:schemeClr val="tx1"/>
                </a:solidFill>
                <a:latin typeface="Times New Roman" pitchFamily="18" charset="0"/>
              </a:defRPr>
            </a:lvl3pPr>
            <a:lvl4pPr marL="1618069" indent="-231152" defTabSz="926216" eaLnBrk="0" hangingPunct="0">
              <a:defRPr sz="2700">
                <a:solidFill>
                  <a:schemeClr val="tx1"/>
                </a:solidFill>
                <a:latin typeface="Times New Roman" pitchFamily="18" charset="0"/>
              </a:defRPr>
            </a:lvl4pPr>
            <a:lvl5pPr marL="2080375" indent="-231152" defTabSz="926216" eaLnBrk="0" hangingPunct="0">
              <a:defRPr sz="2700">
                <a:solidFill>
                  <a:schemeClr val="tx1"/>
                </a:solidFill>
                <a:latin typeface="Times New Roman" pitchFamily="18" charset="0"/>
              </a:defRPr>
            </a:lvl5pPr>
            <a:lvl6pPr marL="2542679" indent="-231152" defTabSz="926216" eaLnBrk="0" fontAlgn="base" hangingPunct="0">
              <a:spcBef>
                <a:spcPct val="0"/>
              </a:spcBef>
              <a:spcAft>
                <a:spcPct val="0"/>
              </a:spcAft>
              <a:defRPr sz="2700">
                <a:solidFill>
                  <a:schemeClr val="tx1"/>
                </a:solidFill>
                <a:latin typeface="Times New Roman" pitchFamily="18" charset="0"/>
              </a:defRPr>
            </a:lvl6pPr>
            <a:lvl7pPr marL="3004985" indent="-231152" defTabSz="926216" eaLnBrk="0" fontAlgn="base" hangingPunct="0">
              <a:spcBef>
                <a:spcPct val="0"/>
              </a:spcBef>
              <a:spcAft>
                <a:spcPct val="0"/>
              </a:spcAft>
              <a:defRPr sz="2700">
                <a:solidFill>
                  <a:schemeClr val="tx1"/>
                </a:solidFill>
                <a:latin typeface="Times New Roman" pitchFamily="18" charset="0"/>
              </a:defRPr>
            </a:lvl7pPr>
            <a:lvl8pPr marL="3467290" indent="-231152" defTabSz="926216" eaLnBrk="0" fontAlgn="base" hangingPunct="0">
              <a:spcBef>
                <a:spcPct val="0"/>
              </a:spcBef>
              <a:spcAft>
                <a:spcPct val="0"/>
              </a:spcAft>
              <a:defRPr sz="2700">
                <a:solidFill>
                  <a:schemeClr val="tx1"/>
                </a:solidFill>
                <a:latin typeface="Times New Roman" pitchFamily="18" charset="0"/>
              </a:defRPr>
            </a:lvl8pPr>
            <a:lvl9pPr marL="3929596" indent="-231152" defTabSz="926216" eaLnBrk="0" fontAlgn="base" hangingPunct="0">
              <a:spcBef>
                <a:spcPct val="0"/>
              </a:spcBef>
              <a:spcAft>
                <a:spcPct val="0"/>
              </a:spcAft>
              <a:defRPr sz="2700">
                <a:solidFill>
                  <a:schemeClr val="tx1"/>
                </a:solidFill>
                <a:latin typeface="Times New Roman" pitchFamily="18" charset="0"/>
              </a:defRPr>
            </a:lvl9pPr>
          </a:lstStyle>
          <a:p>
            <a:pPr eaLnBrk="1" hangingPunct="1"/>
            <a:fld id="{142E9987-4A72-4B78-A17A-07DF293B6693}" type="slidenum">
              <a:rPr lang="en-US" sz="1200">
                <a:latin typeface="Arial Unicode MS" pitchFamily="34" charset="-128"/>
              </a:rPr>
              <a:pPr eaLnBrk="1" hangingPunct="1"/>
              <a:t>53</a:t>
            </a:fld>
            <a:endParaRPr lang="en-US" sz="1200" dirty="0">
              <a:latin typeface="Arial Unicode MS" pitchFamily="34" charset="-128"/>
            </a:endParaRPr>
          </a:p>
        </p:txBody>
      </p:sp>
      <p:sp>
        <p:nvSpPr>
          <p:cNvPr id="110595" name="Rectangle 2"/>
          <p:cNvSpPr>
            <a:spLocks noGrp="1" noRot="1" noChangeAspect="1" noChangeArrowheads="1" noTextEdit="1"/>
          </p:cNvSpPr>
          <p:nvPr>
            <p:ph type="sldImg"/>
          </p:nvPr>
        </p:nvSpPr>
        <p:spPr>
          <a:xfrm>
            <a:off x="1177925" y="693738"/>
            <a:ext cx="4656138" cy="3490912"/>
          </a:xfrm>
          <a:ln/>
        </p:spPr>
      </p:sp>
      <p:sp>
        <p:nvSpPr>
          <p:cNvPr id="110596" name="Rectangle 3"/>
          <p:cNvSpPr>
            <a:spLocks noGrp="1" noChangeArrowheads="1"/>
          </p:cNvSpPr>
          <p:nvPr>
            <p:ph type="body" idx="1"/>
          </p:nvPr>
        </p:nvSpPr>
        <p:spPr>
          <a:xfrm>
            <a:off x="933102" y="4416468"/>
            <a:ext cx="5144205" cy="4183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28491" eaLnBrk="0" hangingPunct="0">
              <a:defRPr sz="2400">
                <a:solidFill>
                  <a:schemeClr val="tx1"/>
                </a:solidFill>
                <a:latin typeface="Times New Roman" pitchFamily="18" charset="0"/>
              </a:defRPr>
            </a:lvl1pPr>
            <a:lvl2pPr marL="744064" indent="-286179" defTabSz="928491" eaLnBrk="0" hangingPunct="0">
              <a:defRPr sz="2400">
                <a:solidFill>
                  <a:schemeClr val="tx1"/>
                </a:solidFill>
                <a:latin typeface="Times New Roman" pitchFamily="18" charset="0"/>
              </a:defRPr>
            </a:lvl2pPr>
            <a:lvl3pPr marL="1144715" indent="-228943" defTabSz="928491" eaLnBrk="0" hangingPunct="0">
              <a:defRPr sz="2400">
                <a:solidFill>
                  <a:schemeClr val="tx1"/>
                </a:solidFill>
                <a:latin typeface="Times New Roman" pitchFamily="18" charset="0"/>
              </a:defRPr>
            </a:lvl3pPr>
            <a:lvl4pPr marL="1602600" indent="-228943" defTabSz="928491" eaLnBrk="0" hangingPunct="0">
              <a:defRPr sz="2400">
                <a:solidFill>
                  <a:schemeClr val="tx1"/>
                </a:solidFill>
                <a:latin typeface="Times New Roman" pitchFamily="18" charset="0"/>
              </a:defRPr>
            </a:lvl4pPr>
            <a:lvl5pPr marL="2060486" indent="-228943" defTabSz="928491" eaLnBrk="0" hangingPunct="0">
              <a:defRPr sz="2400">
                <a:solidFill>
                  <a:schemeClr val="tx1"/>
                </a:solidFill>
                <a:latin typeface="Times New Roman" pitchFamily="18" charset="0"/>
              </a:defRPr>
            </a:lvl5pPr>
            <a:lvl6pPr marL="2518372" indent="-228943" defTabSz="928491" eaLnBrk="0" fontAlgn="base" hangingPunct="0">
              <a:spcBef>
                <a:spcPct val="0"/>
              </a:spcBef>
              <a:spcAft>
                <a:spcPct val="0"/>
              </a:spcAft>
              <a:defRPr sz="2400">
                <a:solidFill>
                  <a:schemeClr val="tx1"/>
                </a:solidFill>
                <a:latin typeface="Times New Roman" pitchFamily="18" charset="0"/>
              </a:defRPr>
            </a:lvl6pPr>
            <a:lvl7pPr marL="2976258" indent="-228943" defTabSz="928491" eaLnBrk="0" fontAlgn="base" hangingPunct="0">
              <a:spcBef>
                <a:spcPct val="0"/>
              </a:spcBef>
              <a:spcAft>
                <a:spcPct val="0"/>
              </a:spcAft>
              <a:defRPr sz="2400">
                <a:solidFill>
                  <a:schemeClr val="tx1"/>
                </a:solidFill>
                <a:latin typeface="Times New Roman" pitchFamily="18" charset="0"/>
              </a:defRPr>
            </a:lvl7pPr>
            <a:lvl8pPr marL="3434144" indent="-228943" defTabSz="928491" eaLnBrk="0" fontAlgn="base" hangingPunct="0">
              <a:spcBef>
                <a:spcPct val="0"/>
              </a:spcBef>
              <a:spcAft>
                <a:spcPct val="0"/>
              </a:spcAft>
              <a:defRPr sz="2400">
                <a:solidFill>
                  <a:schemeClr val="tx1"/>
                </a:solidFill>
                <a:latin typeface="Times New Roman" pitchFamily="18" charset="0"/>
              </a:defRPr>
            </a:lvl8pPr>
            <a:lvl9pPr marL="3892029" indent="-228943" defTabSz="928491" eaLnBrk="0" fontAlgn="base" hangingPunct="0">
              <a:spcBef>
                <a:spcPct val="0"/>
              </a:spcBef>
              <a:spcAft>
                <a:spcPct val="0"/>
              </a:spcAft>
              <a:defRPr sz="2400">
                <a:solidFill>
                  <a:schemeClr val="tx1"/>
                </a:solidFill>
                <a:latin typeface="Times New Roman" pitchFamily="18" charset="0"/>
              </a:defRPr>
            </a:lvl9pPr>
          </a:lstStyle>
          <a:p>
            <a:pPr eaLnBrk="1" hangingPunct="1"/>
            <a:fld id="{03D3962A-9D37-4386-BCEC-7579483BD921}" type="slidenum">
              <a:rPr lang="en-US" sz="1200"/>
              <a:pPr eaLnBrk="1" hangingPunct="1"/>
              <a:t>54</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lIns="94418" tIns="47210" rIns="94418" bIns="47210"/>
          <a:lstStyle/>
          <a:p>
            <a:pPr eaLnBrk="1" hangingPunct="1"/>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171" eaLnBrk="0" hangingPunct="0">
              <a:defRPr sz="2800">
                <a:solidFill>
                  <a:schemeClr val="tx1"/>
                </a:solidFill>
                <a:latin typeface="Times New Roman" pitchFamily="18" charset="0"/>
              </a:defRPr>
            </a:lvl1pPr>
            <a:lvl2pPr marL="751209" indent="-288925" defTabSz="926171" eaLnBrk="0" hangingPunct="0">
              <a:defRPr sz="2800">
                <a:solidFill>
                  <a:schemeClr val="tx1"/>
                </a:solidFill>
                <a:latin typeface="Times New Roman" pitchFamily="18" charset="0"/>
              </a:defRPr>
            </a:lvl2pPr>
            <a:lvl3pPr marL="1155707" indent="-231142" defTabSz="926171" eaLnBrk="0" hangingPunct="0">
              <a:defRPr sz="2800">
                <a:solidFill>
                  <a:schemeClr val="tx1"/>
                </a:solidFill>
                <a:latin typeface="Times New Roman" pitchFamily="18" charset="0"/>
              </a:defRPr>
            </a:lvl3pPr>
            <a:lvl4pPr marL="1617990" indent="-231142" defTabSz="926171" eaLnBrk="0" hangingPunct="0">
              <a:defRPr sz="2800">
                <a:solidFill>
                  <a:schemeClr val="tx1"/>
                </a:solidFill>
                <a:latin typeface="Times New Roman" pitchFamily="18" charset="0"/>
              </a:defRPr>
            </a:lvl4pPr>
            <a:lvl5pPr marL="2080271" indent="-231142" defTabSz="926171" eaLnBrk="0" hangingPunct="0">
              <a:defRPr sz="2800">
                <a:solidFill>
                  <a:schemeClr val="tx1"/>
                </a:solidFill>
                <a:latin typeface="Times New Roman" pitchFamily="18" charset="0"/>
              </a:defRPr>
            </a:lvl5pPr>
            <a:lvl6pPr marL="2542554" indent="-231142" defTabSz="926171" eaLnBrk="0" fontAlgn="base" hangingPunct="0">
              <a:spcBef>
                <a:spcPct val="0"/>
              </a:spcBef>
              <a:spcAft>
                <a:spcPct val="0"/>
              </a:spcAft>
              <a:defRPr sz="2800">
                <a:solidFill>
                  <a:schemeClr val="tx1"/>
                </a:solidFill>
                <a:latin typeface="Times New Roman" pitchFamily="18" charset="0"/>
              </a:defRPr>
            </a:lvl6pPr>
            <a:lvl7pPr marL="3004836" indent="-231142" defTabSz="926171" eaLnBrk="0" fontAlgn="base" hangingPunct="0">
              <a:spcBef>
                <a:spcPct val="0"/>
              </a:spcBef>
              <a:spcAft>
                <a:spcPct val="0"/>
              </a:spcAft>
              <a:defRPr sz="2800">
                <a:solidFill>
                  <a:schemeClr val="tx1"/>
                </a:solidFill>
                <a:latin typeface="Times New Roman" pitchFamily="18" charset="0"/>
              </a:defRPr>
            </a:lvl7pPr>
            <a:lvl8pPr marL="3467119" indent="-231142" defTabSz="926171" eaLnBrk="0" fontAlgn="base" hangingPunct="0">
              <a:spcBef>
                <a:spcPct val="0"/>
              </a:spcBef>
              <a:spcAft>
                <a:spcPct val="0"/>
              </a:spcAft>
              <a:defRPr sz="2800">
                <a:solidFill>
                  <a:schemeClr val="tx1"/>
                </a:solidFill>
                <a:latin typeface="Times New Roman" pitchFamily="18" charset="0"/>
              </a:defRPr>
            </a:lvl8pPr>
            <a:lvl9pPr marL="3929403" indent="-231142" defTabSz="926171" eaLnBrk="0" fontAlgn="base" hangingPunct="0">
              <a:spcBef>
                <a:spcPct val="0"/>
              </a:spcBef>
              <a:spcAft>
                <a:spcPct val="0"/>
              </a:spcAft>
              <a:defRPr sz="2800">
                <a:solidFill>
                  <a:schemeClr val="tx1"/>
                </a:solidFill>
                <a:latin typeface="Times New Roman" pitchFamily="18" charset="0"/>
              </a:defRPr>
            </a:lvl9pPr>
          </a:lstStyle>
          <a:p>
            <a:pPr eaLnBrk="1" hangingPunct="1"/>
            <a:fld id="{8AE89382-0E83-4E1B-98A3-277F15951C0F}" type="slidenum">
              <a:rPr lang="en-US" sz="1200">
                <a:latin typeface="Arial Unicode MS" pitchFamily="34" charset="-128"/>
              </a:rPr>
              <a:pPr eaLnBrk="1" hangingPunct="1"/>
              <a:t>55</a:t>
            </a:fld>
            <a:endParaRPr lang="en-US" sz="1200" dirty="0">
              <a:latin typeface="Arial Unicode MS" pitchFamily="34" charset="-128"/>
            </a:endParaRPr>
          </a:p>
        </p:txBody>
      </p:sp>
      <p:sp>
        <p:nvSpPr>
          <p:cNvPr id="106499" name="Rectangle 2"/>
          <p:cNvSpPr>
            <a:spLocks noGrp="1" noRot="1" noChangeAspect="1" noChangeArrowheads="1" noTextEdit="1"/>
          </p:cNvSpPr>
          <p:nvPr>
            <p:ph type="sldImg"/>
          </p:nvPr>
        </p:nvSpPr>
        <p:spPr>
          <a:xfrm>
            <a:off x="1177925" y="693738"/>
            <a:ext cx="4656138" cy="3490912"/>
          </a:xfrm>
          <a:ln/>
        </p:spPr>
      </p:sp>
      <p:sp>
        <p:nvSpPr>
          <p:cNvPr id="106500" name="Rectangle 3"/>
          <p:cNvSpPr>
            <a:spLocks noGrp="1" noChangeArrowheads="1"/>
          </p:cNvSpPr>
          <p:nvPr>
            <p:ph type="body" idx="1"/>
          </p:nvPr>
        </p:nvSpPr>
        <p:spPr>
          <a:xfrm>
            <a:off x="933101" y="4416470"/>
            <a:ext cx="5144206" cy="41839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Share</a:t>
            </a:r>
            <a:r>
              <a:rPr lang="en-US" baseline="0" dirty="0" smtClean="0"/>
              <a:t> of FTB bounced back after dipping to the lowest since 2006.  It remains below the long run average of 38 percent, and it is the second lowest in the last 7 years.  </a:t>
            </a:r>
            <a:endParaRPr lang="en-US" dirty="0" smtClean="0"/>
          </a:p>
          <a:p>
            <a:r>
              <a:rPr lang="en-US" dirty="0" smtClean="0"/>
              <a:t>2004 </a:t>
            </a:r>
            <a:r>
              <a:rPr lang="en-US" dirty="0"/>
              <a:t>– 26.0</a:t>
            </a:r>
            <a:r>
              <a:rPr lang="en-US" dirty="0" smtClean="0"/>
              <a:t>% (lowest</a:t>
            </a:r>
            <a:r>
              <a:rPr lang="en-US" baseline="0" dirty="0" smtClean="0"/>
              <a:t> on record)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5</a:t>
            </a:fld>
            <a:endParaRPr lang="en-US"/>
          </a:p>
        </p:txBody>
      </p:sp>
    </p:spTree>
    <p:extLst>
      <p:ext uri="{BB962C8B-B14F-4D97-AF65-F5344CB8AC3E}">
        <p14:creationId xmlns:p14="http://schemas.microsoft.com/office/powerpoint/2010/main" val="1709714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56</a:t>
            </a:fld>
            <a:endParaRPr lang="en-US"/>
          </a:p>
        </p:txBody>
      </p:sp>
    </p:spTree>
    <p:extLst>
      <p:ext uri="{BB962C8B-B14F-4D97-AF65-F5344CB8AC3E}">
        <p14:creationId xmlns:p14="http://schemas.microsoft.com/office/powerpoint/2010/main" val="312618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8" indent="-171408">
              <a:buFont typeface="Arial" panose="020B0604020202020204" pitchFamily="34" charset="0"/>
              <a:buChar char="•"/>
            </a:pPr>
            <a:r>
              <a:rPr lang="en-US" dirty="0" smtClean="0"/>
              <a:t>Another</a:t>
            </a:r>
            <a:r>
              <a:rPr lang="en-US" baseline="0" dirty="0" smtClean="0"/>
              <a:t> new trend resulting from recession are young adults living with parents, though trend started before recession</a:t>
            </a:r>
          </a:p>
          <a:p>
            <a:pPr marL="171408" indent="-171408">
              <a:buFont typeface="Arial" panose="020B0604020202020204" pitchFamily="34" charset="0"/>
              <a:buChar char="•"/>
            </a:pPr>
            <a:r>
              <a:rPr lang="en-US" dirty="0" smtClean="0"/>
              <a:t>The </a:t>
            </a:r>
            <a:r>
              <a:rPr lang="en-US" dirty="0"/>
              <a:t>share of young adults ages 18 to 34 living with parents or parents-in-law increased sharply in the late 2000s.</a:t>
            </a:r>
          </a:p>
          <a:p>
            <a:pPr marL="171408" indent="-171408">
              <a:buFont typeface="Arial" panose="020B0604020202020204" pitchFamily="34" charset="0"/>
              <a:buChar char="•"/>
            </a:pPr>
            <a:r>
              <a:rPr lang="en-US" dirty="0"/>
              <a:t>Rising college enrollment among younger adults ages 18 to 24 helps explain their increased preferences for not leaving parental homes. The majority of adults in this age group, 52 percent, attended school or college in 2012, compared to 45 percent in 2000 and 43 percent in 1990. College attendance plays a less important role in the decision of older adults, ages 25 to 34, to stay at parents’ home. Less than 14 percent of adults in this older cohort were still in college or school in 2012, the comparable share in 1990 and 2000 was just slightly below, close to 12 percent.</a:t>
            </a:r>
          </a:p>
          <a:p>
            <a:r>
              <a:rPr lang="en-US" dirty="0"/>
              <a:t>For older, more experienced and better educated adults ages 25 to 34, the ability to find stable, higher-paying jobs plays an increasing role. As unemployment rates kept increasing in the late 2000s so did the shares of young adults living with parents. In 2000, the shares of unemployed in this age group were 7 percent among young adults living with parents and 4 percent among those living independently. By 2012, these shares reached 14 percent among adults living with parents and 6 percent among same age adults living independently.</a:t>
            </a:r>
          </a:p>
          <a:p>
            <a:endParaRPr lang="en-US" dirty="0" smtClean="0"/>
          </a:p>
          <a:p>
            <a:r>
              <a:rPr lang="en-US" dirty="0"/>
              <a:t>Even though unemployment rates started to decline in most states in 2011, shares of young adults living with parents remain stubbornly high and even increased in some states, suggesting that it takes longer for young adults to overcome the overall sense of economic instability, gain confidence and financial independence before leaving parents’ homes. This is particularly true for states hardest hit by the housing boom and bust, such as California and Florida, where percent of young adults living with parents continued to rise through 2012 despite improving job markets. California and Florida – two of the states hardest hit by the housing boom and bust - follow with their shares just slightly under 40 percent. </a:t>
            </a:r>
          </a:p>
        </p:txBody>
      </p:sp>
      <p:sp>
        <p:nvSpPr>
          <p:cNvPr id="4" name="Slide Number Placeholder 3"/>
          <p:cNvSpPr>
            <a:spLocks noGrp="1"/>
          </p:cNvSpPr>
          <p:nvPr>
            <p:ph type="sldNum" sz="quarter" idx="10"/>
          </p:nvPr>
        </p:nvSpPr>
        <p:spPr/>
        <p:txBody>
          <a:bodyPr/>
          <a:lstStyle/>
          <a:p>
            <a:fld id="{91E37A3B-DC30-4341-9842-6D383F48BE2A}" type="slidenum">
              <a:rPr lang="en-US" smtClean="0"/>
              <a:t>6</a:t>
            </a:fld>
            <a:endParaRPr lang="en-US"/>
          </a:p>
        </p:txBody>
      </p:sp>
    </p:spTree>
    <p:extLst>
      <p:ext uri="{BB962C8B-B14F-4D97-AF65-F5344CB8AC3E}">
        <p14:creationId xmlns:p14="http://schemas.microsoft.com/office/powerpoint/2010/main" val="2267136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08" indent="-171408">
              <a:buFont typeface="Arial" panose="020B0604020202020204" pitchFamily="34" charset="0"/>
              <a:buChar char="•"/>
            </a:pPr>
            <a:r>
              <a:rPr lang="en-US" dirty="0" smtClean="0"/>
              <a:t>Much discussion around student debt and the impact</a:t>
            </a:r>
          </a:p>
          <a:p>
            <a:pPr marL="171408" indent="-171408">
              <a:buFont typeface="Arial" panose="020B0604020202020204" pitchFamily="34" charset="0"/>
              <a:buChar char="•"/>
            </a:pPr>
            <a:r>
              <a:rPr lang="en-US" dirty="0" smtClean="0"/>
              <a:t>Based on our survey, ¾ of renters have</a:t>
            </a:r>
            <a:r>
              <a:rPr lang="en-US" baseline="0" dirty="0" smtClean="0"/>
              <a:t> no debt and </a:t>
            </a:r>
            <a:r>
              <a:rPr lang="en-US" dirty="0" smtClean="0"/>
              <a:t>majority has less than $10K</a:t>
            </a:r>
          </a:p>
          <a:p>
            <a:pPr marL="171408" indent="-171408">
              <a:buFont typeface="Arial" panose="020B0604020202020204" pitchFamily="34" charset="0"/>
              <a:buChar char="•"/>
            </a:pPr>
            <a:r>
              <a:rPr lang="en-US" dirty="0" smtClean="0"/>
              <a:t>Recent expert discussion concluded</a:t>
            </a:r>
            <a:r>
              <a:rPr lang="en-US" baseline="0" dirty="0" smtClean="0"/>
              <a:t> that lack of interest in homeownership is a factor delayed decisions to marry and have children</a:t>
            </a:r>
          </a:p>
          <a:p>
            <a:pPr marL="171408" indent="-1714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C0CBF6-C2E0-4C81-825C-0DF6521AD10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8" indent="-171408">
              <a:buFont typeface="Arial" panose="020B0604020202020204" pitchFamily="34" charset="0"/>
              <a:buChar char="•"/>
            </a:pPr>
            <a:r>
              <a:rPr lang="en-US" dirty="0" smtClean="0"/>
              <a:t>I believe the issue </a:t>
            </a:r>
            <a:r>
              <a:rPr lang="en-US" dirty="0" err="1" smtClean="0"/>
              <a:t>inlies</a:t>
            </a:r>
            <a:r>
              <a:rPr lang="en-US" dirty="0" smtClean="0"/>
              <a:t> more in the fact that Families </a:t>
            </a:r>
            <a:r>
              <a:rPr lang="en-US" dirty="0"/>
              <a:t>led by those under 40 years old have only recovered about a third of the wealth they lost during the financial crisis, according to a study released by the </a:t>
            </a:r>
            <a:r>
              <a:rPr lang="en-US" u="sng" dirty="0">
                <a:hlinkClick r:id="rId3"/>
              </a:rPr>
              <a:t>St. Louis Fed’s Center for Household Financial Stability</a:t>
            </a:r>
            <a:r>
              <a:rPr lang="en-US" dirty="0"/>
              <a:t>.</a:t>
            </a:r>
          </a:p>
          <a:p>
            <a:pPr marL="171408" indent="-171408">
              <a:buFont typeface="Arial" panose="020B0604020202020204" pitchFamily="34" charset="0"/>
              <a:buChar char="•"/>
            </a:pPr>
            <a:r>
              <a:rPr lang="en-US" dirty="0"/>
              <a:t>That’s not the case for the average middle-age or older family, which have nearly recovered to </a:t>
            </a:r>
            <a:r>
              <a:rPr lang="en-US" dirty="0" err="1"/>
              <a:t>precrisis</a:t>
            </a:r>
            <a:r>
              <a:rPr lang="en-US" dirty="0"/>
              <a:t> levels, the report said.</a:t>
            </a:r>
          </a:p>
          <a:p>
            <a:pPr marL="171408" indent="-171408">
              <a:buFont typeface="Arial" panose="020B0604020202020204" pitchFamily="34" charset="0"/>
              <a:buChar char="•"/>
            </a:pPr>
            <a:r>
              <a:rPr lang="en-US" dirty="0"/>
              <a:t>The main factor is that the home-price gains that have helped mainly older families rebuild equity has been more than offset by younger families’ retreat from homeownership</a:t>
            </a:r>
            <a:r>
              <a:rPr lang="en-US" dirty="0" smtClean="0"/>
              <a:t>.</a:t>
            </a:r>
          </a:p>
          <a:p>
            <a:pPr marL="171408" indent="-171408">
              <a:buFont typeface="Arial" panose="020B0604020202020204" pitchFamily="34" charset="0"/>
              <a:buChar char="•"/>
            </a:pPr>
            <a:r>
              <a:rPr lang="en-US" dirty="0" smtClean="0"/>
              <a:t>A</a:t>
            </a:r>
            <a:r>
              <a:rPr lang="en-US" baseline="0" dirty="0" smtClean="0"/>
              <a:t> recent </a:t>
            </a:r>
            <a:r>
              <a:rPr lang="en-US" dirty="0" smtClean="0"/>
              <a:t>analysis also showed that Gen X-</a:t>
            </a:r>
            <a:r>
              <a:rPr lang="en-US" dirty="0" err="1" smtClean="0"/>
              <a:t>ers</a:t>
            </a:r>
            <a:r>
              <a:rPr lang="en-US" dirty="0" smtClean="0"/>
              <a:t> have higher negative equity and thus are causing</a:t>
            </a:r>
            <a:r>
              <a:rPr lang="en-US" baseline="0" dirty="0" smtClean="0"/>
              <a:t> a gridlock in the market. Due to their NE, baby boomers don’t have move-up buyers for their homes, but also no inventory of startup homes and affordable for the first-time buyers, i.e. </a:t>
            </a:r>
            <a:r>
              <a:rPr lang="en-US" baseline="0" dirty="0" err="1" smtClean="0"/>
              <a:t>millenials</a:t>
            </a:r>
            <a:endParaRPr lang="en-US" dirty="0" smtClean="0"/>
          </a:p>
          <a:p>
            <a:pPr marL="171408" indent="-171408">
              <a:buFont typeface="Arial" panose="020B0604020202020204" pitchFamily="34" charset="0"/>
              <a:buChar char="•"/>
            </a:pPr>
            <a:endParaRPr lang="en-US" dirty="0" smtClean="0"/>
          </a:p>
          <a:p>
            <a:pPr marL="171408" indent="-171408">
              <a:buFont typeface="Arial" panose="020B0604020202020204" pitchFamily="34" charset="0"/>
              <a:buChar char="•"/>
            </a:pPr>
            <a:endParaRPr lang="en-US" dirty="0"/>
          </a:p>
          <a:p>
            <a:r>
              <a:rPr lang="en-US" dirty="0"/>
              <a:t>“The homeownership rate among younger households has plunged in recent years, reflecting both the loss of many homes through foreclosure or other distressed sales, plus delayed entry into homeownership among newly formed households.  The house-price gains that have helped mainly older families to rebuild homeowners’ equity have been overshadowed among younger families by their ongoing retreat from homeownership as they struggle with excessive mortgage debt,” the report said.</a:t>
            </a:r>
          </a:p>
          <a:p>
            <a:r>
              <a:rPr lang="en-US" dirty="0"/>
              <a:t>The homeownership rate for the under-40s has dropped to 42.2% in 2013 from 50.1% in 2005. Middle-aged families (those led by someone 40-61) have seen their homeownership rate drop to 72.1% from 76.9% in 2005.</a:t>
            </a:r>
          </a:p>
          <a:p>
            <a:r>
              <a:rPr lang="en-US" dirty="0"/>
              <a:t>More depressingly, the report says the homeownership rate may never return to its peak level. While “at some point” it should stabilize for individual age groups and the population as a whole, the 2004 to 2006 levels may never reappear.</a:t>
            </a:r>
          </a:p>
          <a:p>
            <a:endParaRPr lang="en-US" dirty="0"/>
          </a:p>
        </p:txBody>
      </p:sp>
      <p:sp>
        <p:nvSpPr>
          <p:cNvPr id="4" name="Slide Number Placeholder 3"/>
          <p:cNvSpPr>
            <a:spLocks noGrp="1"/>
          </p:cNvSpPr>
          <p:nvPr>
            <p:ph type="sldNum" sz="quarter" idx="10"/>
          </p:nvPr>
        </p:nvSpPr>
        <p:spPr/>
        <p:txBody>
          <a:bodyPr/>
          <a:lstStyle/>
          <a:p>
            <a:fld id="{A8C0CBF6-C2E0-4C81-825C-0DF6521AD108}" type="slidenum">
              <a:rPr lang="en-US" smtClean="0"/>
              <a:t>8</a:t>
            </a:fld>
            <a:endParaRPr lang="en-US"/>
          </a:p>
        </p:txBody>
      </p:sp>
    </p:spTree>
    <p:extLst>
      <p:ext uri="{BB962C8B-B14F-4D97-AF65-F5344CB8AC3E}">
        <p14:creationId xmlns:p14="http://schemas.microsoft.com/office/powerpoint/2010/main" val="3508307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47877A-91DB-42C4-9A53-61C341865AB4}" type="slidenum">
              <a:rPr lang="en-US" smtClean="0"/>
              <a:t>9</a:t>
            </a:fld>
            <a:endParaRPr lang="en-US"/>
          </a:p>
        </p:txBody>
      </p:sp>
    </p:spTree>
    <p:extLst>
      <p:ext uri="{BB962C8B-B14F-4D97-AF65-F5344CB8AC3E}">
        <p14:creationId xmlns:p14="http://schemas.microsoft.com/office/powerpoint/2010/main" val="2320521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093" y="1634621"/>
            <a:ext cx="7620000" cy="2251579"/>
          </a:xfrm>
        </p:spPr>
        <p:txBody>
          <a:bodyPr lIns="0" rIns="0" anchor="b">
            <a:noAutofit/>
          </a:bodyPr>
          <a:lstStyle>
            <a:lvl1pPr algn="ctr">
              <a:defRPr sz="54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014677"/>
            <a:ext cx="6172200" cy="1123336"/>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lowchart: Alternate Process 9"/>
          <p:cNvSpPr/>
          <p:nvPr userDrawn="1"/>
        </p:nvSpPr>
        <p:spPr>
          <a:xfrm>
            <a:off x="609600" y="3886200"/>
            <a:ext cx="8077200" cy="114300"/>
          </a:xfrm>
          <a:prstGeom prst="flowChartAlternateProcess">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143000"/>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F88E-67AA-4E7C-BEE7-A7485C8E4FEC}" type="slidenum">
              <a:rPr lang="en-US" smtClean="0"/>
              <a:pPr/>
              <a:t>‹#›</a:t>
            </a:fld>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35465" y="6212018"/>
            <a:ext cx="432335" cy="569782"/>
          </a:xfrm>
          <a:prstGeom prst="rect">
            <a:avLst/>
          </a:prstGeom>
        </p:spPr>
      </p:pic>
    </p:spTree>
    <p:extLst>
      <p:ext uri="{BB962C8B-B14F-4D97-AF65-F5344CB8AC3E}">
        <p14:creationId xmlns:p14="http://schemas.microsoft.com/office/powerpoint/2010/main" val="134019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F88E-67AA-4E7C-BEE7-A7485C8E4FE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217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5F88E-67AA-4E7C-BEE7-A7485C8E4FEC}" type="slidenum">
              <a:rPr lang="en-US" smtClean="0"/>
              <a:pPr/>
              <a:t>‹#›</a:t>
            </a:fld>
            <a:endParaRPr lang="en-US"/>
          </a:p>
        </p:txBody>
      </p:sp>
    </p:spTree>
    <p:extLst>
      <p:ext uri="{BB962C8B-B14F-4D97-AF65-F5344CB8AC3E}">
        <p14:creationId xmlns:p14="http://schemas.microsoft.com/office/powerpoint/2010/main" val="1634273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5F88E-67AA-4E7C-BEE7-A7485C8E4FE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245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5F88E-67AA-4E7C-BEE7-A7485C8E4FEC}" type="slidenum">
              <a:rPr lang="en-US" smtClean="0"/>
              <a:pPr/>
              <a:t>‹#›</a:t>
            </a:fld>
            <a:endParaRPr lang="en-US"/>
          </a:p>
        </p:txBody>
      </p:sp>
    </p:spTree>
    <p:extLst>
      <p:ext uri="{BB962C8B-B14F-4D97-AF65-F5344CB8AC3E}">
        <p14:creationId xmlns:p14="http://schemas.microsoft.com/office/powerpoint/2010/main" val="2538894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5F88E-67AA-4E7C-BEE7-A7485C8E4FEC}" type="slidenum">
              <a:rPr lang="en-US" smtClean="0"/>
              <a:pPr/>
              <a:t>‹#›</a:t>
            </a:fld>
            <a:endParaRPr lang="en-US"/>
          </a:p>
        </p:txBody>
      </p:sp>
    </p:spTree>
    <p:extLst>
      <p:ext uri="{BB962C8B-B14F-4D97-AF65-F5344CB8AC3E}">
        <p14:creationId xmlns:p14="http://schemas.microsoft.com/office/powerpoint/2010/main" val="3645594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5F88E-67AA-4E7C-BEE7-A7485C8E4FE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474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5F88E-67AA-4E7C-BEE7-A7485C8E4FEC}" type="slidenum">
              <a:rPr lang="en-US" smtClean="0"/>
              <a:pPr/>
              <a:t>‹#›</a:t>
            </a:fld>
            <a:endParaRPr lang="en-US"/>
          </a:p>
        </p:txBody>
      </p:sp>
    </p:spTree>
    <p:extLst>
      <p:ext uri="{BB962C8B-B14F-4D97-AF65-F5344CB8AC3E}">
        <p14:creationId xmlns:p14="http://schemas.microsoft.com/office/powerpoint/2010/main" val="1105203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F88E-67AA-4E7C-BEE7-A7485C8E4FEC}" type="slidenum">
              <a:rPr lang="en-US" smtClean="0"/>
              <a:pPr/>
              <a:t>‹#›</a:t>
            </a:fld>
            <a:endParaRPr lang="en-US"/>
          </a:p>
        </p:txBody>
      </p:sp>
    </p:spTree>
    <p:extLst>
      <p:ext uri="{BB962C8B-B14F-4D97-AF65-F5344CB8AC3E}">
        <p14:creationId xmlns:p14="http://schemas.microsoft.com/office/powerpoint/2010/main" val="363342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F88E-67AA-4E7C-BEE7-A7485C8E4FEC}" type="slidenum">
              <a:rPr lang="en-US" smtClean="0"/>
              <a:pPr/>
              <a:t>‹#›</a:t>
            </a:fld>
            <a:endParaRPr lang="en-US"/>
          </a:p>
        </p:txBody>
      </p:sp>
    </p:spTree>
    <p:extLst>
      <p:ext uri="{BB962C8B-B14F-4D97-AF65-F5344CB8AC3E}">
        <p14:creationId xmlns:p14="http://schemas.microsoft.com/office/powerpoint/2010/main" val="2850015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3">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3508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0" y="533400"/>
            <a:ext cx="4495800" cy="4191000"/>
          </a:xfrm>
        </p:spPr>
        <p:txBody>
          <a:bodyPr/>
          <a:lstStyle/>
          <a:p>
            <a:pPr lvl="0"/>
            <a:r>
              <a:rPr lang="en-US" noProof="0" smtClean="0"/>
              <a:t>Click icon to add chart</a:t>
            </a:r>
            <a:endParaRPr lang="en-US" noProof="0" dirty="0" smtClean="0"/>
          </a:p>
        </p:txBody>
      </p:sp>
      <p:sp>
        <p:nvSpPr>
          <p:cNvPr id="4" name="Text Placeholder 3"/>
          <p:cNvSpPr>
            <a:spLocks noGrp="1"/>
          </p:cNvSpPr>
          <p:nvPr>
            <p:ph type="body" sz="half" idx="2"/>
          </p:nvPr>
        </p:nvSpPr>
        <p:spPr>
          <a:xfrm>
            <a:off x="4648200" y="5334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8417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5334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533400"/>
            <a:ext cx="4495800" cy="4191000"/>
          </a:xfrm>
        </p:spPr>
        <p:txBody>
          <a:bodyPr/>
          <a:lstStyle/>
          <a:p>
            <a:pPr lvl="0"/>
            <a:r>
              <a:rPr lang="en-US" noProof="0" smtClean="0"/>
              <a:t>Click icon to add chart</a:t>
            </a:r>
            <a:endParaRPr lang="en-US" noProof="0" dirty="0" smtClean="0"/>
          </a:p>
        </p:txBody>
      </p:sp>
    </p:spTree>
    <p:extLst>
      <p:ext uri="{BB962C8B-B14F-4D97-AF65-F5344CB8AC3E}">
        <p14:creationId xmlns:p14="http://schemas.microsoft.com/office/powerpoint/2010/main" val="61637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21760"/>
            <a:ext cx="7772400" cy="1362075"/>
          </a:xfrm>
        </p:spPr>
        <p:txBody>
          <a:bodyPr anchor="t">
            <a:normAutofit/>
          </a:bodyPr>
          <a:lstStyle>
            <a:lvl1pPr algn="ctr">
              <a:defRPr sz="2800" b="1" i="0" cap="none">
                <a:solidFill>
                  <a:schemeClr val="bg1"/>
                </a:solidFill>
                <a:latin typeface=""/>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0" y="0"/>
            <a:ext cx="9144000" cy="4840288"/>
          </a:xfrm>
        </p:spPr>
        <p:txBody>
          <a:bodyPr rtlCol="0">
            <a:normAutofit/>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2928055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0" y="838200"/>
            <a:ext cx="4495800" cy="171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8763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7620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5363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i="0">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970433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i="0">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3622026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i="0">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213568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i="0">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436561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1" i="0">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958026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lowchart: Alternate Process 2"/>
          <p:cNvSpPr/>
          <p:nvPr userDrawn="1"/>
        </p:nvSpPr>
        <p:spPr>
          <a:xfrm>
            <a:off x="609600" y="152400"/>
            <a:ext cx="8077200" cy="914400"/>
          </a:xfrm>
          <a:prstGeom prst="flowChartAlternateProcess">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28600"/>
            <a:ext cx="8077200" cy="609600"/>
          </a:xfrm>
        </p:spPr>
        <p:txBody>
          <a:bodyPr/>
          <a:lstStyle>
            <a:lvl1pPr>
              <a:defRPr sz="3200"/>
            </a:lvl1pPr>
          </a:lstStyle>
          <a:p>
            <a:r>
              <a:rPr lang="en-US" dirty="0" smtClean="0"/>
              <a:t>Click to edit Master title style</a:t>
            </a:r>
            <a:endParaRPr lang="en-US" dirty="0"/>
          </a:p>
        </p:txBody>
      </p:sp>
      <p:sp>
        <p:nvSpPr>
          <p:cNvPr id="4" name="Content Placeholder 7"/>
          <p:cNvSpPr>
            <a:spLocks noGrp="1"/>
          </p:cNvSpPr>
          <p:nvPr>
            <p:ph sz="quarter" idx="13"/>
          </p:nvPr>
        </p:nvSpPr>
        <p:spPr>
          <a:xfrm>
            <a:off x="952500" y="1460204"/>
            <a:ext cx="7581900" cy="4711996"/>
          </a:xfrm>
        </p:spPr>
        <p:txBody>
          <a:bodyPr/>
          <a:lstStyle>
            <a:lvl1pPr>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501" r="27222" b="41839"/>
          <a:stretch/>
        </p:blipFill>
        <p:spPr>
          <a:xfrm>
            <a:off x="8860" y="5966761"/>
            <a:ext cx="669851" cy="663011"/>
          </a:xfrm>
          <a:prstGeom prst="rect">
            <a:avLst/>
          </a:prstGeom>
        </p:spPr>
      </p:pic>
    </p:spTree>
    <p:extLst>
      <p:ext uri="{BB962C8B-B14F-4D97-AF65-F5344CB8AC3E}">
        <p14:creationId xmlns:p14="http://schemas.microsoft.com/office/powerpoint/2010/main" val="29282163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94300" y="1616259"/>
            <a:ext cx="6113642" cy="1470025"/>
          </a:xfrm>
        </p:spPr>
        <p:txBody>
          <a:bodyPr anchor="t">
            <a:noAutofit/>
          </a:bodyPr>
          <a:lstStyle>
            <a:lvl1pPr algn="ctr">
              <a:defRPr sz="6000">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1855638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4558" y="2130425"/>
            <a:ext cx="6113642" cy="1470025"/>
          </a:xfrm>
        </p:spPr>
        <p:txBody>
          <a:bodyPr anchor="t">
            <a:noAutofit/>
          </a:bodyPr>
          <a:lstStyle>
            <a:lvl1pPr algn="l">
              <a:defRPr sz="6400">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2598748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9681" y="838019"/>
            <a:ext cx="6113642" cy="1470025"/>
          </a:xfrm>
        </p:spPr>
        <p:txBody>
          <a:bodyPr anchor="t">
            <a:noAutofit/>
          </a:bodyPr>
          <a:lstStyle>
            <a:lvl1pPr algn="l">
              <a:defRPr sz="5000">
                <a:solidFill>
                  <a:schemeClr val="tx2"/>
                </a:solidFill>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2471841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9681" y="838019"/>
            <a:ext cx="6113642" cy="1470025"/>
          </a:xfrm>
        </p:spPr>
        <p:txBody>
          <a:bodyPr anchor="t">
            <a:noAutofit/>
          </a:bodyPr>
          <a:lstStyle>
            <a:lvl1pPr algn="l">
              <a:defRPr sz="5000">
                <a:solidFill>
                  <a:schemeClr val="bg1"/>
                </a:solidFill>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430386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9681" y="838019"/>
            <a:ext cx="6113642" cy="1470025"/>
          </a:xfrm>
        </p:spPr>
        <p:txBody>
          <a:bodyPr anchor="t">
            <a:noAutofit/>
          </a:bodyPr>
          <a:lstStyle>
            <a:lvl1pPr algn="l">
              <a:defRPr sz="5000">
                <a:solidFill>
                  <a:schemeClr val="tx2"/>
                </a:solidFill>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699853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7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89681" y="838019"/>
            <a:ext cx="6113642" cy="1470025"/>
          </a:xfrm>
        </p:spPr>
        <p:txBody>
          <a:bodyPr anchor="t">
            <a:noAutofit/>
          </a:bodyPr>
          <a:lstStyle>
            <a:lvl1pPr algn="l">
              <a:defRPr sz="5000">
                <a:solidFill>
                  <a:schemeClr val="bg1"/>
                </a:solidFill>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1543580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4558" y="2130425"/>
            <a:ext cx="6113642" cy="1470025"/>
          </a:xfrm>
        </p:spPr>
        <p:txBody>
          <a:bodyPr anchor="t">
            <a:noAutofit/>
          </a:bodyPr>
          <a:lstStyle>
            <a:lvl1pPr algn="l">
              <a:defRPr sz="6400">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958128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4558" y="2130425"/>
            <a:ext cx="6113642" cy="1470025"/>
          </a:xfrm>
        </p:spPr>
        <p:txBody>
          <a:bodyPr anchor="t">
            <a:noAutofit/>
          </a:bodyPr>
          <a:lstStyle>
            <a:lvl1pPr algn="l">
              <a:defRPr sz="6400">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2906149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9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4558" y="2130425"/>
            <a:ext cx="6113642" cy="1470025"/>
          </a:xfrm>
        </p:spPr>
        <p:txBody>
          <a:bodyPr anchor="t">
            <a:noAutofit/>
          </a:bodyPr>
          <a:lstStyle>
            <a:lvl1pPr algn="l">
              <a:defRPr sz="6400">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1383526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0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4558" y="2130425"/>
            <a:ext cx="6113642" cy="1470025"/>
          </a:xfrm>
        </p:spPr>
        <p:txBody>
          <a:bodyPr anchor="t">
            <a:noAutofit/>
          </a:bodyPr>
          <a:lstStyle>
            <a:lvl1pPr algn="l">
              <a:defRPr sz="6400">
                <a:latin typeface=""/>
              </a:defRPr>
            </a:lvl1pPr>
          </a:lstStyle>
          <a:p>
            <a:r>
              <a:rPr lang="en-US" smtClean="0"/>
              <a:t>Click to edit Master title style</a:t>
            </a:r>
            <a:endParaRPr lang="en-US" dirty="0"/>
          </a:p>
        </p:txBody>
      </p:sp>
    </p:spTree>
    <p:extLst>
      <p:ext uri="{BB962C8B-B14F-4D97-AF65-F5344CB8AC3E}">
        <p14:creationId xmlns:p14="http://schemas.microsoft.com/office/powerpoint/2010/main" val="350224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lowchart: Alternate Process 2"/>
          <p:cNvSpPr/>
          <p:nvPr userDrawn="1"/>
        </p:nvSpPr>
        <p:spPr>
          <a:xfrm>
            <a:off x="685800" y="152400"/>
            <a:ext cx="8077200" cy="914400"/>
          </a:xfrm>
          <a:prstGeom prst="flowChartAlternateProcess">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304800"/>
            <a:ext cx="7848600" cy="6096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56271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6B729-50A4-46BA-86F8-ED61BF682D4C}" type="slidenum">
              <a:rPr lang="en-US" smtClean="0"/>
              <a:pPr/>
              <a:t>‹#›</a:t>
            </a:fld>
            <a:endParaRPr lang="en-US" dirty="0"/>
          </a:p>
        </p:txBody>
      </p:sp>
      <p:cxnSp>
        <p:nvCxnSpPr>
          <p:cNvPr id="8" name="Straight Connector 7"/>
          <p:cNvCxnSpPr/>
          <p:nvPr/>
        </p:nvCxnSpPr>
        <p:spPr>
          <a:xfrm>
            <a:off x="622300" y="34290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74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6B729-50A4-46BA-86F8-ED61BF682D4C}"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35465" y="6212018"/>
            <a:ext cx="432335" cy="569782"/>
          </a:xfrm>
          <a:prstGeom prst="rect">
            <a:avLst/>
          </a:prstGeom>
        </p:spPr>
      </p:pic>
    </p:spTree>
    <p:extLst>
      <p:ext uri="{BB962C8B-B14F-4D97-AF65-F5344CB8AC3E}">
        <p14:creationId xmlns:p14="http://schemas.microsoft.com/office/powerpoint/2010/main" val="307600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6B729-50A4-46BA-86F8-ED61BF682D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3315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6B729-50A4-46BA-86F8-ED61BF682D4C}" type="slidenum">
              <a:rPr lang="en-US" smtClean="0"/>
              <a:pPr/>
              <a:t>‹#›</a:t>
            </a:fld>
            <a:endParaRPr lang="en-US" dirty="0"/>
          </a:p>
        </p:txBody>
      </p:sp>
    </p:spTree>
    <p:extLst>
      <p:ext uri="{BB962C8B-B14F-4D97-AF65-F5344CB8AC3E}">
        <p14:creationId xmlns:p14="http://schemas.microsoft.com/office/powerpoint/2010/main" val="2421320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36B729-50A4-46BA-86F8-ED61BF682D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756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36B729-50A4-46BA-86F8-ED61BF682D4C}" type="slidenum">
              <a:rPr lang="en-US" smtClean="0"/>
              <a:pPr/>
              <a:t>‹#›</a:t>
            </a:fld>
            <a:endParaRPr lang="en-US" dirty="0"/>
          </a:p>
        </p:txBody>
      </p:sp>
    </p:spTree>
    <p:extLst>
      <p:ext uri="{BB962C8B-B14F-4D97-AF65-F5344CB8AC3E}">
        <p14:creationId xmlns:p14="http://schemas.microsoft.com/office/powerpoint/2010/main" val="2082052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36B729-50A4-46BA-86F8-ED61BF682D4C}" type="slidenum">
              <a:rPr lang="en-US" smtClean="0"/>
              <a:pPr/>
              <a:t>‹#›</a:t>
            </a:fld>
            <a:endParaRPr lang="en-US" dirty="0"/>
          </a:p>
        </p:txBody>
      </p:sp>
    </p:spTree>
    <p:extLst>
      <p:ext uri="{BB962C8B-B14F-4D97-AF65-F5344CB8AC3E}">
        <p14:creationId xmlns:p14="http://schemas.microsoft.com/office/powerpoint/2010/main" val="3296765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6B729-50A4-46BA-86F8-ED61BF682D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04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6B729-50A4-46BA-86F8-ED61BF682D4C}" type="slidenum">
              <a:rPr lang="en-US" smtClean="0"/>
              <a:pPr/>
              <a:t>‹#›</a:t>
            </a:fld>
            <a:endParaRPr lang="en-US" dirty="0"/>
          </a:p>
        </p:txBody>
      </p:sp>
    </p:spTree>
    <p:extLst>
      <p:ext uri="{BB962C8B-B14F-4D97-AF65-F5344CB8AC3E}">
        <p14:creationId xmlns:p14="http://schemas.microsoft.com/office/powerpoint/2010/main" val="387673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6B729-50A4-46BA-86F8-ED61BF682D4C}" type="slidenum">
              <a:rPr lang="en-US" smtClean="0"/>
              <a:pPr/>
              <a:t>‹#›</a:t>
            </a:fld>
            <a:endParaRPr lang="en-US" dirty="0"/>
          </a:p>
        </p:txBody>
      </p:sp>
    </p:spTree>
    <p:extLst>
      <p:ext uri="{BB962C8B-B14F-4D97-AF65-F5344CB8AC3E}">
        <p14:creationId xmlns:p14="http://schemas.microsoft.com/office/powerpoint/2010/main" val="2755649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lowchart: Alternate Process 2"/>
          <p:cNvSpPr/>
          <p:nvPr userDrawn="1"/>
        </p:nvSpPr>
        <p:spPr>
          <a:xfrm>
            <a:off x="685800" y="152400"/>
            <a:ext cx="8077200" cy="914400"/>
          </a:xfrm>
          <a:prstGeom prst="flowChartAlternateProcess">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304800"/>
            <a:ext cx="7848600" cy="609600"/>
          </a:xfrm>
        </p:spPr>
        <p:txBody>
          <a:bodyPr/>
          <a:lstStyle/>
          <a:p>
            <a:r>
              <a:rPr lang="en-US" dirty="0" smtClean="0"/>
              <a:t>Click to edit Master title style</a:t>
            </a:r>
            <a:endParaRPr lang="en-US" dirty="0"/>
          </a:p>
        </p:txBody>
      </p:sp>
      <p:sp>
        <p:nvSpPr>
          <p:cNvPr id="4" name="Content Placeholder 2"/>
          <p:cNvSpPr>
            <a:spLocks noGrp="1"/>
          </p:cNvSpPr>
          <p:nvPr>
            <p:ph sz="half" idx="1"/>
          </p:nvPr>
        </p:nvSpPr>
        <p:spPr>
          <a:xfrm>
            <a:off x="457200" y="1371600"/>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2"/>
          </p:nvPr>
        </p:nvSpPr>
        <p:spPr>
          <a:xfrm>
            <a:off x="4648200" y="1371600"/>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27683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3C2A9-80E4-4E0D-AF60-C8F43984D3B4}" type="datetimeFigureOut">
              <a:rPr lang="en-US" smtClean="0"/>
              <a:pPr/>
              <a:t>10/24/2014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6B729-50A4-46BA-86F8-ED61BF682D4C}" type="slidenum">
              <a:rPr lang="en-US" smtClean="0"/>
              <a:pPr/>
              <a:t>‹#›</a:t>
            </a:fld>
            <a:endParaRPr lang="en-US" dirty="0"/>
          </a:p>
        </p:txBody>
      </p:sp>
    </p:spTree>
    <p:extLst>
      <p:ext uri="{BB962C8B-B14F-4D97-AF65-F5344CB8AC3E}">
        <p14:creationId xmlns:p14="http://schemas.microsoft.com/office/powerpoint/2010/main" val="576856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0" y="533400"/>
            <a:ext cx="4495800" cy="4191000"/>
          </a:xfrm>
        </p:spPr>
        <p:txBody>
          <a:bodyPr/>
          <a:lstStyle/>
          <a:p>
            <a:pPr lvl="0"/>
            <a:endParaRPr lang="en-US" noProof="0" dirty="0" smtClean="0"/>
          </a:p>
        </p:txBody>
      </p:sp>
      <p:sp>
        <p:nvSpPr>
          <p:cNvPr id="4" name="Text Placeholder 3"/>
          <p:cNvSpPr>
            <a:spLocks noGrp="1"/>
          </p:cNvSpPr>
          <p:nvPr>
            <p:ph type="body" sz="half" idx="2"/>
          </p:nvPr>
        </p:nvSpPr>
        <p:spPr>
          <a:xfrm>
            <a:off x="4648200" y="5334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6158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533400"/>
            <a:ext cx="44958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533400"/>
            <a:ext cx="4495800" cy="4191000"/>
          </a:xfrm>
        </p:spPr>
        <p:txBody>
          <a:bodyPr/>
          <a:lstStyle/>
          <a:p>
            <a:pPr lvl="0"/>
            <a:endParaRPr lang="en-US" noProof="0" dirty="0" smtClean="0"/>
          </a:p>
        </p:txBody>
      </p:sp>
    </p:spTree>
    <p:extLst>
      <p:ext uri="{BB962C8B-B14F-4D97-AF65-F5344CB8AC3E}">
        <p14:creationId xmlns:p14="http://schemas.microsoft.com/office/powerpoint/2010/main" val="2859562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21760"/>
            <a:ext cx="7772400" cy="1362075"/>
          </a:xfrm>
        </p:spPr>
        <p:txBody>
          <a:bodyPr anchor="t">
            <a:normAutofit/>
          </a:bodyPr>
          <a:lstStyle>
            <a:lvl1pPr algn="ctr">
              <a:defRPr sz="2800" b="1" i="0" cap="none">
                <a:solidFill>
                  <a:schemeClr val="bg1"/>
                </a:solidFill>
                <a:latin typeface=""/>
              </a:defRPr>
            </a:lvl1pPr>
          </a:lstStyle>
          <a:p>
            <a:r>
              <a:rPr lang="en-US" smtClean="0"/>
              <a:t>Click to edit Master title style</a:t>
            </a:r>
            <a:endParaRPr lang="en-US" dirty="0"/>
          </a:p>
        </p:txBody>
      </p:sp>
      <p:sp>
        <p:nvSpPr>
          <p:cNvPr id="8" name="Picture Placeholder 7"/>
          <p:cNvSpPr>
            <a:spLocks noGrp="1"/>
          </p:cNvSpPr>
          <p:nvPr>
            <p:ph type="pic" sz="quarter" idx="10"/>
          </p:nvPr>
        </p:nvSpPr>
        <p:spPr>
          <a:xfrm>
            <a:off x="0" y="0"/>
            <a:ext cx="9144000" cy="4840288"/>
          </a:xfrm>
        </p:spPr>
        <p:txBody>
          <a:bodyPr rtlCol="0">
            <a:normAutofit/>
          </a:body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73412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838200"/>
            <a:ext cx="4495800" cy="171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2705100"/>
            <a:ext cx="44958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4373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762000"/>
            <a:ext cx="44958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90323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573C2A9-80E4-4E0D-AF60-C8F43984D3B4}" type="datetimeFigureOut">
              <a:rPr lang="en-US" smtClean="0"/>
              <a:pPr/>
              <a:t>10/24/2014</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AF36B729-50A4-46BA-86F8-ED61BF682D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8647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lvl1pPr>
              <a:defRPr sz="3600" b="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4876800"/>
          </a:xfrm>
        </p:spPr>
        <p:txBody>
          <a:bodyPr/>
          <a:lstStyle>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573C2A9-80E4-4E0D-AF60-C8F43984D3B4}" type="datetimeFigureOut">
              <a:rPr lang="en-US" smtClean="0"/>
              <a:pPr/>
              <a:t>10/24/2014</a:t>
            </a:fld>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AF36B729-50A4-46BA-86F8-ED61BF682D4C}" type="slidenum">
              <a:rPr lang="en-US" smtClean="0"/>
              <a:pPr/>
              <a:t>‹#›</a:t>
            </a:fld>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635465" y="6212018"/>
            <a:ext cx="432335" cy="569782"/>
          </a:xfrm>
          <a:prstGeom prst="rect">
            <a:avLst/>
          </a:prstGeom>
        </p:spPr>
      </p:pic>
      <p:sp>
        <p:nvSpPr>
          <p:cNvPr id="9" name="Content Placeholder 2"/>
          <p:cNvSpPr>
            <a:spLocks noGrp="1"/>
          </p:cNvSpPr>
          <p:nvPr>
            <p:ph idx="13"/>
          </p:nvPr>
        </p:nvSpPr>
        <p:spPr>
          <a:xfrm>
            <a:off x="457200" y="6212018"/>
            <a:ext cx="8229600" cy="457200"/>
          </a:xfrm>
        </p:spPr>
        <p:txBody>
          <a:bodyPr>
            <a:normAutofit/>
          </a:bodyPr>
          <a:lstStyle>
            <a:lvl1pPr>
              <a:defRPr sz="1100"/>
            </a:lvl1pPr>
            <a:lvl2pPr>
              <a:defRPr sz="2800"/>
            </a:lvl2pPr>
          </a:lstStyle>
          <a:p>
            <a:pPr lvl="0"/>
            <a:r>
              <a:rPr lang="en-US" dirty="0" smtClean="0"/>
              <a:t>Click to edit Master text styles</a:t>
            </a:r>
            <a:endParaRPr lang="en-US" dirty="0"/>
          </a:p>
        </p:txBody>
      </p:sp>
    </p:spTree>
    <p:extLst>
      <p:ext uri="{BB962C8B-B14F-4D97-AF65-F5344CB8AC3E}">
        <p14:creationId xmlns:p14="http://schemas.microsoft.com/office/powerpoint/2010/main" val="298155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C573C2A9-80E4-4E0D-AF60-C8F43984D3B4}" type="datetimeFigureOut">
              <a:rPr lang="en-US" smtClean="0"/>
              <a:pPr/>
              <a:t>10/24/2014</a:t>
            </a:fld>
            <a:endParaRPr lang="en-US" dirty="0"/>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AF36B729-50A4-46BA-86F8-ED61BF682D4C}" type="slidenum">
              <a:rPr lang="en-US" smtClean="0"/>
              <a:pPr/>
              <a:t>‹#›</a:t>
            </a:fld>
            <a:endParaRPr lang="en-US" dirty="0"/>
          </a:p>
        </p:txBody>
      </p:sp>
    </p:spTree>
    <p:extLst>
      <p:ext uri="{BB962C8B-B14F-4D97-AF65-F5344CB8AC3E}">
        <p14:creationId xmlns:p14="http://schemas.microsoft.com/office/powerpoint/2010/main" val="3790611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0EBF0F-B599-4633-ACD2-28D9F6AB42EC}" type="datetimeFigureOut">
              <a:rPr lang="en-US" smtClean="0"/>
              <a:pPr/>
              <a:t>10/24/2014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F88E-67AA-4E7C-BEE7-A7485C8E4FEC}" type="slidenum">
              <a:rPr lang="en-US" smtClean="0"/>
              <a:pPr/>
              <a:t>‹#›</a:t>
            </a:fld>
            <a:endParaRPr lang="en-US"/>
          </a:p>
        </p:txBody>
      </p:sp>
      <p:cxnSp>
        <p:nvCxnSpPr>
          <p:cNvPr id="8" name="Straight Connector 7"/>
          <p:cNvCxnSpPr/>
          <p:nvPr/>
        </p:nvCxnSpPr>
        <p:spPr>
          <a:xfrm>
            <a:off x="622300" y="34290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10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143000"/>
            <a:ext cx="7694428" cy="4267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1219200" y="304800"/>
            <a:ext cx="7848600" cy="60960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8" name="Rectangle 7"/>
          <p:cNvSpPr/>
          <p:nvPr userDrawn="1"/>
        </p:nvSpPr>
        <p:spPr>
          <a:xfrm>
            <a:off x="0" y="6667500"/>
            <a:ext cx="9144000" cy="1905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7" r:id="rId1"/>
    <p:sldLayoutId id="2147483748" r:id="rId2"/>
    <p:sldLayoutId id="2147483740" r:id="rId3"/>
    <p:sldLayoutId id="2147483741" r:id="rId4"/>
    <p:sldLayoutId id="2147483785" r:id="rId5"/>
    <p:sldLayoutId id="2147483744" r:id="rId6"/>
    <p:sldLayoutId id="2147483746" r:id="rId7"/>
    <p:sldLayoutId id="2147483783" r:id="rId8"/>
  </p:sldLayoutIdLst>
  <p:timing>
    <p:tnLst>
      <p:par>
        <p:cTn id="1" dur="indefinite" restart="never" nodeType="tmRoot"/>
      </p:par>
    </p:tnLst>
  </p:timing>
  <p:txStyles>
    <p:titleStyle>
      <a:lvl1pPr algn="l" defTabSz="914400" rtl="0" eaLnBrk="1" latinLnBrk="0" hangingPunct="1">
        <a:spcBef>
          <a:spcPct val="0"/>
        </a:spcBef>
        <a:buNone/>
        <a:defRPr sz="3600" kern="1200" cap="all"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2400" i="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50EBF0F-B599-4633-ACD2-28D9F6AB42EC}" type="datetimeFigureOut">
              <a:rPr lang="en-US" smtClean="0"/>
              <a:pPr/>
              <a:t>10/24/2014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595F88E-67AA-4E7C-BEE7-A7485C8E4FEC}" type="slidenum">
              <a:rPr lang="en-US" smtClean="0"/>
              <a:pPr/>
              <a:t>‹#›</a:t>
            </a:fld>
            <a:endParaRPr lang="en-US"/>
          </a:p>
        </p:txBody>
      </p:sp>
    </p:spTree>
    <p:extLst>
      <p:ext uri="{BB962C8B-B14F-4D97-AF65-F5344CB8AC3E}">
        <p14:creationId xmlns:p14="http://schemas.microsoft.com/office/powerpoint/2010/main" val="207877524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79" r:id="rId29"/>
    <p:sldLayoutId id="2147483780" r:id="rId30"/>
    <p:sldLayoutId id="2147483781" r:id="rId3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pPr>
            <a:fld id="{C573C2A9-80E4-4E0D-AF60-C8F43984D3B4}" type="datetimeFigureOut">
              <a:rPr lang="en-US" smtClean="0">
                <a:latin typeface="Times New Roman" pitchFamily="18" charset="0"/>
              </a:rPr>
              <a:pPr fontAlgn="base">
                <a:spcBef>
                  <a:spcPct val="0"/>
                </a:spcBef>
                <a:spcAft>
                  <a:spcPct val="0"/>
                </a:spcAft>
              </a:pPr>
              <a:t>10/24/2014</a:t>
            </a:fld>
            <a:endParaRPr lang="en-US" dirty="0">
              <a:latin typeface="Times New Roman" pitchFamily="18" charset="0"/>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pPr>
            <a:endParaRPr lang="en-US" dirty="0">
              <a:latin typeface="Times New Roman" pitchFamily="18" charset="0"/>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pPr>
            <a:fld id="{AF36B729-50A4-46BA-86F8-ED61BF682D4C}" type="slidenum">
              <a:rPr lang="en-US" smtClean="0">
                <a:latin typeface="Times New Roman" pitchFamily="18" charset="0"/>
              </a:rPr>
              <a:pPr fontAlgn="base">
                <a:spcBef>
                  <a:spcPct val="0"/>
                </a:spcBef>
                <a:spcAft>
                  <a:spcPct val="0"/>
                </a:spcAft>
              </a:pPr>
              <a:t>‹#›</a:t>
            </a:fld>
            <a:endParaRPr lang="en-US" dirty="0">
              <a:latin typeface="Times New Roman" pitchFamily="18" charset="0"/>
            </a:endParaRPr>
          </a:p>
        </p:txBody>
      </p:sp>
    </p:spTree>
    <p:extLst>
      <p:ext uri="{BB962C8B-B14F-4D97-AF65-F5344CB8AC3E}">
        <p14:creationId xmlns:p14="http://schemas.microsoft.com/office/powerpoint/2010/main" val="24269434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California housing market UPDATE</a:t>
            </a:r>
            <a:endParaRPr lang="en-US" dirty="0"/>
          </a:p>
        </p:txBody>
      </p:sp>
      <p:sp>
        <p:nvSpPr>
          <p:cNvPr id="7" name="Text Placeholder 6"/>
          <p:cNvSpPr>
            <a:spLocks noGrp="1"/>
          </p:cNvSpPr>
          <p:nvPr>
            <p:ph type="subTitle" idx="1"/>
          </p:nvPr>
        </p:nvSpPr>
        <p:spPr/>
        <p:txBody>
          <a:bodyPr>
            <a:normAutofit lnSpcReduction="10000"/>
          </a:bodyPr>
          <a:lstStyle/>
          <a:p>
            <a:r>
              <a:rPr lang="en-US" dirty="0" smtClean="0"/>
              <a:t>October 23, 2014</a:t>
            </a:r>
          </a:p>
          <a:p>
            <a:r>
              <a:rPr lang="en-US" dirty="0" smtClean="0"/>
              <a:t>Selma Hepp, PhD, Senior Economist</a:t>
            </a:r>
          </a:p>
          <a:p>
            <a:r>
              <a:rPr lang="en-US" dirty="0" smtClean="0"/>
              <a:t>California Association of Realtors®</a:t>
            </a:r>
            <a:endParaRPr lang="en-US" dirty="0"/>
          </a:p>
        </p:txBody>
      </p:sp>
    </p:spTree>
    <p:extLst>
      <p:ext uri="{BB962C8B-B14F-4D97-AF65-F5344CB8AC3E}">
        <p14:creationId xmlns:p14="http://schemas.microsoft.com/office/powerpoint/2010/main" val="3041968025"/>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3860800" cy="370739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800" y="-28221"/>
            <a:ext cx="3886200" cy="373178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400" y="3126218"/>
            <a:ext cx="3886200" cy="3731782"/>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57800" y="3170612"/>
            <a:ext cx="3851725" cy="3698677"/>
          </a:xfrm>
          <a:prstGeom prst="rect">
            <a:avLst/>
          </a:prstGeom>
        </p:spPr>
      </p:pic>
    </p:spTree>
    <p:extLst>
      <p:ext uri="{BB962C8B-B14F-4D97-AF65-F5344CB8AC3E}">
        <p14:creationId xmlns:p14="http://schemas.microsoft.com/office/powerpoint/2010/main" val="3847191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Sales of Existing Detached Homes</a:t>
            </a:r>
            <a:endParaRPr lang="en-US" dirty="0"/>
          </a:p>
        </p:txBody>
      </p:sp>
      <p:sp>
        <p:nvSpPr>
          <p:cNvPr id="3" name="Content Placeholder 2"/>
          <p:cNvSpPr>
            <a:spLocks noGrp="1"/>
          </p:cNvSpPr>
          <p:nvPr>
            <p:ph sz="quarter" idx="13"/>
          </p:nvPr>
        </p:nvSpPr>
        <p:spPr/>
        <p:txBody>
          <a:bodyPr>
            <a:normAutofit/>
          </a:bodyPr>
          <a:lstStyle/>
          <a:p>
            <a:pPr marL="0" lvl="0" indent="0">
              <a:buNone/>
            </a:pPr>
            <a:r>
              <a:rPr lang="en-US" sz="2400" dirty="0" smtClean="0"/>
              <a:t>California, Sep. 2014 Sales: 396,440 Units, -9.5% YTD, -4.2% YTY</a:t>
            </a:r>
          </a:p>
          <a:p>
            <a:endParaRPr lang="en-US" sz="2400" dirty="0"/>
          </a:p>
        </p:txBody>
      </p:sp>
      <p:graphicFrame>
        <p:nvGraphicFramePr>
          <p:cNvPr id="4" name="Chart 3"/>
          <p:cNvGraphicFramePr/>
          <p:nvPr>
            <p:extLst>
              <p:ext uri="{D42A27DB-BD31-4B8C-83A1-F6EECF244321}">
                <p14:modId xmlns:p14="http://schemas.microsoft.com/office/powerpoint/2010/main" val="2936975755"/>
              </p:ext>
            </p:extLst>
          </p:nvPr>
        </p:nvGraphicFramePr>
        <p:xfrm>
          <a:off x="304800" y="18288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962400" y="6243935"/>
            <a:ext cx="4572000" cy="276999"/>
          </a:xfrm>
          <a:prstGeom prst="rect">
            <a:avLst/>
          </a:prstGeom>
        </p:spPr>
        <p:txBody>
          <a:bodyPr>
            <a:spAutoFit/>
          </a:bodyPr>
          <a:lstStyle/>
          <a:p>
            <a:pPr algn="r"/>
            <a:r>
              <a:rPr lang="en-US" sz="1200" dirty="0">
                <a:solidFill>
                  <a:prstClr val="black"/>
                </a:solidFill>
              </a:rPr>
              <a:t>*Sales are seasonally adjusted and annualized </a:t>
            </a:r>
          </a:p>
        </p:txBody>
      </p:sp>
      <p:sp>
        <p:nvSpPr>
          <p:cNvPr id="8" name="Text Box 2"/>
          <p:cNvSpPr txBox="1">
            <a:spLocks noChangeArrowheads="1"/>
          </p:cNvSpPr>
          <p:nvPr/>
        </p:nvSpPr>
        <p:spPr bwMode="auto">
          <a:xfrm>
            <a:off x="228600" y="6243935"/>
            <a:ext cx="388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smtClean="0">
                <a:solidFill>
                  <a:prstClr val="black"/>
                </a:solidFill>
                <a:latin typeface="Corbel"/>
              </a:rPr>
              <a:t>SERIES: Sales of Existing Single Family Homes</a:t>
            </a:r>
          </a:p>
          <a:p>
            <a:r>
              <a:rPr lang="en-US" sz="1200" b="1" dirty="0" smtClean="0">
                <a:solidFill>
                  <a:prstClr val="black"/>
                </a:solidFill>
                <a:latin typeface="Corbel"/>
              </a:rPr>
              <a:t>SOURCE</a:t>
            </a:r>
            <a:r>
              <a:rPr lang="en-US" sz="1200" b="1" dirty="0">
                <a:solidFill>
                  <a:prstClr val="black"/>
                </a:solidFill>
                <a:latin typeface="Corbel"/>
              </a:rPr>
              <a:t>:  CALIFORNIA ASSOCIATION OF REALTORS</a:t>
            </a:r>
            <a:r>
              <a:rPr lang="en-US" sz="1200" b="1" dirty="0" smtClean="0">
                <a:solidFill>
                  <a:prstClr val="black"/>
                </a:solidFill>
                <a:latin typeface="Corbel"/>
              </a:rPr>
              <a:t>® </a:t>
            </a:r>
            <a:endParaRPr lang="en-US" sz="1200" b="1" dirty="0">
              <a:solidFill>
                <a:prstClr val="black"/>
              </a:solidFill>
              <a:latin typeface="Corbel"/>
            </a:endParaRPr>
          </a:p>
        </p:txBody>
      </p:sp>
      <p:sp>
        <p:nvSpPr>
          <p:cNvPr id="9" name="Rectangle 8"/>
          <p:cNvSpPr/>
          <p:nvPr/>
        </p:nvSpPr>
        <p:spPr>
          <a:xfrm>
            <a:off x="8077200" y="2514600"/>
            <a:ext cx="914400" cy="523220"/>
          </a:xfrm>
          <a:prstGeom prst="rect">
            <a:avLst/>
          </a:prstGeom>
        </p:spPr>
        <p:txBody>
          <a:bodyPr wrap="square">
            <a:spAutoFit/>
          </a:bodyPr>
          <a:lstStyle/>
          <a:p>
            <a:r>
              <a:rPr lang="en-US" sz="1400" dirty="0"/>
              <a:t>Aug-14:</a:t>
            </a:r>
          </a:p>
          <a:p>
            <a:r>
              <a:rPr lang="en-US" sz="1400" dirty="0"/>
              <a:t> 394,280 </a:t>
            </a:r>
          </a:p>
        </p:txBody>
      </p:sp>
      <p:sp>
        <p:nvSpPr>
          <p:cNvPr id="10" name="Rectangle 9"/>
          <p:cNvSpPr/>
          <p:nvPr/>
        </p:nvSpPr>
        <p:spPr>
          <a:xfrm>
            <a:off x="7086600" y="2349600"/>
            <a:ext cx="1143000" cy="523220"/>
          </a:xfrm>
          <a:prstGeom prst="rect">
            <a:avLst/>
          </a:prstGeom>
        </p:spPr>
        <p:txBody>
          <a:bodyPr wrap="square">
            <a:spAutoFit/>
          </a:bodyPr>
          <a:lstStyle/>
          <a:p>
            <a:pPr algn="ctr">
              <a:defRPr sz="1400" b="0" i="0" u="none" strike="noStrike" kern="1200" baseline="0">
                <a:solidFill>
                  <a:srgbClr val="000000"/>
                </a:solidFill>
                <a:latin typeface="+mj-lt"/>
                <a:ea typeface="+mn-ea"/>
                <a:cs typeface="Arial" pitchFamily="34" charset="0"/>
              </a:defRPr>
            </a:pPr>
            <a:r>
              <a:rPr lang="en-US" dirty="0">
                <a:solidFill>
                  <a:srgbClr val="000000"/>
                </a:solidFill>
                <a:cs typeface="Arial" pitchFamily="34" charset="0"/>
              </a:rPr>
              <a:t> Aug-13:</a:t>
            </a:r>
          </a:p>
          <a:p>
            <a:pPr algn="ctr">
              <a:defRPr sz="1400" b="0" i="0" u="none" strike="noStrike" kern="1200" baseline="0">
                <a:solidFill>
                  <a:srgbClr val="000000"/>
                </a:solidFill>
                <a:latin typeface="+mj-lt"/>
                <a:ea typeface="+mn-ea"/>
                <a:cs typeface="Arial" pitchFamily="34" charset="0"/>
              </a:defRPr>
            </a:pPr>
            <a:r>
              <a:rPr lang="en-US" dirty="0">
                <a:solidFill>
                  <a:srgbClr val="000000"/>
                </a:solidFill>
                <a:cs typeface="Arial" pitchFamily="34" charset="0"/>
              </a:rPr>
              <a:t>434,910 </a:t>
            </a:r>
          </a:p>
        </p:txBody>
      </p:sp>
      <p:sp>
        <p:nvSpPr>
          <p:cNvPr id="11" name="Down Arrow 10"/>
          <p:cNvSpPr/>
          <p:nvPr/>
        </p:nvSpPr>
        <p:spPr>
          <a:xfrm>
            <a:off x="8534392" y="3048024"/>
            <a:ext cx="152408" cy="30477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Down Arrow 11"/>
          <p:cNvSpPr/>
          <p:nvPr/>
        </p:nvSpPr>
        <p:spPr>
          <a:xfrm>
            <a:off x="7658091" y="2851485"/>
            <a:ext cx="190553" cy="3275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7183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880066877"/>
              </p:ext>
            </p:extLst>
          </p:nvPr>
        </p:nvGraphicFramePr>
        <p:xfrm>
          <a:off x="457200" y="16002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5362" name="Rectangle 8"/>
          <p:cNvSpPr>
            <a:spLocks noGrp="1" noChangeArrowheads="1"/>
          </p:cNvSpPr>
          <p:nvPr>
            <p:ph type="title"/>
          </p:nvPr>
        </p:nvSpPr>
        <p:spPr/>
        <p:txBody>
          <a:bodyPr/>
          <a:lstStyle/>
          <a:p>
            <a:r>
              <a:rPr lang="en-US" smtClean="0"/>
              <a:t>California vs. U.S. Median Prices</a:t>
            </a:r>
          </a:p>
        </p:txBody>
      </p:sp>
      <p:sp>
        <p:nvSpPr>
          <p:cNvPr id="15363" name="Rectangle 9"/>
          <p:cNvSpPr>
            <a:spLocks noGrp="1" noChangeArrowheads="1"/>
          </p:cNvSpPr>
          <p:nvPr>
            <p:ph sz="quarter" idx="13"/>
          </p:nvPr>
        </p:nvSpPr>
        <p:spPr/>
        <p:txBody>
          <a:bodyPr/>
          <a:lstStyle/>
          <a:p>
            <a:pPr marL="0" indent="0">
              <a:buNone/>
            </a:pPr>
            <a:r>
              <a:rPr lang="en-US" dirty="0" smtClean="0"/>
              <a:t>1970-2014</a:t>
            </a:r>
          </a:p>
        </p:txBody>
      </p:sp>
      <p:sp>
        <p:nvSpPr>
          <p:cNvPr id="15365" name="Text Box 5"/>
          <p:cNvSpPr txBox="1">
            <a:spLocks noChangeArrowheads="1"/>
          </p:cNvSpPr>
          <p:nvPr/>
        </p:nvSpPr>
        <p:spPr bwMode="auto">
          <a:xfrm>
            <a:off x="152400" y="6477000"/>
            <a:ext cx="4219575"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fontAlgn="base">
              <a:spcBef>
                <a:spcPct val="0"/>
              </a:spcBef>
              <a:spcAft>
                <a:spcPct val="0"/>
              </a:spcAft>
            </a:pPr>
            <a:r>
              <a:rPr lang="en-US" sz="1200" b="1">
                <a:solidFill>
                  <a:prstClr val="white"/>
                </a:solidFill>
                <a:latin typeface="Arial" charset="0"/>
              </a:rPr>
              <a:t>SOURCE: CALIFORNIA ASSOCIATION OF REALTORS®</a:t>
            </a:r>
          </a:p>
        </p:txBody>
      </p:sp>
      <p:sp>
        <p:nvSpPr>
          <p:cNvPr id="9" name="Text Box 2"/>
          <p:cNvSpPr txBox="1">
            <a:spLocks noChangeArrowheads="1"/>
          </p:cNvSpPr>
          <p:nvPr/>
        </p:nvSpPr>
        <p:spPr bwMode="auto">
          <a:xfrm>
            <a:off x="533400" y="6243935"/>
            <a:ext cx="388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smtClean="0">
                <a:latin typeface="+mn-lt"/>
              </a:rPr>
              <a:t>SERIES: Median Price of Existing </a:t>
            </a:r>
            <a:r>
              <a:rPr lang="en-US" sz="1200" b="1" dirty="0">
                <a:latin typeface="+mn-lt"/>
              </a:rPr>
              <a:t>Single Family Homes</a:t>
            </a:r>
            <a:endParaRPr lang="en-US" sz="1200" b="1" dirty="0" smtClean="0">
              <a:latin typeface="+mn-lt"/>
            </a:endParaRPr>
          </a:p>
          <a:p>
            <a:r>
              <a:rPr lang="en-US" sz="1200" b="1" dirty="0" smtClean="0">
                <a:latin typeface="+mn-lt"/>
              </a:rPr>
              <a:t>SOURCE</a:t>
            </a:r>
            <a:r>
              <a:rPr lang="en-US" sz="1200" b="1" dirty="0">
                <a:latin typeface="+mn-lt"/>
              </a:rPr>
              <a:t>:  CALIFORNIA ASSOCIATION OF REALTORS</a:t>
            </a:r>
            <a:r>
              <a:rPr lang="en-US" sz="1200" b="1" dirty="0" smtClean="0">
                <a:latin typeface="+mn-lt"/>
              </a:rPr>
              <a:t>® </a:t>
            </a:r>
            <a:endParaRPr lang="en-US" sz="1200" b="1" dirty="0">
              <a:latin typeface="+mn-lt"/>
            </a:endParaRPr>
          </a:p>
        </p:txBody>
      </p:sp>
    </p:spTree>
    <p:extLst>
      <p:ext uri="{BB962C8B-B14F-4D97-AF65-F5344CB8AC3E}">
        <p14:creationId xmlns:p14="http://schemas.microsoft.com/office/powerpoint/2010/main" val="30962727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Trough vs. Current Price</a:t>
            </a:r>
          </a:p>
        </p:txBody>
      </p:sp>
      <p:sp>
        <p:nvSpPr>
          <p:cNvPr id="2" name="Content Placeholder 1"/>
          <p:cNvSpPr>
            <a:spLocks noGrp="1"/>
          </p:cNvSpPr>
          <p:nvPr>
            <p:ph sz="quarter" idx="13"/>
          </p:nvPr>
        </p:nvSpPr>
        <p:spPr/>
        <p:txBody>
          <a:bodyPr/>
          <a:lstStyle/>
          <a:p>
            <a:pPr marL="0" indent="0">
              <a:buNone/>
            </a:pPr>
            <a:r>
              <a:rPr lang="en-US" dirty="0" smtClean="0"/>
              <a:t>Bay Area, August 2014</a:t>
            </a:r>
            <a:endParaRPr lang="en-US" dirty="0"/>
          </a:p>
        </p:txBody>
      </p:sp>
      <p:graphicFrame>
        <p:nvGraphicFramePr>
          <p:cNvPr id="23555" name="Object 3"/>
          <p:cNvGraphicFramePr>
            <a:graphicFrameLocks noChangeAspect="1"/>
          </p:cNvGraphicFramePr>
          <p:nvPr>
            <p:extLst>
              <p:ext uri="{D42A27DB-BD31-4B8C-83A1-F6EECF244321}">
                <p14:modId xmlns:p14="http://schemas.microsoft.com/office/powerpoint/2010/main" val="3491135497"/>
              </p:ext>
            </p:extLst>
          </p:nvPr>
        </p:nvGraphicFramePr>
        <p:xfrm>
          <a:off x="1281113" y="1682750"/>
          <a:ext cx="6554787" cy="3498850"/>
        </p:xfrm>
        <a:graphic>
          <a:graphicData uri="http://schemas.openxmlformats.org/presentationml/2006/ole">
            <mc:AlternateContent xmlns:mc="http://schemas.openxmlformats.org/markup-compatibility/2006">
              <mc:Choice xmlns:v="urn:schemas-microsoft-com:vml" Requires="v">
                <p:oleObj spid="_x0000_s17422" name="Worksheet" r:id="rId5" imgW="6981808" imgH="3667191" progId="Excel.Sheet.8">
                  <p:embed/>
                </p:oleObj>
              </mc:Choice>
              <mc:Fallback>
                <p:oleObj name="Worksheet" r:id="rId5" imgW="6981808" imgH="3667191" progId="Excel.Sheet.8">
                  <p:embed/>
                  <p:pic>
                    <p:nvPicPr>
                      <p:cNvPr id="0" name=""/>
                      <p:cNvPicPr>
                        <a:picLocks noChangeAspect="1" noChangeArrowheads="1"/>
                      </p:cNvPicPr>
                      <p:nvPr/>
                    </p:nvPicPr>
                    <p:blipFill>
                      <a:blip r:embed="rId6"/>
                      <a:srcRect/>
                      <a:stretch>
                        <a:fillRect/>
                      </a:stretch>
                    </p:blipFill>
                    <p:spPr bwMode="auto">
                      <a:xfrm>
                        <a:off x="1281113" y="1682750"/>
                        <a:ext cx="6554787" cy="3498850"/>
                      </a:xfrm>
                      <a:prstGeom prst="rect">
                        <a:avLst/>
                      </a:prstGeom>
                      <a:solidFill>
                        <a:schemeClr val="bg1"/>
                      </a:solidFill>
                      <a:ln w="28575">
                        <a:solidFill>
                          <a:schemeClr val="tx2"/>
                        </a:solidFill>
                      </a:ln>
                      <a:effectLst/>
                      <a:extLst/>
                    </p:spPr>
                  </p:pic>
                </p:oleObj>
              </mc:Fallback>
            </mc:AlternateContent>
          </a:graphicData>
        </a:graphic>
      </p:graphicFrame>
      <p:sp>
        <p:nvSpPr>
          <p:cNvPr id="6" name="Text Box 2"/>
          <p:cNvSpPr txBox="1">
            <a:spLocks noChangeArrowheads="1"/>
          </p:cNvSpPr>
          <p:nvPr/>
        </p:nvSpPr>
        <p:spPr bwMode="auto">
          <a:xfrm>
            <a:off x="228600" y="6243935"/>
            <a:ext cx="388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200" b="1" dirty="0" smtClean="0">
                <a:solidFill>
                  <a:prstClr val="black"/>
                </a:solidFill>
                <a:latin typeface="Corbel"/>
                <a:cs typeface="Arial" charset="0"/>
              </a:rPr>
              <a:t>SERIES: Median Price of Existing Detached Homes</a:t>
            </a:r>
          </a:p>
          <a:p>
            <a:pPr fontAlgn="base">
              <a:spcBef>
                <a:spcPct val="0"/>
              </a:spcBef>
              <a:spcAft>
                <a:spcPct val="0"/>
              </a:spcAft>
            </a:pPr>
            <a:r>
              <a:rPr lang="en-US" sz="1200" b="1" dirty="0" smtClean="0">
                <a:solidFill>
                  <a:prstClr val="black"/>
                </a:solidFill>
                <a:latin typeface="Corbel"/>
                <a:cs typeface="Arial" charset="0"/>
              </a:rPr>
              <a:t>SOURCE</a:t>
            </a:r>
            <a:r>
              <a:rPr lang="en-US" sz="1200" b="1" dirty="0">
                <a:solidFill>
                  <a:prstClr val="black"/>
                </a:solidFill>
                <a:latin typeface="Corbel"/>
                <a:cs typeface="Arial" charset="0"/>
              </a:rPr>
              <a:t>:  CALIFORNIA ASSOCIATION OF REALTORS</a:t>
            </a:r>
            <a:r>
              <a:rPr lang="en-US" sz="1200" b="1" dirty="0" smtClean="0">
                <a:solidFill>
                  <a:prstClr val="black"/>
                </a:solidFill>
                <a:latin typeface="Corbel"/>
                <a:cs typeface="Arial" charset="0"/>
              </a:rPr>
              <a:t>® </a:t>
            </a:r>
            <a:endParaRPr lang="en-US" sz="1200" b="1" dirty="0">
              <a:solidFill>
                <a:prstClr val="black"/>
              </a:solidFill>
              <a:latin typeface="Corbel"/>
              <a:cs typeface="Arial" charset="0"/>
            </a:endParaRPr>
          </a:p>
        </p:txBody>
      </p:sp>
    </p:spTree>
    <p:extLst>
      <p:ext uri="{BB962C8B-B14F-4D97-AF65-F5344CB8AC3E}">
        <p14:creationId xmlns:p14="http://schemas.microsoft.com/office/powerpoint/2010/main" val="653621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Title 4"/>
          <p:cNvSpPr>
            <a:spLocks noGrp="1"/>
          </p:cNvSpPr>
          <p:nvPr>
            <p:ph type="title"/>
          </p:nvPr>
        </p:nvSpPr>
        <p:spPr>
          <a:xfrm>
            <a:off x="990600" y="76200"/>
            <a:ext cx="8077200" cy="609600"/>
          </a:xfrm>
        </p:spPr>
        <p:txBody>
          <a:bodyPr/>
          <a:lstStyle/>
          <a:p>
            <a:r>
              <a:rPr lang="en-US" sz="2800" dirty="0" smtClean="0"/>
              <a:t>We’ve Come a Long Way:</a:t>
            </a:r>
            <a:br>
              <a:rPr lang="en-US" sz="2800" dirty="0" smtClean="0"/>
            </a:br>
            <a:r>
              <a:rPr lang="en-US" sz="2800" dirty="0" smtClean="0"/>
              <a:t>Equity Sales Now 9 out of 10 Transactions</a:t>
            </a:r>
          </a:p>
        </p:txBody>
      </p:sp>
      <p:sp>
        <p:nvSpPr>
          <p:cNvPr id="4" name="Content Placeholder 3"/>
          <p:cNvSpPr>
            <a:spLocks noGrp="1"/>
          </p:cNvSpPr>
          <p:nvPr>
            <p:ph sz="quarter" idx="13"/>
          </p:nvPr>
        </p:nvSpPr>
        <p:spPr/>
        <p:txBody>
          <a:bodyPr/>
          <a:lstStyle/>
          <a:p>
            <a:endParaRPr lang="en-US"/>
          </a:p>
        </p:txBody>
      </p:sp>
      <p:graphicFrame>
        <p:nvGraphicFramePr>
          <p:cNvPr id="3" name="Chart 2"/>
          <p:cNvGraphicFramePr/>
          <p:nvPr>
            <p:extLst>
              <p:ext uri="{D42A27DB-BD31-4B8C-83A1-F6EECF244321}">
                <p14:modId xmlns:p14="http://schemas.microsoft.com/office/powerpoint/2010/main" val="474999305"/>
              </p:ext>
            </p:extLst>
          </p:nvPr>
        </p:nvGraphicFramePr>
        <p:xfrm>
          <a:off x="457200" y="1397000"/>
          <a:ext cx="83820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533400" y="6243935"/>
            <a:ext cx="388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200" b="1" dirty="0" smtClean="0">
                <a:solidFill>
                  <a:prstClr val="black"/>
                </a:solidFill>
                <a:latin typeface="Corbel"/>
              </a:rPr>
              <a:t>SERIES: </a:t>
            </a:r>
            <a:r>
              <a:rPr lang="en-US" sz="1200" b="1" dirty="0">
                <a:solidFill>
                  <a:prstClr val="black"/>
                </a:solidFill>
                <a:latin typeface="Corbel"/>
              </a:rPr>
              <a:t>Distressed Sales, Not Seasonally Adjusted</a:t>
            </a:r>
          </a:p>
          <a:p>
            <a:r>
              <a:rPr lang="en-US" sz="1200" b="1" dirty="0" smtClean="0">
                <a:solidFill>
                  <a:prstClr val="black"/>
                </a:solidFill>
                <a:latin typeface="Corbel"/>
              </a:rPr>
              <a:t>SOURCE</a:t>
            </a:r>
            <a:r>
              <a:rPr lang="en-US" sz="1200" b="1" dirty="0">
                <a:solidFill>
                  <a:prstClr val="black"/>
                </a:solidFill>
                <a:latin typeface="Corbel"/>
              </a:rPr>
              <a:t>:  CALIFORNIA ASSOCIATION OF REALTORS</a:t>
            </a:r>
            <a:r>
              <a:rPr lang="en-US" sz="1200" b="1" dirty="0" smtClean="0">
                <a:solidFill>
                  <a:prstClr val="black"/>
                </a:solidFill>
                <a:latin typeface="Corbel"/>
              </a:rPr>
              <a:t>® </a:t>
            </a:r>
            <a:endParaRPr lang="en-US" sz="1200" b="1" dirty="0">
              <a:solidFill>
                <a:prstClr val="black"/>
              </a:solidFill>
              <a:latin typeface="Corbel"/>
            </a:endParaRPr>
          </a:p>
        </p:txBody>
      </p:sp>
    </p:spTree>
    <p:extLst>
      <p:ext uri="{BB962C8B-B14F-4D97-AF65-F5344CB8AC3E}">
        <p14:creationId xmlns:p14="http://schemas.microsoft.com/office/powerpoint/2010/main" val="242069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20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80">
                                          <p:stCondLst>
                                            <p:cond delay="0"/>
                                          </p:stCondLst>
                                        </p:cTn>
                                        <p:tgtEl>
                                          <p:spTgt spid="3">
                                            <p:graphicEl>
                                              <a:chart seriesIdx="0" categoryIdx="-4" bldStep="series"/>
                                            </p:graphicEl>
                                          </p:spTgt>
                                        </p:tgtEl>
                                      </p:cBhvr>
                                    </p:animEffect>
                                    <p:anim calcmode="lin" valueType="num">
                                      <p:cBhvr>
                                        <p:cTn id="13" dur="1822" tmFilter="0,0; 0.14,0.36; 0.43,0.73; 0.71,0.91; 1.0,1.0">
                                          <p:stCondLst>
                                            <p:cond delay="0"/>
                                          </p:stCondLst>
                                        </p:cTn>
                                        <p:tgtEl>
                                          <p:spTgt spid="3">
                                            <p:graphicEl>
                                              <a:chart seriesIdx="0" categoryIdx="-4" bldStep="series"/>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graphicEl>
                                              <a:chart seriesIdx="0" categoryIdx="-4" bldStep="series"/>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graphicEl>
                                              <a:chart seriesIdx="0" categoryIdx="-4" bldStep="series"/>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graphicEl>
                                              <a:chart seriesIdx="0" categoryIdx="-4" bldStep="series"/>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graphicEl>
                                              <a:chart seriesIdx="0" categoryIdx="-4" bldStep="series"/>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graphicEl>
                                              <a:chart seriesIdx="0" categoryIdx="-4" bldStep="series"/>
                                            </p:graphicEl>
                                          </p:spTgt>
                                        </p:tgtEl>
                                      </p:cBhvr>
                                      <p:to x="100000" y="60000"/>
                                    </p:animScale>
                                    <p:animScale>
                                      <p:cBhvr>
                                        <p:cTn id="19" dur="166" decel="50000">
                                          <p:stCondLst>
                                            <p:cond delay="676"/>
                                          </p:stCondLst>
                                        </p:cTn>
                                        <p:tgtEl>
                                          <p:spTgt spid="3">
                                            <p:graphicEl>
                                              <a:chart seriesIdx="0" categoryIdx="-4" bldStep="series"/>
                                            </p:graphicEl>
                                          </p:spTgt>
                                        </p:tgtEl>
                                      </p:cBhvr>
                                      <p:to x="100000" y="100000"/>
                                    </p:animScale>
                                    <p:animScale>
                                      <p:cBhvr>
                                        <p:cTn id="20" dur="26">
                                          <p:stCondLst>
                                            <p:cond delay="1312"/>
                                          </p:stCondLst>
                                        </p:cTn>
                                        <p:tgtEl>
                                          <p:spTgt spid="3">
                                            <p:graphicEl>
                                              <a:chart seriesIdx="0" categoryIdx="-4" bldStep="series"/>
                                            </p:graphicEl>
                                          </p:spTgt>
                                        </p:tgtEl>
                                      </p:cBhvr>
                                      <p:to x="100000" y="80000"/>
                                    </p:animScale>
                                    <p:animScale>
                                      <p:cBhvr>
                                        <p:cTn id="21" dur="166" decel="50000">
                                          <p:stCondLst>
                                            <p:cond delay="1338"/>
                                          </p:stCondLst>
                                        </p:cTn>
                                        <p:tgtEl>
                                          <p:spTgt spid="3">
                                            <p:graphicEl>
                                              <a:chart seriesIdx="0" categoryIdx="-4" bldStep="series"/>
                                            </p:graphicEl>
                                          </p:spTgt>
                                        </p:tgtEl>
                                      </p:cBhvr>
                                      <p:to x="100000" y="100000"/>
                                    </p:animScale>
                                    <p:animScale>
                                      <p:cBhvr>
                                        <p:cTn id="22" dur="26">
                                          <p:stCondLst>
                                            <p:cond delay="1642"/>
                                          </p:stCondLst>
                                        </p:cTn>
                                        <p:tgtEl>
                                          <p:spTgt spid="3">
                                            <p:graphicEl>
                                              <a:chart seriesIdx="0" categoryIdx="-4" bldStep="series"/>
                                            </p:graphicEl>
                                          </p:spTgt>
                                        </p:tgtEl>
                                      </p:cBhvr>
                                      <p:to x="100000" y="90000"/>
                                    </p:animScale>
                                    <p:animScale>
                                      <p:cBhvr>
                                        <p:cTn id="23" dur="166" decel="50000">
                                          <p:stCondLst>
                                            <p:cond delay="1668"/>
                                          </p:stCondLst>
                                        </p:cTn>
                                        <p:tgtEl>
                                          <p:spTgt spid="3">
                                            <p:graphicEl>
                                              <a:chart seriesIdx="0" categoryIdx="-4" bldStep="series"/>
                                            </p:graphicEl>
                                          </p:spTgt>
                                        </p:tgtEl>
                                      </p:cBhvr>
                                      <p:to x="100000" y="100000"/>
                                    </p:animScale>
                                    <p:animScale>
                                      <p:cBhvr>
                                        <p:cTn id="24" dur="26">
                                          <p:stCondLst>
                                            <p:cond delay="1808"/>
                                          </p:stCondLst>
                                        </p:cTn>
                                        <p:tgtEl>
                                          <p:spTgt spid="3">
                                            <p:graphicEl>
                                              <a:chart seriesIdx="0" categoryIdx="-4" bldStep="series"/>
                                            </p:graphicEl>
                                          </p:spTgt>
                                        </p:tgtEl>
                                      </p:cBhvr>
                                      <p:to x="100000" y="95000"/>
                                    </p:animScale>
                                    <p:animScale>
                                      <p:cBhvr>
                                        <p:cTn id="25" dur="166" decel="50000">
                                          <p:stCondLst>
                                            <p:cond delay="1834"/>
                                          </p:stCondLst>
                                        </p:cTn>
                                        <p:tgtEl>
                                          <p:spTgt spid="3">
                                            <p:graphicEl>
                                              <a:chart seriesIdx="0" categoryIdx="-4" bldStep="series"/>
                                            </p:graphic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30" dur="580">
                                          <p:stCondLst>
                                            <p:cond delay="0"/>
                                          </p:stCondLst>
                                        </p:cTn>
                                        <p:tgtEl>
                                          <p:spTgt spid="3">
                                            <p:graphicEl>
                                              <a:chart seriesIdx="1" categoryIdx="-4" bldStep="series"/>
                                            </p:graphicEl>
                                          </p:spTgt>
                                        </p:tgtEl>
                                      </p:cBhvr>
                                    </p:animEffect>
                                    <p:anim calcmode="lin" valueType="num">
                                      <p:cBhvr>
                                        <p:cTn id="31" dur="1822" tmFilter="0,0; 0.14,0.36; 0.43,0.73; 0.71,0.91; 1.0,1.0">
                                          <p:stCondLst>
                                            <p:cond delay="0"/>
                                          </p:stCondLst>
                                        </p:cTn>
                                        <p:tgtEl>
                                          <p:spTgt spid="3">
                                            <p:graphicEl>
                                              <a:chart seriesIdx="1" categoryIdx="-4" bldStep="series"/>
                                            </p:graphic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graphicEl>
                                              <a:chart seriesIdx="1" categoryIdx="-4" bldStep="series"/>
                                            </p:graphic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graphicEl>
                                              <a:chart seriesIdx="1" categoryIdx="-4" bldStep="series"/>
                                            </p:graphic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graphicEl>
                                              <a:chart seriesIdx="1" categoryIdx="-4" bldStep="series"/>
                                            </p:graphic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graphicEl>
                                              <a:chart seriesIdx="1" categoryIdx="-4" bldStep="series"/>
                                            </p:graphic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graphicEl>
                                              <a:chart seriesIdx="1" categoryIdx="-4" bldStep="series"/>
                                            </p:graphicEl>
                                          </p:spTgt>
                                        </p:tgtEl>
                                      </p:cBhvr>
                                      <p:to x="100000" y="60000"/>
                                    </p:animScale>
                                    <p:animScale>
                                      <p:cBhvr>
                                        <p:cTn id="37" dur="166" decel="50000">
                                          <p:stCondLst>
                                            <p:cond delay="676"/>
                                          </p:stCondLst>
                                        </p:cTn>
                                        <p:tgtEl>
                                          <p:spTgt spid="3">
                                            <p:graphicEl>
                                              <a:chart seriesIdx="1" categoryIdx="-4" bldStep="series"/>
                                            </p:graphicEl>
                                          </p:spTgt>
                                        </p:tgtEl>
                                      </p:cBhvr>
                                      <p:to x="100000" y="100000"/>
                                    </p:animScale>
                                    <p:animScale>
                                      <p:cBhvr>
                                        <p:cTn id="38" dur="26">
                                          <p:stCondLst>
                                            <p:cond delay="1312"/>
                                          </p:stCondLst>
                                        </p:cTn>
                                        <p:tgtEl>
                                          <p:spTgt spid="3">
                                            <p:graphicEl>
                                              <a:chart seriesIdx="1" categoryIdx="-4" bldStep="series"/>
                                            </p:graphicEl>
                                          </p:spTgt>
                                        </p:tgtEl>
                                      </p:cBhvr>
                                      <p:to x="100000" y="80000"/>
                                    </p:animScale>
                                    <p:animScale>
                                      <p:cBhvr>
                                        <p:cTn id="39" dur="166" decel="50000">
                                          <p:stCondLst>
                                            <p:cond delay="1338"/>
                                          </p:stCondLst>
                                        </p:cTn>
                                        <p:tgtEl>
                                          <p:spTgt spid="3">
                                            <p:graphicEl>
                                              <a:chart seriesIdx="1" categoryIdx="-4" bldStep="series"/>
                                            </p:graphicEl>
                                          </p:spTgt>
                                        </p:tgtEl>
                                      </p:cBhvr>
                                      <p:to x="100000" y="100000"/>
                                    </p:animScale>
                                    <p:animScale>
                                      <p:cBhvr>
                                        <p:cTn id="40" dur="26">
                                          <p:stCondLst>
                                            <p:cond delay="1642"/>
                                          </p:stCondLst>
                                        </p:cTn>
                                        <p:tgtEl>
                                          <p:spTgt spid="3">
                                            <p:graphicEl>
                                              <a:chart seriesIdx="1" categoryIdx="-4" bldStep="series"/>
                                            </p:graphicEl>
                                          </p:spTgt>
                                        </p:tgtEl>
                                      </p:cBhvr>
                                      <p:to x="100000" y="90000"/>
                                    </p:animScale>
                                    <p:animScale>
                                      <p:cBhvr>
                                        <p:cTn id="41" dur="166" decel="50000">
                                          <p:stCondLst>
                                            <p:cond delay="1668"/>
                                          </p:stCondLst>
                                        </p:cTn>
                                        <p:tgtEl>
                                          <p:spTgt spid="3">
                                            <p:graphicEl>
                                              <a:chart seriesIdx="1" categoryIdx="-4" bldStep="series"/>
                                            </p:graphicEl>
                                          </p:spTgt>
                                        </p:tgtEl>
                                      </p:cBhvr>
                                      <p:to x="100000" y="100000"/>
                                    </p:animScale>
                                    <p:animScale>
                                      <p:cBhvr>
                                        <p:cTn id="42" dur="26">
                                          <p:stCondLst>
                                            <p:cond delay="1808"/>
                                          </p:stCondLst>
                                        </p:cTn>
                                        <p:tgtEl>
                                          <p:spTgt spid="3">
                                            <p:graphicEl>
                                              <a:chart seriesIdx="1" categoryIdx="-4" bldStep="series"/>
                                            </p:graphicEl>
                                          </p:spTgt>
                                        </p:tgtEl>
                                      </p:cBhvr>
                                      <p:to x="100000" y="95000"/>
                                    </p:animScale>
                                    <p:animScale>
                                      <p:cBhvr>
                                        <p:cTn id="43" dur="166" decel="50000">
                                          <p:stCondLst>
                                            <p:cond delay="1834"/>
                                          </p:stCondLst>
                                        </p:cTn>
                                        <p:tgtEl>
                                          <p:spTgt spid="3">
                                            <p:graphicEl>
                                              <a:chart seriesIdx="1" categoryIdx="-4" bldStep="series"/>
                                            </p:graphic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down)">
                                      <p:cBhvr>
                                        <p:cTn id="48" dur="580">
                                          <p:stCondLst>
                                            <p:cond delay="0"/>
                                          </p:stCondLst>
                                        </p:cTn>
                                        <p:tgtEl>
                                          <p:spTgt spid="3">
                                            <p:graphicEl>
                                              <a:chart seriesIdx="2" categoryIdx="-4" bldStep="series"/>
                                            </p:graphicEl>
                                          </p:spTgt>
                                        </p:tgtEl>
                                      </p:cBhvr>
                                    </p:animEffect>
                                    <p:anim calcmode="lin" valueType="num">
                                      <p:cBhvr>
                                        <p:cTn id="49" dur="1822" tmFilter="0,0; 0.14,0.36; 0.43,0.73; 0.71,0.91; 1.0,1.0">
                                          <p:stCondLst>
                                            <p:cond delay="0"/>
                                          </p:stCondLst>
                                        </p:cTn>
                                        <p:tgtEl>
                                          <p:spTgt spid="3">
                                            <p:graphicEl>
                                              <a:chart seriesIdx="2" categoryIdx="-4" bldStep="series"/>
                                            </p:graphic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graphicEl>
                                              <a:chart seriesIdx="2" categoryIdx="-4" bldStep="series"/>
                                            </p:graphic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graphicEl>
                                              <a:chart seriesIdx="2" categoryIdx="-4" bldStep="series"/>
                                            </p:graphic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graphicEl>
                                              <a:chart seriesIdx="2" categoryIdx="-4" bldStep="series"/>
                                            </p:graphic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graphicEl>
                                              <a:chart seriesIdx="2" categoryIdx="-4" bldStep="series"/>
                                            </p:graphic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graphicEl>
                                              <a:chart seriesIdx="2" categoryIdx="-4" bldStep="series"/>
                                            </p:graphicEl>
                                          </p:spTgt>
                                        </p:tgtEl>
                                      </p:cBhvr>
                                      <p:to x="100000" y="60000"/>
                                    </p:animScale>
                                    <p:animScale>
                                      <p:cBhvr>
                                        <p:cTn id="55" dur="166" decel="50000">
                                          <p:stCondLst>
                                            <p:cond delay="676"/>
                                          </p:stCondLst>
                                        </p:cTn>
                                        <p:tgtEl>
                                          <p:spTgt spid="3">
                                            <p:graphicEl>
                                              <a:chart seriesIdx="2" categoryIdx="-4" bldStep="series"/>
                                            </p:graphicEl>
                                          </p:spTgt>
                                        </p:tgtEl>
                                      </p:cBhvr>
                                      <p:to x="100000" y="100000"/>
                                    </p:animScale>
                                    <p:animScale>
                                      <p:cBhvr>
                                        <p:cTn id="56" dur="26">
                                          <p:stCondLst>
                                            <p:cond delay="1312"/>
                                          </p:stCondLst>
                                        </p:cTn>
                                        <p:tgtEl>
                                          <p:spTgt spid="3">
                                            <p:graphicEl>
                                              <a:chart seriesIdx="2" categoryIdx="-4" bldStep="series"/>
                                            </p:graphicEl>
                                          </p:spTgt>
                                        </p:tgtEl>
                                      </p:cBhvr>
                                      <p:to x="100000" y="80000"/>
                                    </p:animScale>
                                    <p:animScale>
                                      <p:cBhvr>
                                        <p:cTn id="57" dur="166" decel="50000">
                                          <p:stCondLst>
                                            <p:cond delay="1338"/>
                                          </p:stCondLst>
                                        </p:cTn>
                                        <p:tgtEl>
                                          <p:spTgt spid="3">
                                            <p:graphicEl>
                                              <a:chart seriesIdx="2" categoryIdx="-4" bldStep="series"/>
                                            </p:graphicEl>
                                          </p:spTgt>
                                        </p:tgtEl>
                                      </p:cBhvr>
                                      <p:to x="100000" y="100000"/>
                                    </p:animScale>
                                    <p:animScale>
                                      <p:cBhvr>
                                        <p:cTn id="58" dur="26">
                                          <p:stCondLst>
                                            <p:cond delay="1642"/>
                                          </p:stCondLst>
                                        </p:cTn>
                                        <p:tgtEl>
                                          <p:spTgt spid="3">
                                            <p:graphicEl>
                                              <a:chart seriesIdx="2" categoryIdx="-4" bldStep="series"/>
                                            </p:graphicEl>
                                          </p:spTgt>
                                        </p:tgtEl>
                                      </p:cBhvr>
                                      <p:to x="100000" y="90000"/>
                                    </p:animScale>
                                    <p:animScale>
                                      <p:cBhvr>
                                        <p:cTn id="59" dur="166" decel="50000">
                                          <p:stCondLst>
                                            <p:cond delay="1668"/>
                                          </p:stCondLst>
                                        </p:cTn>
                                        <p:tgtEl>
                                          <p:spTgt spid="3">
                                            <p:graphicEl>
                                              <a:chart seriesIdx="2" categoryIdx="-4" bldStep="series"/>
                                            </p:graphicEl>
                                          </p:spTgt>
                                        </p:tgtEl>
                                      </p:cBhvr>
                                      <p:to x="100000" y="100000"/>
                                    </p:animScale>
                                    <p:animScale>
                                      <p:cBhvr>
                                        <p:cTn id="60" dur="26">
                                          <p:stCondLst>
                                            <p:cond delay="1808"/>
                                          </p:stCondLst>
                                        </p:cTn>
                                        <p:tgtEl>
                                          <p:spTgt spid="3">
                                            <p:graphicEl>
                                              <a:chart seriesIdx="2" categoryIdx="-4" bldStep="series"/>
                                            </p:graphicEl>
                                          </p:spTgt>
                                        </p:tgtEl>
                                      </p:cBhvr>
                                      <p:to x="100000" y="95000"/>
                                    </p:animScale>
                                    <p:animScale>
                                      <p:cBhvr>
                                        <p:cTn id="61" dur="166" decel="50000">
                                          <p:stCondLst>
                                            <p:cond delay="1834"/>
                                          </p:stCondLst>
                                        </p:cTn>
                                        <p:tgtEl>
                                          <p:spTgt spid="3">
                                            <p:graphicEl>
                                              <a:chart seriesIdx="2" categoryIdx="-4" bldStep="series"/>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4"/>
          <p:cNvSpPr>
            <a:spLocks noGrp="1"/>
          </p:cNvSpPr>
          <p:nvPr>
            <p:ph type="title"/>
          </p:nvPr>
        </p:nvSpPr>
        <p:spPr>
          <a:xfrm>
            <a:off x="609600" y="0"/>
            <a:ext cx="8077200" cy="609600"/>
          </a:xfrm>
        </p:spPr>
        <p:txBody>
          <a:bodyPr>
            <a:normAutofit fontScale="90000"/>
          </a:bodyPr>
          <a:lstStyle/>
          <a:p>
            <a:r>
              <a:rPr lang="en-US" sz="4000" dirty="0" smtClean="0"/>
              <a:t>Where are distressed sales located?</a:t>
            </a:r>
            <a:br>
              <a:rPr lang="en-US" sz="4000" dirty="0" smtClean="0"/>
            </a:br>
            <a:r>
              <a:rPr lang="en-US" sz="3100" dirty="0" smtClean="0">
                <a:solidFill>
                  <a:schemeClr val="tx1"/>
                </a:solidFill>
              </a:rPr>
              <a:t>(Percent of the statewide total distressed sales)</a:t>
            </a:r>
          </a:p>
        </p:txBody>
      </p:sp>
      <p:sp>
        <p:nvSpPr>
          <p:cNvPr id="2" name="Content Placeholder 1"/>
          <p:cNvSpPr>
            <a:spLocks noGrp="1"/>
          </p:cNvSpPr>
          <p:nvPr>
            <p:ph sz="quarter" idx="13"/>
          </p:nvPr>
        </p:nvSpPr>
        <p:spPr/>
        <p:txBody>
          <a:bodyPr/>
          <a:lstStyle/>
          <a:p>
            <a:endParaRPr lang="en-US"/>
          </a:p>
        </p:txBody>
      </p:sp>
      <p:graphicFrame>
        <p:nvGraphicFramePr>
          <p:cNvPr id="5" name="Chart 4"/>
          <p:cNvGraphicFramePr/>
          <p:nvPr>
            <p:extLst>
              <p:ext uri="{D42A27DB-BD31-4B8C-83A1-F6EECF244321}">
                <p14:modId xmlns:p14="http://schemas.microsoft.com/office/powerpoint/2010/main" val="4114805026"/>
              </p:ext>
            </p:extLst>
          </p:nvPr>
        </p:nvGraphicFramePr>
        <p:xfrm>
          <a:off x="457200" y="1828800"/>
          <a:ext cx="8229600" cy="43449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228600" y="6243935"/>
            <a:ext cx="388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smtClean="0">
                <a:latin typeface="+mn-lt"/>
              </a:rPr>
              <a:t>SERIES: </a:t>
            </a:r>
            <a:r>
              <a:rPr lang="en-US" sz="1200" b="1" dirty="0">
                <a:solidFill>
                  <a:prstClr val="black"/>
                </a:solidFill>
                <a:latin typeface="Corbel"/>
              </a:rPr>
              <a:t>Distressed Sales, Not Seasonally Adjusted</a:t>
            </a:r>
          </a:p>
          <a:p>
            <a:r>
              <a:rPr lang="en-US" sz="1200" b="1" dirty="0" smtClean="0">
                <a:latin typeface="+mn-lt"/>
              </a:rPr>
              <a:t>SOURCE</a:t>
            </a:r>
            <a:r>
              <a:rPr lang="en-US" sz="1200" b="1" dirty="0">
                <a:latin typeface="+mn-lt"/>
              </a:rPr>
              <a:t>:  CALIFORNIA ASSOCIATION OF REALTORS</a:t>
            </a:r>
            <a:r>
              <a:rPr lang="en-US" sz="1200" b="1" dirty="0" smtClean="0">
                <a:latin typeface="+mn-lt"/>
              </a:rPr>
              <a:t>® </a:t>
            </a:r>
            <a:endParaRPr lang="en-US" sz="1200" b="1" dirty="0">
              <a:latin typeface="+mn-lt"/>
            </a:endParaRPr>
          </a:p>
        </p:txBody>
      </p:sp>
    </p:spTree>
    <p:extLst>
      <p:ext uri="{BB962C8B-B14F-4D97-AF65-F5344CB8AC3E}">
        <p14:creationId xmlns:p14="http://schemas.microsoft.com/office/powerpoint/2010/main" val="3286566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4"/>
          <p:cNvSpPr>
            <a:spLocks noGrp="1"/>
          </p:cNvSpPr>
          <p:nvPr>
            <p:ph type="title"/>
          </p:nvPr>
        </p:nvSpPr>
        <p:spPr/>
        <p:txBody>
          <a:bodyPr/>
          <a:lstStyle/>
          <a:p>
            <a:r>
              <a:rPr lang="en-US" smtClean="0"/>
              <a:t>Distressed Sales</a:t>
            </a:r>
            <a:endParaRPr lang="en-US" dirty="0" smtClean="0"/>
          </a:p>
        </p:txBody>
      </p:sp>
      <p:sp>
        <p:nvSpPr>
          <p:cNvPr id="3" name="Content Placeholder 2"/>
          <p:cNvSpPr>
            <a:spLocks noGrp="1"/>
          </p:cNvSpPr>
          <p:nvPr>
            <p:ph sz="quarter" idx="13"/>
          </p:nvPr>
        </p:nvSpPr>
        <p:spPr/>
        <p:txBody>
          <a:bodyPr/>
          <a:lstStyle/>
          <a:p>
            <a:pPr marL="0" indent="0">
              <a:buNone/>
            </a:pPr>
            <a:r>
              <a:rPr lang="en-US" dirty="0" smtClean="0"/>
              <a:t>Percent of Total Sales:  Southern CA, Aug. 2014</a:t>
            </a:r>
            <a:endParaRPr lang="en-US" dirty="0"/>
          </a:p>
        </p:txBody>
      </p:sp>
      <p:graphicFrame>
        <p:nvGraphicFramePr>
          <p:cNvPr id="5" name="Chart 4"/>
          <p:cNvGraphicFramePr/>
          <p:nvPr>
            <p:extLst>
              <p:ext uri="{D42A27DB-BD31-4B8C-83A1-F6EECF244321}">
                <p14:modId xmlns:p14="http://schemas.microsoft.com/office/powerpoint/2010/main" val="2144307218"/>
              </p:ext>
            </p:extLst>
          </p:nvPr>
        </p:nvGraphicFramePr>
        <p:xfrm>
          <a:off x="593651" y="1828800"/>
          <a:ext cx="8093149" cy="40154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2"/>
          <p:cNvSpPr txBox="1">
            <a:spLocks noChangeArrowheads="1"/>
          </p:cNvSpPr>
          <p:nvPr/>
        </p:nvSpPr>
        <p:spPr bwMode="auto">
          <a:xfrm>
            <a:off x="533400" y="6243935"/>
            <a:ext cx="388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1200" b="1" dirty="0" smtClean="0">
                <a:solidFill>
                  <a:prstClr val="black"/>
                </a:solidFill>
                <a:latin typeface="Corbel"/>
              </a:rPr>
              <a:t>SERIES: </a:t>
            </a:r>
            <a:r>
              <a:rPr lang="en-US" sz="1200" b="1" dirty="0">
                <a:solidFill>
                  <a:prstClr val="black"/>
                </a:solidFill>
                <a:latin typeface="Corbel"/>
              </a:rPr>
              <a:t>Distressed Sales, Not Seasonally Adjusted</a:t>
            </a:r>
          </a:p>
          <a:p>
            <a:r>
              <a:rPr lang="en-US" sz="1200" b="1" dirty="0" smtClean="0">
                <a:solidFill>
                  <a:prstClr val="black"/>
                </a:solidFill>
                <a:latin typeface="Corbel"/>
              </a:rPr>
              <a:t>SOURCE</a:t>
            </a:r>
            <a:r>
              <a:rPr lang="en-US" sz="1200" b="1" dirty="0">
                <a:solidFill>
                  <a:prstClr val="black"/>
                </a:solidFill>
                <a:latin typeface="Corbel"/>
              </a:rPr>
              <a:t>:  CALIFORNIA ASSOCIATION OF REALTORS</a:t>
            </a:r>
            <a:r>
              <a:rPr lang="en-US" sz="1200" b="1" dirty="0" smtClean="0">
                <a:solidFill>
                  <a:prstClr val="black"/>
                </a:solidFill>
                <a:latin typeface="Corbel"/>
              </a:rPr>
              <a:t>® </a:t>
            </a:r>
            <a:endParaRPr lang="en-US" sz="1200" b="1" dirty="0">
              <a:solidFill>
                <a:prstClr val="black"/>
              </a:solidFill>
              <a:latin typeface="Corbel"/>
            </a:endParaRPr>
          </a:p>
        </p:txBody>
      </p:sp>
    </p:spTree>
    <p:extLst>
      <p:ext uri="{BB962C8B-B14F-4D97-AF65-F5344CB8AC3E}">
        <p14:creationId xmlns:p14="http://schemas.microsoft.com/office/powerpoint/2010/main" val="2626873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077200" cy="609600"/>
          </a:xfrm>
        </p:spPr>
        <p:txBody>
          <a:bodyPr/>
          <a:lstStyle/>
          <a:p>
            <a:r>
              <a:rPr lang="en-US" dirty="0" smtClean="0"/>
              <a:t> Price Plateau Ahead; Annual Gains Slowing</a:t>
            </a:r>
            <a:endParaRPr lang="en-US" dirty="0"/>
          </a:p>
        </p:txBody>
      </p:sp>
      <p:sp>
        <p:nvSpPr>
          <p:cNvPr id="3" name="Content Placeholder 2"/>
          <p:cNvSpPr>
            <a:spLocks noGrp="1"/>
          </p:cNvSpPr>
          <p:nvPr>
            <p:ph sz="quarter" idx="13"/>
          </p:nvPr>
        </p:nvSpPr>
        <p:spPr/>
        <p:txBody>
          <a:bodyPr/>
          <a:lstStyle/>
          <a:p>
            <a:pPr marL="0" lvl="0" indent="0">
              <a:buNone/>
            </a:pPr>
            <a:r>
              <a:rPr lang="en-US" dirty="0"/>
              <a:t>California, Sep. 2014: $460,940, Up 7.6% YTY</a:t>
            </a:r>
          </a:p>
        </p:txBody>
      </p:sp>
      <p:sp>
        <p:nvSpPr>
          <p:cNvPr id="6" name="Text Box 2"/>
          <p:cNvSpPr txBox="1">
            <a:spLocks noChangeArrowheads="1"/>
          </p:cNvSpPr>
          <p:nvPr/>
        </p:nvSpPr>
        <p:spPr bwMode="auto">
          <a:xfrm>
            <a:off x="533400" y="6243935"/>
            <a:ext cx="388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smtClean="0">
                <a:solidFill>
                  <a:prstClr val="black"/>
                </a:solidFill>
                <a:latin typeface="Corbel"/>
              </a:rPr>
              <a:t>SERIES: Median Price of Existing </a:t>
            </a:r>
            <a:r>
              <a:rPr lang="en-US" sz="1200" b="1" dirty="0">
                <a:solidFill>
                  <a:prstClr val="black"/>
                </a:solidFill>
                <a:latin typeface="Corbel"/>
              </a:rPr>
              <a:t>Single Family Homes</a:t>
            </a:r>
            <a:endParaRPr lang="en-US" sz="1200" b="1" dirty="0" smtClean="0">
              <a:solidFill>
                <a:prstClr val="black"/>
              </a:solidFill>
              <a:latin typeface="Corbel"/>
            </a:endParaRPr>
          </a:p>
          <a:p>
            <a:r>
              <a:rPr lang="en-US" sz="1200" b="1" dirty="0" smtClean="0">
                <a:solidFill>
                  <a:prstClr val="black"/>
                </a:solidFill>
                <a:latin typeface="Corbel"/>
              </a:rPr>
              <a:t>SOURCE</a:t>
            </a:r>
            <a:r>
              <a:rPr lang="en-US" sz="1200" b="1" dirty="0">
                <a:solidFill>
                  <a:prstClr val="black"/>
                </a:solidFill>
                <a:latin typeface="Corbel"/>
              </a:rPr>
              <a:t>:  CALIFORNIA ASSOCIATION OF REALTORS</a:t>
            </a:r>
            <a:r>
              <a:rPr lang="en-US" sz="1200" b="1" dirty="0" smtClean="0">
                <a:solidFill>
                  <a:prstClr val="black"/>
                </a:solidFill>
                <a:latin typeface="Corbel"/>
              </a:rPr>
              <a:t>® </a:t>
            </a:r>
            <a:endParaRPr lang="en-US" sz="1200" b="1" dirty="0">
              <a:solidFill>
                <a:prstClr val="black"/>
              </a:solidFill>
              <a:latin typeface="Corbel"/>
            </a:endParaRPr>
          </a:p>
        </p:txBody>
      </p:sp>
      <p:sp>
        <p:nvSpPr>
          <p:cNvPr id="7" name="Down Arrow 6"/>
          <p:cNvSpPr/>
          <p:nvPr/>
        </p:nvSpPr>
        <p:spPr>
          <a:xfrm>
            <a:off x="8382000" y="2819424"/>
            <a:ext cx="152407" cy="30477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Down Arrow 7"/>
          <p:cNvSpPr/>
          <p:nvPr/>
        </p:nvSpPr>
        <p:spPr>
          <a:xfrm>
            <a:off x="7619997" y="2971824"/>
            <a:ext cx="152407" cy="304776"/>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Rectangle 8"/>
          <p:cNvSpPr/>
          <p:nvPr/>
        </p:nvSpPr>
        <p:spPr>
          <a:xfrm>
            <a:off x="8077200" y="2308401"/>
            <a:ext cx="914400" cy="523220"/>
          </a:xfrm>
          <a:prstGeom prst="rect">
            <a:avLst/>
          </a:prstGeom>
        </p:spPr>
        <p:txBody>
          <a:bodyPr wrap="square">
            <a:spAutoFit/>
          </a:bodyPr>
          <a:lstStyle/>
          <a:p>
            <a:r>
              <a:rPr lang="en-US" sz="1400" dirty="0"/>
              <a:t>Aug-14:</a:t>
            </a:r>
          </a:p>
          <a:p>
            <a:r>
              <a:rPr lang="en-US" sz="1400" dirty="0"/>
              <a:t> </a:t>
            </a:r>
            <a:r>
              <a:rPr lang="en-US" sz="1400" dirty="0" smtClean="0"/>
              <a:t>$480,280</a:t>
            </a:r>
            <a:endParaRPr lang="en-US" sz="1400" dirty="0"/>
          </a:p>
        </p:txBody>
      </p:sp>
      <p:sp>
        <p:nvSpPr>
          <p:cNvPr id="10" name="Rectangle 9"/>
          <p:cNvSpPr/>
          <p:nvPr/>
        </p:nvSpPr>
        <p:spPr>
          <a:xfrm>
            <a:off x="7239000" y="2405438"/>
            <a:ext cx="914400" cy="523220"/>
          </a:xfrm>
          <a:prstGeom prst="rect">
            <a:avLst/>
          </a:prstGeom>
        </p:spPr>
        <p:txBody>
          <a:bodyPr wrap="square">
            <a:spAutoFit/>
          </a:bodyPr>
          <a:lstStyle/>
          <a:p>
            <a:r>
              <a:rPr lang="en-US" sz="1400" dirty="0" smtClean="0"/>
              <a:t>Aug-13:</a:t>
            </a:r>
            <a:endParaRPr lang="en-US" sz="1400" dirty="0"/>
          </a:p>
          <a:p>
            <a:r>
              <a:rPr lang="en-US" sz="1400" dirty="0"/>
              <a:t> </a:t>
            </a:r>
            <a:r>
              <a:rPr lang="en-US" sz="1400" dirty="0" smtClean="0"/>
              <a:t>$441,010</a:t>
            </a:r>
            <a:endParaRPr lang="en-US" sz="1400" dirty="0"/>
          </a:p>
        </p:txBody>
      </p:sp>
      <p:graphicFrame>
        <p:nvGraphicFramePr>
          <p:cNvPr id="11" name="Chart 10"/>
          <p:cNvGraphicFramePr/>
          <p:nvPr>
            <p:extLst>
              <p:ext uri="{D42A27DB-BD31-4B8C-83A1-F6EECF244321}">
                <p14:modId xmlns:p14="http://schemas.microsoft.com/office/powerpoint/2010/main" val="3352460041"/>
              </p:ext>
            </p:extLst>
          </p:nvPr>
        </p:nvGraphicFramePr>
        <p:xfrm>
          <a:off x="182563" y="1905000"/>
          <a:ext cx="8610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p:txBody>
          <a:bodyPr/>
          <a:lstStyle/>
          <a:p>
            <a:r>
              <a:rPr lang="en-US" dirty="0" smtClean="0"/>
              <a:t> Inventory Improving From Last Year </a:t>
            </a:r>
          </a:p>
        </p:txBody>
      </p:sp>
      <p:sp>
        <p:nvSpPr>
          <p:cNvPr id="14339" name="Rectangle 8"/>
          <p:cNvSpPr>
            <a:spLocks noGrp="1" noChangeArrowheads="1"/>
          </p:cNvSpPr>
          <p:nvPr>
            <p:ph sz="quarter" idx="13"/>
          </p:nvPr>
        </p:nvSpPr>
        <p:spPr>
          <a:xfrm>
            <a:off x="1194053" y="1143000"/>
            <a:ext cx="7581900" cy="3797596"/>
          </a:xfrm>
        </p:spPr>
        <p:txBody>
          <a:bodyPr/>
          <a:lstStyle/>
          <a:p>
            <a:pPr marL="0" indent="0">
              <a:buNone/>
            </a:pPr>
            <a:r>
              <a:rPr lang="en-US" dirty="0" smtClean="0"/>
              <a:t>August 2013: 3.0 Months; August 2014: 4.0 Months</a:t>
            </a:r>
            <a:endParaRPr lang="en-US" dirty="0"/>
          </a:p>
        </p:txBody>
      </p:sp>
      <p:sp>
        <p:nvSpPr>
          <p:cNvPr id="6" name="Rectangle 4"/>
          <p:cNvSpPr>
            <a:spLocks noChangeArrowheads="1"/>
          </p:cNvSpPr>
          <p:nvPr/>
        </p:nvSpPr>
        <p:spPr bwMode="auto">
          <a:xfrm>
            <a:off x="566738" y="5770562"/>
            <a:ext cx="78914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solidFill>
                  <a:prstClr val="black"/>
                </a:solidFill>
                <a:cs typeface="Arial" charset="0"/>
              </a:rPr>
              <a:t>Note: “Unsold Inventory Index” represents the number of months it would take to sell the remaining inventory for the month in question. The remaining inventory for the month is defined as the number of properties that were “Active”, “Pending”, and “Contingent” (when available) and divide the sum by the number of “Sold” properties for the month in question.</a:t>
            </a:r>
          </a:p>
        </p:txBody>
      </p:sp>
      <p:graphicFrame>
        <p:nvGraphicFramePr>
          <p:cNvPr id="7" name="Chart 6"/>
          <p:cNvGraphicFramePr/>
          <p:nvPr>
            <p:extLst>
              <p:ext uri="{D42A27DB-BD31-4B8C-83A1-F6EECF244321}">
                <p14:modId xmlns:p14="http://schemas.microsoft.com/office/powerpoint/2010/main" val="2055407516"/>
              </p:ext>
            </p:extLst>
          </p:nvPr>
        </p:nvGraphicFramePr>
        <p:xfrm>
          <a:off x="457200" y="1828800"/>
          <a:ext cx="8229600" cy="40481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533400" y="6243935"/>
            <a:ext cx="4451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smtClean="0">
                <a:solidFill>
                  <a:prstClr val="black"/>
                </a:solidFill>
                <a:latin typeface="Corbel"/>
              </a:rPr>
              <a:t>SERIES: Unsold Inventory Index of Existing Single </a:t>
            </a:r>
            <a:r>
              <a:rPr lang="en-US" sz="1200" b="1" dirty="0">
                <a:solidFill>
                  <a:prstClr val="black"/>
                </a:solidFill>
                <a:latin typeface="Corbel"/>
              </a:rPr>
              <a:t>Family </a:t>
            </a:r>
            <a:r>
              <a:rPr lang="en-US" sz="1200" b="1" dirty="0" smtClean="0">
                <a:solidFill>
                  <a:prstClr val="black"/>
                </a:solidFill>
                <a:latin typeface="Corbel"/>
              </a:rPr>
              <a:t>Homes</a:t>
            </a:r>
          </a:p>
          <a:p>
            <a:r>
              <a:rPr lang="en-US" sz="1200" b="1" dirty="0" smtClean="0">
                <a:solidFill>
                  <a:prstClr val="black"/>
                </a:solidFill>
                <a:latin typeface="Corbel"/>
              </a:rPr>
              <a:t>SOURCE</a:t>
            </a:r>
            <a:r>
              <a:rPr lang="en-US" sz="1200" b="1" dirty="0">
                <a:solidFill>
                  <a:prstClr val="black"/>
                </a:solidFill>
                <a:latin typeface="Corbel"/>
              </a:rPr>
              <a:t>:  CALIFORNIA ASSOCIATION OF REALTORS</a:t>
            </a:r>
            <a:r>
              <a:rPr lang="en-US" sz="1200" b="1" dirty="0" smtClean="0">
                <a:solidFill>
                  <a:prstClr val="black"/>
                </a:solidFill>
                <a:latin typeface="Corbel"/>
              </a:rPr>
              <a:t>® </a:t>
            </a:r>
            <a:endParaRPr lang="en-US" sz="1200" b="1" dirty="0">
              <a:solidFill>
                <a:prstClr val="black"/>
              </a:solidFill>
              <a:latin typeface="Corbel"/>
            </a:endParaRPr>
          </a:p>
        </p:txBody>
      </p:sp>
    </p:spTree>
    <p:extLst>
      <p:ext uri="{BB962C8B-B14F-4D97-AF65-F5344CB8AC3E}">
        <p14:creationId xmlns:p14="http://schemas.microsoft.com/office/powerpoint/2010/main" val="239380562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990600" y="76200"/>
            <a:ext cx="8077200" cy="609600"/>
          </a:xfrm>
        </p:spPr>
        <p:txBody>
          <a:bodyPr/>
          <a:lstStyle/>
          <a:p>
            <a:r>
              <a:rPr lang="en-US" dirty="0" smtClean="0"/>
              <a:t>Inventory higher at upper Price Ranges</a:t>
            </a:r>
          </a:p>
        </p:txBody>
      </p:sp>
      <p:sp>
        <p:nvSpPr>
          <p:cNvPr id="4" name="Content Placeholder 3"/>
          <p:cNvSpPr>
            <a:spLocks noGrp="1"/>
          </p:cNvSpPr>
          <p:nvPr>
            <p:ph sz="quarter" idx="13"/>
          </p:nvPr>
        </p:nvSpPr>
        <p:spPr/>
        <p:txBody>
          <a:bodyPr/>
          <a:lstStyle/>
          <a:p>
            <a:endParaRPr lang="en-US"/>
          </a:p>
        </p:txBody>
      </p:sp>
      <p:sp>
        <p:nvSpPr>
          <p:cNvPr id="23557" name="Rectangle 4"/>
          <p:cNvSpPr>
            <a:spLocks noChangeArrowheads="1"/>
          </p:cNvSpPr>
          <p:nvPr/>
        </p:nvSpPr>
        <p:spPr bwMode="auto">
          <a:xfrm>
            <a:off x="566738" y="5638800"/>
            <a:ext cx="78914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cs typeface="Arial" charset="0"/>
              </a:rPr>
              <a:t>Note: “Unsold Inventory Index” represents the number of months it would take to sell the remaining inventory for the month in question. The remaining inventory for the month is defined as the number of properties that were “Active”, “Pending”, and “Contingent” (when available) and divide the sum by the number of “Sold” properties for the month in question.</a:t>
            </a:r>
          </a:p>
        </p:txBody>
      </p:sp>
      <p:graphicFrame>
        <p:nvGraphicFramePr>
          <p:cNvPr id="2" name="Object 1"/>
          <p:cNvGraphicFramePr>
            <a:graphicFrameLocks noChangeAspect="1"/>
          </p:cNvGraphicFramePr>
          <p:nvPr>
            <p:extLst>
              <p:ext uri="{D42A27DB-BD31-4B8C-83A1-F6EECF244321}">
                <p14:modId xmlns:p14="http://schemas.microsoft.com/office/powerpoint/2010/main" val="886346649"/>
              </p:ext>
            </p:extLst>
          </p:nvPr>
        </p:nvGraphicFramePr>
        <p:xfrm>
          <a:off x="291306" y="1447800"/>
          <a:ext cx="8442325" cy="4037013"/>
        </p:xfrm>
        <a:graphic>
          <a:graphicData uri="http://schemas.openxmlformats.org/presentationml/2006/ole">
            <mc:AlternateContent xmlns:mc="http://schemas.openxmlformats.org/markup-compatibility/2006">
              <mc:Choice xmlns:v="urn:schemas-microsoft-com:vml" Requires="v">
                <p:oleObj spid="_x0000_s2157" name="Worksheet" r:id="rId5" imgW="4829057" imgH="2295473" progId="Excel.Sheet.8">
                  <p:embed/>
                </p:oleObj>
              </mc:Choice>
              <mc:Fallback>
                <p:oleObj name="Worksheet" r:id="rId5" imgW="4829057" imgH="2295473" progId="Excel.Sheet.8">
                  <p:embed/>
                  <p:pic>
                    <p:nvPicPr>
                      <p:cNvPr id="0" name=""/>
                      <p:cNvPicPr>
                        <a:picLocks noChangeAspect="1" noChangeArrowheads="1"/>
                      </p:cNvPicPr>
                      <p:nvPr/>
                    </p:nvPicPr>
                    <p:blipFill>
                      <a:blip r:embed="rId6"/>
                      <a:srcRect/>
                      <a:stretch>
                        <a:fillRect/>
                      </a:stretch>
                    </p:blipFill>
                    <p:spPr bwMode="auto">
                      <a:xfrm>
                        <a:off x="291306" y="1447800"/>
                        <a:ext cx="8442325" cy="4037013"/>
                      </a:xfrm>
                      <a:prstGeom prst="rect">
                        <a:avLst/>
                      </a:prstGeom>
                      <a:noFill/>
                      <a:ln w="28575">
                        <a:solidFill>
                          <a:schemeClr val="tx2"/>
                        </a:solidFill>
                      </a:ln>
                      <a:effectLst/>
                      <a:extLst/>
                    </p:spPr>
                  </p:pic>
                </p:oleObj>
              </mc:Fallback>
            </mc:AlternateContent>
          </a:graphicData>
        </a:graphic>
      </p:graphicFrame>
      <p:sp>
        <p:nvSpPr>
          <p:cNvPr id="11" name="Text Box 2"/>
          <p:cNvSpPr txBox="1">
            <a:spLocks noChangeArrowheads="1"/>
          </p:cNvSpPr>
          <p:nvPr/>
        </p:nvSpPr>
        <p:spPr bwMode="auto">
          <a:xfrm>
            <a:off x="533400" y="6243935"/>
            <a:ext cx="44516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smtClean="0">
                <a:solidFill>
                  <a:prstClr val="black"/>
                </a:solidFill>
                <a:latin typeface="Corbel"/>
              </a:rPr>
              <a:t>SERIES: Unsold Inventory Index of Existing Single </a:t>
            </a:r>
            <a:r>
              <a:rPr lang="en-US" sz="1200" b="1" dirty="0">
                <a:solidFill>
                  <a:prstClr val="black"/>
                </a:solidFill>
                <a:latin typeface="Corbel"/>
              </a:rPr>
              <a:t>Family </a:t>
            </a:r>
            <a:r>
              <a:rPr lang="en-US" sz="1200" b="1" dirty="0" smtClean="0">
                <a:solidFill>
                  <a:prstClr val="black"/>
                </a:solidFill>
                <a:latin typeface="Corbel"/>
              </a:rPr>
              <a:t>Homes</a:t>
            </a:r>
          </a:p>
          <a:p>
            <a:r>
              <a:rPr lang="en-US" sz="1200" b="1" dirty="0" smtClean="0">
                <a:solidFill>
                  <a:prstClr val="black"/>
                </a:solidFill>
                <a:latin typeface="Corbel"/>
              </a:rPr>
              <a:t>SOURCE</a:t>
            </a:r>
            <a:r>
              <a:rPr lang="en-US" sz="1200" b="1" dirty="0">
                <a:solidFill>
                  <a:prstClr val="black"/>
                </a:solidFill>
                <a:latin typeface="Corbel"/>
              </a:rPr>
              <a:t>:  CALIFORNIA ASSOCIATION OF REALTORS</a:t>
            </a:r>
            <a:r>
              <a:rPr lang="en-US" sz="1200" b="1" dirty="0" smtClean="0">
                <a:solidFill>
                  <a:prstClr val="black"/>
                </a:solidFill>
                <a:latin typeface="Corbel"/>
              </a:rPr>
              <a:t>® </a:t>
            </a:r>
            <a:endParaRPr lang="en-US" sz="1200" b="1" dirty="0">
              <a:solidFill>
                <a:prstClr val="black"/>
              </a:solidFill>
              <a:latin typeface="Corbel"/>
            </a:endParaRPr>
          </a:p>
        </p:txBody>
      </p:sp>
    </p:spTree>
    <p:extLst>
      <p:ext uri="{BB962C8B-B14F-4D97-AF65-F5344CB8AC3E}">
        <p14:creationId xmlns:p14="http://schemas.microsoft.com/office/powerpoint/2010/main" val="349708891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609600"/>
          </a:xfrm>
        </p:spPr>
        <p:txBody>
          <a:bodyPr/>
          <a:lstStyle/>
          <a:p>
            <a:r>
              <a:rPr lang="en-US" dirty="0" smtClean="0"/>
              <a:t>Where are we today? </a:t>
            </a:r>
            <a:br>
              <a:rPr lang="en-US" dirty="0" smtClean="0"/>
            </a:br>
            <a:r>
              <a:rPr lang="en-US" dirty="0" smtClean="0"/>
              <a:t>Housing Fundamentals are positive</a:t>
            </a:r>
            <a:br>
              <a:rPr lang="en-US" dirty="0" smtClean="0"/>
            </a:br>
            <a:r>
              <a:rPr lang="en-US" dirty="0" smtClean="0"/>
              <a:t> </a:t>
            </a:r>
            <a:endParaRPr lang="en-US" dirty="0"/>
          </a:p>
        </p:txBody>
      </p:sp>
      <p:sp>
        <p:nvSpPr>
          <p:cNvPr id="3" name="Content Placeholder 2"/>
          <p:cNvSpPr>
            <a:spLocks noGrp="1"/>
          </p:cNvSpPr>
          <p:nvPr>
            <p:ph sz="quarter" idx="13"/>
          </p:nvPr>
        </p:nvSpPr>
        <p:spPr>
          <a:xfrm>
            <a:off x="762000" y="1600200"/>
            <a:ext cx="7848600" cy="4711996"/>
          </a:xfrm>
        </p:spPr>
        <p:txBody>
          <a:bodyPr>
            <a:normAutofit fontScale="92500"/>
          </a:bodyPr>
          <a:lstStyle/>
          <a:p>
            <a:r>
              <a:rPr lang="en-US" dirty="0" smtClean="0"/>
              <a:t>Mortgage rates are low &amp;  lending is loosening up a bit</a:t>
            </a:r>
          </a:p>
          <a:p>
            <a:r>
              <a:rPr lang="en-US" dirty="0" smtClean="0"/>
              <a:t>Affordability is still good and price gains are slowing</a:t>
            </a:r>
          </a:p>
          <a:p>
            <a:r>
              <a:rPr lang="en-US" dirty="0" smtClean="0"/>
              <a:t>Foreclosure &amp; delinquency rates are low &amp; distressed sales are less than 10% of the market</a:t>
            </a:r>
          </a:p>
          <a:p>
            <a:r>
              <a:rPr lang="en-US" dirty="0" smtClean="0"/>
              <a:t>Investors are leaving creating more opportunity for buyers needing financing</a:t>
            </a:r>
          </a:p>
          <a:p>
            <a:r>
              <a:rPr lang="en-US" dirty="0" smtClean="0"/>
              <a:t>Overall homeownership rate has stabilized</a:t>
            </a:r>
          </a:p>
          <a:p>
            <a:r>
              <a:rPr lang="en-US" dirty="0" smtClean="0"/>
              <a:t>International demand for housing in CA still strong</a:t>
            </a:r>
          </a:p>
          <a:p>
            <a:r>
              <a:rPr lang="en-US" dirty="0"/>
              <a:t>Construction is up – </a:t>
            </a:r>
            <a:r>
              <a:rPr lang="en-US" dirty="0" smtClean="0"/>
              <a:t> residential </a:t>
            </a:r>
            <a:r>
              <a:rPr lang="en-US" dirty="0"/>
              <a:t>and </a:t>
            </a:r>
            <a:r>
              <a:rPr lang="en-US" dirty="0" smtClean="0"/>
              <a:t>non-residential</a:t>
            </a:r>
            <a:endParaRPr lang="en-US" dirty="0"/>
          </a:p>
          <a:p>
            <a:endParaRPr lang="en-US" dirty="0" smtClean="0"/>
          </a:p>
          <a:p>
            <a:endParaRPr lang="en-US" dirty="0" smtClean="0"/>
          </a:p>
        </p:txBody>
      </p:sp>
    </p:spTree>
    <p:extLst>
      <p:ext uri="{BB962C8B-B14F-4D97-AF65-F5344CB8AC3E}">
        <p14:creationId xmlns:p14="http://schemas.microsoft.com/office/powerpoint/2010/main" val="298553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Autofit/>
          </a:bodyPr>
          <a:lstStyle/>
          <a:p>
            <a:pPr algn="ctr"/>
            <a:r>
              <a:rPr lang="en-US" dirty="0" smtClean="0"/>
              <a:t>Why was/is Inventory so Low? </a:t>
            </a:r>
            <a:br>
              <a:rPr lang="en-US" dirty="0" smtClean="0"/>
            </a:br>
            <a:endParaRPr lang="en-US" dirty="0" smtClean="0"/>
          </a:p>
        </p:txBody>
      </p:sp>
      <p:sp>
        <p:nvSpPr>
          <p:cNvPr id="73731" name="Content Placeholder 2"/>
          <p:cNvSpPr>
            <a:spLocks noGrp="1"/>
          </p:cNvSpPr>
          <p:nvPr>
            <p:ph sz="quarter" idx="13"/>
          </p:nvPr>
        </p:nvSpPr>
        <p:spPr>
          <a:xfrm>
            <a:off x="952500" y="1155404"/>
            <a:ext cx="7581900" cy="4635796"/>
          </a:xfrm>
        </p:spPr>
        <p:txBody>
          <a:bodyPr>
            <a:normAutofit fontScale="62500" lnSpcReduction="20000"/>
          </a:bodyPr>
          <a:lstStyle/>
          <a:p>
            <a:r>
              <a:rPr lang="en-US" sz="4000" u="sng" dirty="0" smtClean="0">
                <a:solidFill>
                  <a:schemeClr val="tx2"/>
                </a:solidFill>
                <a:latin typeface="+mj-lt"/>
              </a:rPr>
              <a:t>Demand Side</a:t>
            </a:r>
          </a:p>
          <a:p>
            <a:pPr lvl="1"/>
            <a:r>
              <a:rPr lang="en-US" sz="4000" dirty="0" smtClean="0">
                <a:solidFill>
                  <a:schemeClr val="tx2"/>
                </a:solidFill>
                <a:latin typeface="+mj-lt"/>
              </a:rPr>
              <a:t>Housing affordability was at historic highs</a:t>
            </a:r>
          </a:p>
          <a:p>
            <a:pPr lvl="1"/>
            <a:r>
              <a:rPr lang="en-US" sz="4000" dirty="0" smtClean="0">
                <a:solidFill>
                  <a:schemeClr val="tx2"/>
                </a:solidFill>
                <a:latin typeface="+mj-lt"/>
              </a:rPr>
              <a:t>Low rates hurt investment alternatives</a:t>
            </a:r>
          </a:p>
          <a:p>
            <a:pPr lvl="1"/>
            <a:r>
              <a:rPr lang="en-US" sz="4000" dirty="0" smtClean="0">
                <a:solidFill>
                  <a:schemeClr val="tx2"/>
                </a:solidFill>
                <a:latin typeface="+mj-lt"/>
              </a:rPr>
              <a:t>International buyers</a:t>
            </a:r>
          </a:p>
          <a:p>
            <a:r>
              <a:rPr lang="en-US" sz="4000" u="sng" dirty="0" smtClean="0">
                <a:solidFill>
                  <a:schemeClr val="tx2"/>
                </a:solidFill>
                <a:latin typeface="+mj-lt"/>
              </a:rPr>
              <a:t>Supply Side</a:t>
            </a:r>
          </a:p>
          <a:p>
            <a:pPr lvl="1"/>
            <a:r>
              <a:rPr lang="en-US" sz="4000" dirty="0" smtClean="0">
                <a:solidFill>
                  <a:schemeClr val="tx2"/>
                </a:solidFill>
                <a:latin typeface="+mj-lt"/>
              </a:rPr>
              <a:t>Little new construction for last 5 years</a:t>
            </a:r>
          </a:p>
          <a:p>
            <a:pPr lvl="1"/>
            <a:r>
              <a:rPr lang="en-US" sz="4000" dirty="0" smtClean="0">
                <a:solidFill>
                  <a:schemeClr val="tx2"/>
                </a:solidFill>
                <a:latin typeface="+mj-lt"/>
              </a:rPr>
              <a:t>Underwater homeowners are stuck</a:t>
            </a:r>
          </a:p>
          <a:p>
            <a:pPr lvl="1"/>
            <a:r>
              <a:rPr lang="en-US" sz="4000" dirty="0" smtClean="0">
                <a:solidFill>
                  <a:schemeClr val="tx2"/>
                </a:solidFill>
                <a:latin typeface="+mj-lt"/>
              </a:rPr>
              <a:t>Mortgage Lock-In Effect</a:t>
            </a:r>
          </a:p>
          <a:p>
            <a:pPr lvl="1"/>
            <a:r>
              <a:rPr lang="en-US" sz="4000" dirty="0" smtClean="0">
                <a:solidFill>
                  <a:schemeClr val="tx2"/>
                </a:solidFill>
                <a:latin typeface="+mj-lt"/>
              </a:rPr>
              <a:t>No inventory to move up</a:t>
            </a:r>
          </a:p>
          <a:p>
            <a:pPr lvl="1"/>
            <a:r>
              <a:rPr lang="en-US" sz="4000" dirty="0" smtClean="0">
                <a:solidFill>
                  <a:schemeClr val="tx2"/>
                </a:solidFill>
                <a:latin typeface="+mj-lt"/>
              </a:rPr>
              <a:t>Foreclosure pipeline drying up </a:t>
            </a:r>
          </a:p>
          <a:p>
            <a:pPr lvl="1"/>
            <a:r>
              <a:rPr lang="en-US" sz="4000" dirty="0" smtClean="0">
                <a:solidFill>
                  <a:schemeClr val="tx2"/>
                </a:solidFill>
                <a:latin typeface="+mj-lt"/>
              </a:rPr>
              <a:t>Investors are renting instead of flipping</a:t>
            </a:r>
          </a:p>
          <a:p>
            <a:pPr lvl="1"/>
            <a:r>
              <a:rPr lang="en-US" sz="4000" dirty="0" smtClean="0">
                <a:solidFill>
                  <a:schemeClr val="tx2"/>
                </a:solidFill>
                <a:latin typeface="+mj-lt"/>
              </a:rPr>
              <a:t>Off-market (aka “pocket’) listings</a:t>
            </a:r>
            <a:endParaRPr lang="en-US" sz="2800" dirty="0" smtClean="0">
              <a:latin typeface="+mj-lt"/>
            </a:endParaRPr>
          </a:p>
          <a:p>
            <a:pPr lvl="3"/>
            <a:endParaRPr lang="en-US" sz="2400" dirty="0">
              <a:latin typeface="+mj-lt"/>
            </a:endParaRPr>
          </a:p>
          <a:p>
            <a:pPr lvl="3"/>
            <a:endParaRPr lang="en-US" sz="2400" dirty="0" smtClean="0">
              <a:latin typeface="+mj-lt"/>
            </a:endParaRPr>
          </a:p>
          <a:p>
            <a:pPr lvl="3"/>
            <a:endParaRPr lang="en-US" sz="2400" dirty="0" smtClean="0">
              <a:latin typeface="+mj-lt"/>
            </a:endParaRPr>
          </a:p>
          <a:p>
            <a:endParaRPr lang="en-US" dirty="0" smtClean="0">
              <a:latin typeface="+mj-lt"/>
            </a:endParaRPr>
          </a:p>
          <a:p>
            <a:pPr marL="457200" indent="-457200">
              <a:buFont typeface="Calibri" pitchFamily="34" charset="0"/>
              <a:buAutoNum type="arabicPeriod"/>
            </a:pPr>
            <a:endParaRPr lang="en-US" dirty="0" smtClean="0">
              <a:latin typeface="+mj-lt"/>
            </a:endParaRPr>
          </a:p>
          <a:p>
            <a:pPr marL="1200150" lvl="1" indent="-457200">
              <a:buFont typeface="Calibri" pitchFamily="34" charset="0"/>
              <a:buAutoNum type="arabicPeriod"/>
            </a:pPr>
            <a:endParaRPr lang="en-US" dirty="0" smtClean="0">
              <a:latin typeface="+mj-lt"/>
            </a:endParaRPr>
          </a:p>
        </p:txBody>
      </p:sp>
    </p:spTree>
    <p:extLst>
      <p:ext uri="{BB962C8B-B14F-4D97-AF65-F5344CB8AC3E}">
        <p14:creationId xmlns:p14="http://schemas.microsoft.com/office/powerpoint/2010/main" val="41292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198738338"/>
              </p:ext>
            </p:extLst>
          </p:nvPr>
        </p:nvGraphicFramePr>
        <p:xfrm>
          <a:off x="457200" y="1828800"/>
          <a:ext cx="8249392"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CA Permits UP but more units needed</a:t>
            </a:r>
            <a:endParaRPr lang="en-US" dirty="0"/>
          </a:p>
        </p:txBody>
      </p:sp>
      <p:sp>
        <p:nvSpPr>
          <p:cNvPr id="3" name="Content Placeholder 2"/>
          <p:cNvSpPr>
            <a:spLocks noGrp="1"/>
          </p:cNvSpPr>
          <p:nvPr>
            <p:ph sz="quarter" idx="13"/>
          </p:nvPr>
        </p:nvSpPr>
        <p:spPr/>
        <p:txBody>
          <a:bodyPr/>
          <a:lstStyle/>
          <a:p>
            <a:pPr marL="0" indent="0">
              <a:buNone/>
            </a:pPr>
            <a:r>
              <a:rPr lang="en-US" dirty="0" smtClean="0"/>
              <a:t>2013: 57,496 Units, Up 43.0%  from 2012</a:t>
            </a:r>
          </a:p>
          <a:p>
            <a:endParaRPr lang="en-US" dirty="0"/>
          </a:p>
        </p:txBody>
      </p:sp>
      <p:sp>
        <p:nvSpPr>
          <p:cNvPr id="5" name="Line 6"/>
          <p:cNvSpPr>
            <a:spLocks noChangeShapeType="1"/>
          </p:cNvSpPr>
          <p:nvPr/>
        </p:nvSpPr>
        <p:spPr bwMode="auto">
          <a:xfrm>
            <a:off x="4820392" y="2638301"/>
            <a:ext cx="3886200" cy="0"/>
          </a:xfrm>
          <a:prstGeom prst="line">
            <a:avLst/>
          </a:prstGeom>
          <a:noFill/>
          <a:ln w="76200">
            <a:solidFill>
              <a:schemeClr val="accent2"/>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2400">
              <a:solidFill>
                <a:prstClr val="black"/>
              </a:solidFill>
              <a:latin typeface="Times New Roman" pitchFamily="18" charset="0"/>
            </a:endParaRPr>
          </a:p>
        </p:txBody>
      </p:sp>
      <p:sp>
        <p:nvSpPr>
          <p:cNvPr id="6" name="Text Box 7"/>
          <p:cNvSpPr txBox="1">
            <a:spLocks noChangeArrowheads="1"/>
          </p:cNvSpPr>
          <p:nvPr/>
        </p:nvSpPr>
        <p:spPr bwMode="auto">
          <a:xfrm>
            <a:off x="5106390" y="2362200"/>
            <a:ext cx="403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en-US" sz="1400" dirty="0">
                <a:solidFill>
                  <a:prstClr val="black"/>
                </a:solidFill>
                <a:latin typeface="+mn-lt"/>
              </a:rPr>
              <a:t>Household Growth: 220,000-250,000/</a:t>
            </a:r>
            <a:r>
              <a:rPr lang="en-US" sz="1400" dirty="0" err="1">
                <a:solidFill>
                  <a:prstClr val="black"/>
                </a:solidFill>
                <a:latin typeface="+mn-lt"/>
              </a:rPr>
              <a:t>yr</a:t>
            </a:r>
            <a:endParaRPr lang="en-US" sz="1400" dirty="0">
              <a:solidFill>
                <a:prstClr val="black"/>
              </a:solidFill>
              <a:latin typeface="+mn-lt"/>
            </a:endParaRPr>
          </a:p>
        </p:txBody>
      </p:sp>
      <p:sp>
        <p:nvSpPr>
          <p:cNvPr id="8" name="Text Box 2"/>
          <p:cNvSpPr txBox="1">
            <a:spLocks noChangeArrowheads="1"/>
          </p:cNvSpPr>
          <p:nvPr/>
        </p:nvSpPr>
        <p:spPr bwMode="auto">
          <a:xfrm>
            <a:off x="526178" y="6243935"/>
            <a:ext cx="3360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a:r>
              <a:rPr lang="en-US" sz="1200" b="1" dirty="0" smtClean="0">
                <a:latin typeface="+mn-lt"/>
              </a:rPr>
              <a:t>SERIES: New Housing Permits</a:t>
            </a:r>
          </a:p>
          <a:p>
            <a:r>
              <a:rPr lang="en-US" sz="1200" b="1" dirty="0" smtClean="0">
                <a:latin typeface="+mn-lt"/>
              </a:rPr>
              <a:t>SOURCE</a:t>
            </a:r>
            <a:r>
              <a:rPr lang="en-US" sz="1200" b="1" dirty="0">
                <a:latin typeface="+mn-lt"/>
              </a:rPr>
              <a:t>:  Construction Industry Research Board</a:t>
            </a:r>
          </a:p>
        </p:txBody>
      </p:sp>
    </p:spTree>
    <p:extLst>
      <p:ext uri="{BB962C8B-B14F-4D97-AF65-F5344CB8AC3E}">
        <p14:creationId xmlns:p14="http://schemas.microsoft.com/office/powerpoint/2010/main" val="4066396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TitMedHomePrice"/>
          <p:cNvSpPr>
            <a:spLocks noGrp="1" noChangeArrowheads="1"/>
          </p:cNvSpPr>
          <p:nvPr>
            <p:ph type="title"/>
          </p:nvPr>
        </p:nvSpPr>
        <p:spPr>
          <a:xfrm>
            <a:off x="685800" y="152400"/>
            <a:ext cx="8077200" cy="609600"/>
          </a:xfrm>
        </p:spPr>
        <p:txBody>
          <a:bodyPr>
            <a:normAutofit fontScale="90000"/>
          </a:bodyPr>
          <a:lstStyle/>
          <a:p>
            <a:r>
              <a:rPr lang="en-US" dirty="0" smtClean="0"/>
              <a:t>CA Underwater Mortgages</a:t>
            </a:r>
            <a:br>
              <a:rPr lang="en-US" dirty="0" smtClean="0"/>
            </a:br>
            <a:r>
              <a:rPr lang="en-US" dirty="0" smtClean="0"/>
              <a:t>Reverse Wealth Effect v. Squatter Economy </a:t>
            </a:r>
          </a:p>
        </p:txBody>
      </p:sp>
      <p:sp>
        <p:nvSpPr>
          <p:cNvPr id="3" name="Content Placeholder 2"/>
          <p:cNvSpPr>
            <a:spLocks noGrp="1"/>
          </p:cNvSpPr>
          <p:nvPr>
            <p:ph sz="quarter" idx="13"/>
          </p:nvPr>
        </p:nvSpPr>
        <p:spPr/>
        <p:txBody>
          <a:bodyPr/>
          <a:lstStyle/>
          <a:p>
            <a:endParaRPr lang="en-US"/>
          </a:p>
        </p:txBody>
      </p:sp>
      <p:sp>
        <p:nvSpPr>
          <p:cNvPr id="46084" name="slideSubtitMedHomePrice"/>
          <p:cNvSpPr>
            <a:spLocks noChangeArrowheads="1"/>
          </p:cNvSpPr>
          <p:nvPr/>
        </p:nvSpPr>
        <p:spPr bwMode="auto">
          <a:xfrm>
            <a:off x="381000" y="609600"/>
            <a:ext cx="8610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spcBef>
                <a:spcPct val="20000"/>
              </a:spcBef>
              <a:buClr>
                <a:schemeClr val="tx1"/>
              </a:buClr>
            </a:pPr>
            <a:endParaRPr lang="en-US" sz="2000" dirty="0">
              <a:solidFill>
                <a:srgbClr val="C00000"/>
              </a:solidFill>
            </a:endParaRPr>
          </a:p>
        </p:txBody>
      </p:sp>
      <p:sp>
        <p:nvSpPr>
          <p:cNvPr id="46086" name="Rectangle 9"/>
          <p:cNvSpPr>
            <a:spLocks noGrp="1" noChangeArrowheads="1"/>
          </p:cNvSpPr>
          <p:nvPr/>
        </p:nvSpPr>
        <p:spPr bwMode="auto">
          <a:xfrm>
            <a:off x="381000" y="717550"/>
            <a:ext cx="82296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800"/>
          </a:p>
        </p:txBody>
      </p:sp>
      <p:graphicFrame>
        <p:nvGraphicFramePr>
          <p:cNvPr id="2" name="Chart 1"/>
          <p:cNvGraphicFramePr/>
          <p:nvPr>
            <p:extLst>
              <p:ext uri="{D42A27DB-BD31-4B8C-83A1-F6EECF244321}">
                <p14:modId xmlns:p14="http://schemas.microsoft.com/office/powerpoint/2010/main" val="1657881504"/>
              </p:ext>
            </p:extLst>
          </p:nvPr>
        </p:nvGraphicFramePr>
        <p:xfrm>
          <a:off x="381000" y="1828800"/>
          <a:ext cx="8229600" cy="43481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2"/>
          <p:cNvSpPr txBox="1">
            <a:spLocks noChangeArrowheads="1"/>
          </p:cNvSpPr>
          <p:nvPr/>
        </p:nvSpPr>
        <p:spPr bwMode="auto">
          <a:xfrm>
            <a:off x="228600" y="6243935"/>
            <a:ext cx="2362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a:latin typeface="+mn-lt"/>
              </a:rPr>
              <a:t>SERIES: </a:t>
            </a:r>
            <a:r>
              <a:rPr lang="en-US" sz="1200" b="1" dirty="0" smtClean="0">
                <a:latin typeface="+mn-lt"/>
              </a:rPr>
              <a:t>Underwater Mortgages</a:t>
            </a:r>
          </a:p>
          <a:p>
            <a:r>
              <a:rPr lang="en-US" sz="1200" b="1" dirty="0" smtClean="0">
                <a:latin typeface="+mn-lt"/>
              </a:rPr>
              <a:t>SOURCE</a:t>
            </a:r>
            <a:r>
              <a:rPr lang="en-US" sz="1200" b="1" dirty="0">
                <a:latin typeface="+mn-lt"/>
              </a:rPr>
              <a:t>:  </a:t>
            </a:r>
            <a:r>
              <a:rPr lang="en-US" sz="1200" b="1" dirty="0" err="1" smtClean="0">
                <a:latin typeface="+mn-lt"/>
              </a:rPr>
              <a:t>CoreLogic</a:t>
            </a:r>
            <a:endParaRPr lang="en-US" sz="1200" b="1" dirty="0">
              <a:latin typeface="+mn-lt"/>
            </a:endParaRPr>
          </a:p>
        </p:txBody>
      </p:sp>
    </p:spTree>
    <p:extLst>
      <p:ext uri="{BB962C8B-B14F-4D97-AF65-F5344CB8AC3E}">
        <p14:creationId xmlns:p14="http://schemas.microsoft.com/office/powerpoint/2010/main" val="348535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p:txBody>
          <a:bodyPr wrap="square" numCol="1" anchorCtr="0" compatLnSpc="1">
            <a:prstTxWarp prst="textNoShape">
              <a:avLst/>
            </a:prstTxWarp>
          </a:bodyPr>
          <a:lstStyle/>
          <a:p>
            <a:pPr fontAlgn="auto">
              <a:spcAft>
                <a:spcPts val="0"/>
              </a:spcAft>
              <a:defRPr/>
            </a:pPr>
            <a:r>
              <a:rPr lang="en-US" sz="3600" dirty="0" smtClean="0">
                <a:effectLst>
                  <a:outerShdw blurRad="38100" dist="38100" dir="2700000" algn="tl">
                    <a:srgbClr val="C0C0C0"/>
                  </a:outerShdw>
                </a:effectLst>
              </a:rPr>
              <a:t>Los Angeles County</a:t>
            </a:r>
            <a:endParaRPr lang="en-US" sz="3600" dirty="0">
              <a:effectLst>
                <a:outerShdw blurRad="38100" dist="38100" dir="2700000" algn="tl">
                  <a:srgbClr val="C0C0C0"/>
                </a:outerShdw>
              </a:effectLs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3096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Sales of Residential Homes</a:t>
            </a:r>
            <a:endParaRPr lang="en-US" sz="3600" kern="1200" spc="-100" dirty="0">
              <a:cs typeface="Arial" charset="0"/>
            </a:endParaRPr>
          </a:p>
        </p:txBody>
      </p:sp>
      <p:sp>
        <p:nvSpPr>
          <p:cNvPr id="43011" name="slideSubtitNewPermits"/>
          <p:cNvSpPr>
            <a:spLocks noGrp="1" noChangeArrowheads="1"/>
          </p:cNvSpPr>
          <p:nvPr>
            <p:ph sz="quarter" idx="13"/>
          </p:nvPr>
        </p:nvSpPr>
        <p:spPr/>
        <p:txBody>
          <a:bodyPr/>
          <a:lstStyle/>
          <a:p>
            <a:pPr eaLnBrk="1" hangingPunct="1"/>
            <a:r>
              <a:rPr lang="en-US" dirty="0" smtClean="0"/>
              <a:t>Los Angeles County</a:t>
            </a:r>
            <a:r>
              <a:rPr lang="en-US" dirty="0" smtClean="0">
                <a:cs typeface="Arial" charset="0"/>
              </a:rPr>
              <a:t>, September 2014: 2,532 Units </a:t>
            </a:r>
          </a:p>
          <a:p>
            <a:pPr eaLnBrk="1" hangingPunct="1"/>
            <a:r>
              <a:rPr lang="en-US" dirty="0" smtClean="0">
                <a:cs typeface="Arial" charset="0"/>
              </a:rPr>
              <a:t>Down 44.2% MTM, Down 42.1% YTY</a:t>
            </a:r>
          </a:p>
        </p:txBody>
      </p:sp>
      <p:sp>
        <p:nvSpPr>
          <p:cNvPr id="43012"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89" y="1999699"/>
            <a:ext cx="7859222" cy="3943901"/>
          </a:xfrm>
          <a:prstGeom prst="rect">
            <a:avLst/>
          </a:prstGeom>
        </p:spPr>
      </p:pic>
    </p:spTree>
    <p:extLst>
      <p:ext uri="{BB962C8B-B14F-4D97-AF65-F5344CB8AC3E}">
        <p14:creationId xmlns:p14="http://schemas.microsoft.com/office/powerpoint/2010/main" val="286692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Median Price of Residential Homes</a:t>
            </a:r>
            <a:endParaRPr lang="en-US" sz="3600" kern="1200" spc="-100" dirty="0">
              <a:cs typeface="Arial" charset="0"/>
            </a:endParaRPr>
          </a:p>
        </p:txBody>
      </p:sp>
      <p:sp>
        <p:nvSpPr>
          <p:cNvPr id="44035" name="slideSubtitNewPermits"/>
          <p:cNvSpPr>
            <a:spLocks noGrp="1" noChangeArrowheads="1"/>
          </p:cNvSpPr>
          <p:nvPr>
            <p:ph sz="quarter" idx="13"/>
          </p:nvPr>
        </p:nvSpPr>
        <p:spPr/>
        <p:txBody>
          <a:bodyPr/>
          <a:lstStyle/>
          <a:p>
            <a:r>
              <a:rPr lang="en-US" dirty="0" smtClean="0"/>
              <a:t>Los Angeles County</a:t>
            </a:r>
            <a:r>
              <a:rPr lang="en-US" dirty="0" smtClean="0">
                <a:cs typeface="Arial" charset="0"/>
              </a:rPr>
              <a:t>, September 2014: $580,000</a:t>
            </a:r>
          </a:p>
          <a:p>
            <a:pPr eaLnBrk="1" hangingPunct="1"/>
            <a:r>
              <a:rPr lang="en-US" dirty="0" smtClean="0">
                <a:cs typeface="Arial" charset="0"/>
              </a:rPr>
              <a:t>Up 11.5% MTM, Up 26.1% YTY</a:t>
            </a:r>
          </a:p>
        </p:txBody>
      </p:sp>
      <p:sp>
        <p:nvSpPr>
          <p:cNvPr id="44036"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99" y="1999699"/>
            <a:ext cx="7887801" cy="3943901"/>
          </a:xfrm>
          <a:prstGeom prst="rect">
            <a:avLst/>
          </a:prstGeom>
        </p:spPr>
      </p:pic>
    </p:spTree>
    <p:extLst>
      <p:ext uri="{BB962C8B-B14F-4D97-AF65-F5344CB8AC3E}">
        <p14:creationId xmlns:p14="http://schemas.microsoft.com/office/powerpoint/2010/main" val="195640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For Sale Properties</a:t>
            </a:r>
            <a:endParaRPr lang="en-US" sz="3600" kern="1200" spc="-100" dirty="0">
              <a:cs typeface="Arial" charset="0"/>
            </a:endParaRPr>
          </a:p>
        </p:txBody>
      </p:sp>
      <p:sp>
        <p:nvSpPr>
          <p:cNvPr id="45059" name="slideSubtitNewPermits"/>
          <p:cNvSpPr>
            <a:spLocks noGrp="1" noChangeArrowheads="1"/>
          </p:cNvSpPr>
          <p:nvPr>
            <p:ph sz="quarter" idx="13"/>
          </p:nvPr>
        </p:nvSpPr>
        <p:spPr/>
        <p:txBody>
          <a:bodyPr/>
          <a:lstStyle/>
          <a:p>
            <a:r>
              <a:rPr lang="en-US" dirty="0" smtClean="0"/>
              <a:t>Los Angeles County</a:t>
            </a:r>
            <a:r>
              <a:rPr lang="en-US" dirty="0" smtClean="0">
                <a:cs typeface="Arial" charset="0"/>
              </a:rPr>
              <a:t>, September 2014: 18,284 Units</a:t>
            </a:r>
          </a:p>
          <a:p>
            <a:pPr eaLnBrk="1" hangingPunct="1"/>
            <a:r>
              <a:rPr lang="en-US" dirty="0" smtClean="0">
                <a:cs typeface="Arial" charset="0"/>
              </a:rPr>
              <a:t>Down 14.3% MTM, Down 15.8% YTY</a:t>
            </a:r>
          </a:p>
        </p:txBody>
      </p:sp>
      <p:sp>
        <p:nvSpPr>
          <p:cNvPr id="45060" name="Rectangle 2"/>
          <p:cNvSpPr>
            <a:spLocks noChangeArrowheads="1"/>
          </p:cNvSpPr>
          <p:nvPr/>
        </p:nvSpPr>
        <p:spPr bwMode="auto">
          <a:xfrm>
            <a:off x="509588" y="5924550"/>
            <a:ext cx="8024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a:solidFill>
                  <a:srgbClr val="000000"/>
                </a:solidFill>
                <a:cs typeface="Arial" charset="0"/>
              </a:rPr>
              <a:t>Note: “For Sale Properties” represents the overall supply that exist throughout the entire month, including any listings that appear as “Active” any point in time during the month.</a:t>
            </a:r>
          </a:p>
        </p:txBody>
      </p:sp>
      <p:sp>
        <p:nvSpPr>
          <p:cNvPr id="45061"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99" y="1981200"/>
            <a:ext cx="7887801" cy="3962953"/>
          </a:xfrm>
          <a:prstGeom prst="rect">
            <a:avLst/>
          </a:prstGeom>
        </p:spPr>
      </p:pic>
    </p:spTree>
    <p:extLst>
      <p:ext uri="{BB962C8B-B14F-4D97-AF65-F5344CB8AC3E}">
        <p14:creationId xmlns:p14="http://schemas.microsoft.com/office/powerpoint/2010/main" val="2366009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Month’s Supply of Inventory </a:t>
            </a:r>
            <a:endParaRPr lang="en-US" sz="3600" kern="1200" spc="-100" dirty="0">
              <a:cs typeface="Arial" charset="0"/>
            </a:endParaRPr>
          </a:p>
        </p:txBody>
      </p:sp>
      <p:sp>
        <p:nvSpPr>
          <p:cNvPr id="46083" name="slideSubtitNewPermits"/>
          <p:cNvSpPr>
            <a:spLocks noGrp="1" noChangeArrowheads="1"/>
          </p:cNvSpPr>
          <p:nvPr>
            <p:ph sz="quarter" idx="13"/>
          </p:nvPr>
        </p:nvSpPr>
        <p:spPr/>
        <p:txBody>
          <a:bodyPr/>
          <a:lstStyle/>
          <a:p>
            <a:r>
              <a:rPr lang="en-US" dirty="0" smtClean="0"/>
              <a:t>Los Angeles County</a:t>
            </a:r>
            <a:r>
              <a:rPr lang="en-US" dirty="0" smtClean="0">
                <a:cs typeface="Arial" charset="0"/>
              </a:rPr>
              <a:t>, September 2014: 4.1 Months</a:t>
            </a:r>
          </a:p>
        </p:txBody>
      </p:sp>
      <p:sp>
        <p:nvSpPr>
          <p:cNvPr id="46084" name="Rectangle 7"/>
          <p:cNvSpPr>
            <a:spLocks noChangeArrowheads="1"/>
          </p:cNvSpPr>
          <p:nvPr/>
        </p:nvSpPr>
        <p:spPr bwMode="auto">
          <a:xfrm>
            <a:off x="566738" y="5867400"/>
            <a:ext cx="80438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a:solidFill>
                  <a:srgbClr val="000000"/>
                </a:solidFill>
                <a:cs typeface="Arial" charset="0"/>
              </a:rPr>
              <a:t>Note: “Month’s Supply of Inventory” represents the number of months it would take to sell the remaining inventory for the month in question. The remaining inventory for the month is defined as the number of properties that were “For Sale” on the last day of the month in question.  The inventory figure is then divided by the number of properties that went Under Contract during the month. </a:t>
            </a:r>
          </a:p>
        </p:txBody>
      </p:sp>
      <p:sp>
        <p:nvSpPr>
          <p:cNvPr id="46085"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73" y="1990173"/>
            <a:ext cx="7906854" cy="3953427"/>
          </a:xfrm>
          <a:prstGeom prst="rect">
            <a:avLst/>
          </a:prstGeom>
        </p:spPr>
      </p:pic>
    </p:spTree>
    <p:extLst>
      <p:ext uri="{BB962C8B-B14F-4D97-AF65-F5344CB8AC3E}">
        <p14:creationId xmlns:p14="http://schemas.microsoft.com/office/powerpoint/2010/main" val="2315031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p:txBody>
          <a:bodyPr wrap="square" numCol="1" anchorCtr="0" compatLnSpc="1">
            <a:prstTxWarp prst="textNoShape">
              <a:avLst/>
            </a:prstTxWarp>
          </a:bodyPr>
          <a:lstStyle/>
          <a:p>
            <a:pPr fontAlgn="auto">
              <a:spcAft>
                <a:spcPts val="0"/>
              </a:spcAft>
              <a:defRPr/>
            </a:pPr>
            <a:r>
              <a:rPr lang="en-US" sz="3600" dirty="0" smtClean="0">
                <a:effectLst>
                  <a:outerShdw blurRad="38100" dist="38100" dir="2700000" algn="tl">
                    <a:srgbClr val="C0C0C0"/>
                  </a:outerShdw>
                </a:effectLst>
              </a:rPr>
              <a:t>Pasadena</a:t>
            </a:r>
            <a:endParaRPr lang="en-US" sz="3600" dirty="0">
              <a:effectLst>
                <a:outerShdw blurRad="38100" dist="38100" dir="2700000" algn="tl">
                  <a:srgbClr val="C0C0C0"/>
                </a:outerShdw>
              </a:effectLs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0241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Sales of Residential Homes</a:t>
            </a:r>
            <a:endParaRPr lang="en-US" sz="3600" kern="1200" spc="-100" dirty="0">
              <a:cs typeface="Arial" charset="0"/>
            </a:endParaRPr>
          </a:p>
        </p:txBody>
      </p:sp>
      <p:sp>
        <p:nvSpPr>
          <p:cNvPr id="43011" name="slideSubtitNewPermits"/>
          <p:cNvSpPr>
            <a:spLocks noGrp="1" noChangeArrowheads="1"/>
          </p:cNvSpPr>
          <p:nvPr>
            <p:ph sz="quarter" idx="13"/>
          </p:nvPr>
        </p:nvSpPr>
        <p:spPr/>
        <p:txBody>
          <a:bodyPr/>
          <a:lstStyle/>
          <a:p>
            <a:pPr eaLnBrk="1" hangingPunct="1"/>
            <a:r>
              <a:rPr lang="en-US" dirty="0" smtClean="0"/>
              <a:t>Pasadena</a:t>
            </a:r>
            <a:r>
              <a:rPr lang="en-US" dirty="0" smtClean="0">
                <a:cs typeface="Arial" charset="0"/>
              </a:rPr>
              <a:t>, September 2014: 104 Units </a:t>
            </a:r>
          </a:p>
          <a:p>
            <a:pPr eaLnBrk="1" hangingPunct="1"/>
            <a:r>
              <a:rPr lang="en-US" dirty="0" smtClean="0">
                <a:cs typeface="Arial" charset="0"/>
              </a:rPr>
              <a:t>Down 37.7% MTM, Down 25.2% YTY</a:t>
            </a:r>
          </a:p>
        </p:txBody>
      </p:sp>
      <p:sp>
        <p:nvSpPr>
          <p:cNvPr id="43012"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20" y="2066394"/>
            <a:ext cx="7582959" cy="3801006"/>
          </a:xfrm>
          <a:prstGeom prst="rect">
            <a:avLst/>
          </a:prstGeom>
        </p:spPr>
      </p:pic>
    </p:spTree>
    <p:extLst>
      <p:ext uri="{BB962C8B-B14F-4D97-AF65-F5344CB8AC3E}">
        <p14:creationId xmlns:p14="http://schemas.microsoft.com/office/powerpoint/2010/main" val="227951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609600"/>
          </a:xfrm>
        </p:spPr>
        <p:txBody>
          <a:bodyPr/>
          <a:lstStyle/>
          <a:p>
            <a:r>
              <a:rPr lang="en-US" dirty="0" smtClean="0"/>
              <a:t>Economic Fundamentals are better  </a:t>
            </a:r>
            <a:endParaRPr lang="en-US" dirty="0"/>
          </a:p>
        </p:txBody>
      </p:sp>
      <p:sp>
        <p:nvSpPr>
          <p:cNvPr id="3" name="Content Placeholder 2"/>
          <p:cNvSpPr>
            <a:spLocks noGrp="1"/>
          </p:cNvSpPr>
          <p:nvPr>
            <p:ph sz="quarter" idx="13"/>
          </p:nvPr>
        </p:nvSpPr>
        <p:spPr/>
        <p:txBody>
          <a:bodyPr/>
          <a:lstStyle/>
          <a:p>
            <a:r>
              <a:rPr lang="en-US" dirty="0" smtClean="0"/>
              <a:t>Economic growth is accelerating</a:t>
            </a:r>
          </a:p>
          <a:p>
            <a:r>
              <a:rPr lang="en-US" dirty="0" smtClean="0"/>
              <a:t>Unemployment rate 5.9% </a:t>
            </a:r>
          </a:p>
          <a:p>
            <a:r>
              <a:rPr lang="en-US" dirty="0" smtClean="0"/>
              <a:t>248,000 new jobs in Sept, 2014  best year for job growth since 1995</a:t>
            </a:r>
          </a:p>
          <a:p>
            <a:r>
              <a:rPr lang="en-US" dirty="0" smtClean="0"/>
              <a:t>Construction jobs +230,000 in last 12 months</a:t>
            </a:r>
          </a:p>
          <a:p>
            <a:endParaRPr lang="en-US" dirty="0" smtClean="0"/>
          </a:p>
          <a:p>
            <a:endParaRPr lang="en-US" dirty="0" smtClean="0"/>
          </a:p>
        </p:txBody>
      </p:sp>
    </p:spTree>
    <p:extLst>
      <p:ext uri="{BB962C8B-B14F-4D97-AF65-F5344CB8AC3E}">
        <p14:creationId xmlns:p14="http://schemas.microsoft.com/office/powerpoint/2010/main" val="2152863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Median Price of Residential Homes</a:t>
            </a:r>
            <a:endParaRPr lang="en-US" sz="3600" kern="1200" spc="-100" dirty="0">
              <a:cs typeface="Arial" charset="0"/>
            </a:endParaRPr>
          </a:p>
        </p:txBody>
      </p:sp>
      <p:sp>
        <p:nvSpPr>
          <p:cNvPr id="44035" name="slideSubtitNewPermits"/>
          <p:cNvSpPr>
            <a:spLocks noGrp="1" noChangeArrowheads="1"/>
          </p:cNvSpPr>
          <p:nvPr>
            <p:ph sz="quarter" idx="13"/>
          </p:nvPr>
        </p:nvSpPr>
        <p:spPr/>
        <p:txBody>
          <a:bodyPr/>
          <a:lstStyle/>
          <a:p>
            <a:r>
              <a:rPr lang="en-US" dirty="0" smtClean="0"/>
              <a:t>Pasadena</a:t>
            </a:r>
            <a:r>
              <a:rPr lang="en-US" dirty="0" smtClean="0">
                <a:cs typeface="Arial" charset="0"/>
              </a:rPr>
              <a:t>, September 2014: $705,000</a:t>
            </a:r>
          </a:p>
          <a:p>
            <a:pPr eaLnBrk="1" hangingPunct="1"/>
            <a:r>
              <a:rPr lang="en-US" dirty="0" smtClean="0">
                <a:cs typeface="Arial" charset="0"/>
              </a:rPr>
              <a:t>Up 10.2% MTM, Up 13.7% YTY</a:t>
            </a:r>
          </a:p>
        </p:txBody>
      </p:sp>
      <p:sp>
        <p:nvSpPr>
          <p:cNvPr id="44036"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20" y="2066394"/>
            <a:ext cx="7582959" cy="3801006"/>
          </a:xfrm>
          <a:prstGeom prst="rect">
            <a:avLst/>
          </a:prstGeom>
        </p:spPr>
      </p:pic>
    </p:spTree>
    <p:extLst>
      <p:ext uri="{BB962C8B-B14F-4D97-AF65-F5344CB8AC3E}">
        <p14:creationId xmlns:p14="http://schemas.microsoft.com/office/powerpoint/2010/main" val="437141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For Sale Properties</a:t>
            </a:r>
            <a:endParaRPr lang="en-US" sz="3600" kern="1200" spc="-100" dirty="0">
              <a:cs typeface="Arial" charset="0"/>
            </a:endParaRPr>
          </a:p>
        </p:txBody>
      </p:sp>
      <p:sp>
        <p:nvSpPr>
          <p:cNvPr id="45059" name="slideSubtitNewPermits"/>
          <p:cNvSpPr>
            <a:spLocks noGrp="1" noChangeArrowheads="1"/>
          </p:cNvSpPr>
          <p:nvPr>
            <p:ph sz="quarter" idx="13"/>
          </p:nvPr>
        </p:nvSpPr>
        <p:spPr/>
        <p:txBody>
          <a:bodyPr/>
          <a:lstStyle/>
          <a:p>
            <a:r>
              <a:rPr lang="en-US" dirty="0" smtClean="0"/>
              <a:t>Pasadena</a:t>
            </a:r>
            <a:r>
              <a:rPr lang="en-US" dirty="0" smtClean="0">
                <a:cs typeface="Arial" charset="0"/>
              </a:rPr>
              <a:t>, September 2014: 524 Units</a:t>
            </a:r>
          </a:p>
          <a:p>
            <a:pPr eaLnBrk="1" hangingPunct="1"/>
            <a:r>
              <a:rPr lang="en-US" dirty="0" smtClean="0">
                <a:cs typeface="Arial" charset="0"/>
              </a:rPr>
              <a:t>Down 13.0% MTM, Down 19.3% YTY</a:t>
            </a:r>
          </a:p>
        </p:txBody>
      </p:sp>
      <p:sp>
        <p:nvSpPr>
          <p:cNvPr id="45060" name="Rectangle 2"/>
          <p:cNvSpPr>
            <a:spLocks noChangeArrowheads="1"/>
          </p:cNvSpPr>
          <p:nvPr/>
        </p:nvSpPr>
        <p:spPr bwMode="auto">
          <a:xfrm>
            <a:off x="509588" y="5924550"/>
            <a:ext cx="8024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a:solidFill>
                  <a:srgbClr val="000000"/>
                </a:solidFill>
                <a:cs typeface="Arial" charset="0"/>
              </a:rPr>
              <a:t>Note: “For Sale Properties” represents the overall supply that exist throughout the entire month, including any listings that appear as “Active” any point in time during the month.</a:t>
            </a:r>
          </a:p>
        </p:txBody>
      </p:sp>
      <p:sp>
        <p:nvSpPr>
          <p:cNvPr id="45061"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73" y="2075921"/>
            <a:ext cx="7544854" cy="3791479"/>
          </a:xfrm>
          <a:prstGeom prst="rect">
            <a:avLst/>
          </a:prstGeom>
        </p:spPr>
      </p:pic>
    </p:spTree>
    <p:extLst>
      <p:ext uri="{BB962C8B-B14F-4D97-AF65-F5344CB8AC3E}">
        <p14:creationId xmlns:p14="http://schemas.microsoft.com/office/powerpoint/2010/main" val="2323358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Month’s Supply of Inventory </a:t>
            </a:r>
            <a:endParaRPr lang="en-US" sz="3600" kern="1200" spc="-100" dirty="0">
              <a:cs typeface="Arial" charset="0"/>
            </a:endParaRPr>
          </a:p>
        </p:txBody>
      </p:sp>
      <p:sp>
        <p:nvSpPr>
          <p:cNvPr id="46083" name="slideSubtitNewPermits"/>
          <p:cNvSpPr>
            <a:spLocks noGrp="1" noChangeArrowheads="1"/>
          </p:cNvSpPr>
          <p:nvPr>
            <p:ph sz="quarter" idx="13"/>
          </p:nvPr>
        </p:nvSpPr>
        <p:spPr/>
        <p:txBody>
          <a:bodyPr/>
          <a:lstStyle/>
          <a:p>
            <a:r>
              <a:rPr lang="en-US" dirty="0" smtClean="0"/>
              <a:t>Pasadena</a:t>
            </a:r>
            <a:r>
              <a:rPr lang="en-US" dirty="0" smtClean="0">
                <a:cs typeface="Arial" charset="0"/>
              </a:rPr>
              <a:t>, September 2014: 2.7 Months</a:t>
            </a:r>
          </a:p>
        </p:txBody>
      </p:sp>
      <p:sp>
        <p:nvSpPr>
          <p:cNvPr id="46084" name="Rectangle 7"/>
          <p:cNvSpPr>
            <a:spLocks noChangeArrowheads="1"/>
          </p:cNvSpPr>
          <p:nvPr/>
        </p:nvSpPr>
        <p:spPr bwMode="auto">
          <a:xfrm>
            <a:off x="566738" y="5867400"/>
            <a:ext cx="80438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a:solidFill>
                  <a:srgbClr val="000000"/>
                </a:solidFill>
                <a:cs typeface="Arial" charset="0"/>
              </a:rPr>
              <a:t>Note: “Month’s Supply of Inventory” represents the number of months it would take to sell the remaining inventory for the month in question. The remaining inventory for the month is defined as the number of properties that were “For Sale” on the last day of the month in question.  The inventory figure is then divided by the number of properties that went Under Contract during the month. </a:t>
            </a:r>
          </a:p>
        </p:txBody>
      </p:sp>
      <p:sp>
        <p:nvSpPr>
          <p:cNvPr id="46085"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10" y="2066394"/>
            <a:ext cx="7554380" cy="3801006"/>
          </a:xfrm>
          <a:prstGeom prst="rect">
            <a:avLst/>
          </a:prstGeom>
        </p:spPr>
      </p:pic>
    </p:spTree>
    <p:extLst>
      <p:ext uri="{BB962C8B-B14F-4D97-AF65-F5344CB8AC3E}">
        <p14:creationId xmlns:p14="http://schemas.microsoft.com/office/powerpoint/2010/main" val="351552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p:txBody>
          <a:bodyPr wrap="square" numCol="1" anchorCtr="0" compatLnSpc="1">
            <a:prstTxWarp prst="textNoShape">
              <a:avLst/>
            </a:prstTxWarp>
          </a:bodyPr>
          <a:lstStyle/>
          <a:p>
            <a:pPr fontAlgn="auto">
              <a:spcAft>
                <a:spcPts val="0"/>
              </a:spcAft>
              <a:defRPr/>
            </a:pPr>
            <a:r>
              <a:rPr lang="en-US" sz="3600" dirty="0" smtClean="0">
                <a:effectLst>
                  <a:outerShdw blurRad="38100" dist="38100" dir="2700000" algn="tl">
                    <a:srgbClr val="C0C0C0"/>
                  </a:outerShdw>
                </a:effectLst>
              </a:rPr>
              <a:t>Altadena</a:t>
            </a:r>
            <a:endParaRPr lang="en-US" sz="3600" dirty="0">
              <a:effectLst>
                <a:outerShdw blurRad="38100" dist="38100" dir="2700000" algn="tl">
                  <a:srgbClr val="C0C0C0"/>
                </a:outerShdw>
              </a:effectLs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360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Sales of Residential Homes</a:t>
            </a:r>
            <a:endParaRPr lang="en-US" sz="3600" kern="1200" spc="-100" dirty="0">
              <a:cs typeface="Arial" charset="0"/>
            </a:endParaRPr>
          </a:p>
        </p:txBody>
      </p:sp>
      <p:sp>
        <p:nvSpPr>
          <p:cNvPr id="43011" name="slideSubtitNewPermits"/>
          <p:cNvSpPr>
            <a:spLocks noGrp="1" noChangeArrowheads="1"/>
          </p:cNvSpPr>
          <p:nvPr>
            <p:ph sz="quarter" idx="13"/>
          </p:nvPr>
        </p:nvSpPr>
        <p:spPr/>
        <p:txBody>
          <a:bodyPr/>
          <a:lstStyle/>
          <a:p>
            <a:pPr eaLnBrk="1" hangingPunct="1"/>
            <a:r>
              <a:rPr lang="en-US" dirty="0" smtClean="0"/>
              <a:t>Altadena</a:t>
            </a:r>
            <a:r>
              <a:rPr lang="en-US" dirty="0" smtClean="0">
                <a:cs typeface="Arial" charset="0"/>
              </a:rPr>
              <a:t>, September 2014: 28 Units </a:t>
            </a:r>
          </a:p>
          <a:p>
            <a:pPr eaLnBrk="1" hangingPunct="1"/>
            <a:r>
              <a:rPr lang="en-US" dirty="0" smtClean="0">
                <a:cs typeface="Arial" charset="0"/>
              </a:rPr>
              <a:t>Down 24.3% MTM, Down 31.7% YTY</a:t>
            </a:r>
          </a:p>
        </p:txBody>
      </p:sp>
      <p:sp>
        <p:nvSpPr>
          <p:cNvPr id="43012"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520" y="1999721"/>
            <a:ext cx="7582959" cy="3791479"/>
          </a:xfrm>
          <a:prstGeom prst="rect">
            <a:avLst/>
          </a:prstGeom>
        </p:spPr>
      </p:pic>
    </p:spTree>
    <p:extLst>
      <p:ext uri="{BB962C8B-B14F-4D97-AF65-F5344CB8AC3E}">
        <p14:creationId xmlns:p14="http://schemas.microsoft.com/office/powerpoint/2010/main" val="106847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Median Price of Residential Homes</a:t>
            </a:r>
            <a:endParaRPr lang="en-US" sz="3600" kern="1200" spc="-100" dirty="0">
              <a:cs typeface="Arial" charset="0"/>
            </a:endParaRPr>
          </a:p>
        </p:txBody>
      </p:sp>
      <p:sp>
        <p:nvSpPr>
          <p:cNvPr id="44035" name="slideSubtitNewPermits"/>
          <p:cNvSpPr>
            <a:spLocks noGrp="1" noChangeArrowheads="1"/>
          </p:cNvSpPr>
          <p:nvPr>
            <p:ph sz="quarter" idx="13"/>
          </p:nvPr>
        </p:nvSpPr>
        <p:spPr/>
        <p:txBody>
          <a:bodyPr/>
          <a:lstStyle/>
          <a:p>
            <a:r>
              <a:rPr lang="en-US" dirty="0" smtClean="0"/>
              <a:t>Altadena</a:t>
            </a:r>
            <a:r>
              <a:rPr lang="en-US" dirty="0" smtClean="0">
                <a:cs typeface="Arial" charset="0"/>
              </a:rPr>
              <a:t>, September 2014: $656,500</a:t>
            </a:r>
          </a:p>
          <a:p>
            <a:pPr eaLnBrk="1" hangingPunct="1"/>
            <a:r>
              <a:rPr lang="en-US" dirty="0" smtClean="0">
                <a:cs typeface="Arial" charset="0"/>
              </a:rPr>
              <a:t>Up 2.7% MTM, Up 1.0% YTY</a:t>
            </a:r>
          </a:p>
        </p:txBody>
      </p:sp>
      <p:sp>
        <p:nvSpPr>
          <p:cNvPr id="44036"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47" y="1999721"/>
            <a:ext cx="7563906" cy="3791479"/>
          </a:xfrm>
          <a:prstGeom prst="rect">
            <a:avLst/>
          </a:prstGeom>
        </p:spPr>
      </p:pic>
    </p:spTree>
    <p:extLst>
      <p:ext uri="{BB962C8B-B14F-4D97-AF65-F5344CB8AC3E}">
        <p14:creationId xmlns:p14="http://schemas.microsoft.com/office/powerpoint/2010/main" val="85084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For Sale Properties</a:t>
            </a:r>
            <a:endParaRPr lang="en-US" sz="3600" kern="1200" spc="-100" dirty="0">
              <a:cs typeface="Arial" charset="0"/>
            </a:endParaRPr>
          </a:p>
        </p:txBody>
      </p:sp>
      <p:sp>
        <p:nvSpPr>
          <p:cNvPr id="45059" name="slideSubtitNewPermits"/>
          <p:cNvSpPr>
            <a:spLocks noGrp="1" noChangeArrowheads="1"/>
          </p:cNvSpPr>
          <p:nvPr>
            <p:ph sz="quarter" idx="13"/>
          </p:nvPr>
        </p:nvSpPr>
        <p:spPr/>
        <p:txBody>
          <a:bodyPr/>
          <a:lstStyle/>
          <a:p>
            <a:r>
              <a:rPr lang="en-US" dirty="0" smtClean="0"/>
              <a:t>Altadena</a:t>
            </a:r>
            <a:r>
              <a:rPr lang="en-US" dirty="0" smtClean="0">
                <a:cs typeface="Arial" charset="0"/>
              </a:rPr>
              <a:t>, September 2014: 134 Units</a:t>
            </a:r>
          </a:p>
          <a:p>
            <a:pPr eaLnBrk="1" hangingPunct="1"/>
            <a:r>
              <a:rPr lang="en-US" dirty="0" smtClean="0">
                <a:cs typeface="Arial" charset="0"/>
              </a:rPr>
              <a:t>Down 2.9% MTM, Down 0.7% YTY</a:t>
            </a:r>
          </a:p>
        </p:txBody>
      </p:sp>
      <p:sp>
        <p:nvSpPr>
          <p:cNvPr id="45060" name="Rectangle 2"/>
          <p:cNvSpPr>
            <a:spLocks noChangeArrowheads="1"/>
          </p:cNvSpPr>
          <p:nvPr/>
        </p:nvSpPr>
        <p:spPr bwMode="auto">
          <a:xfrm>
            <a:off x="509588" y="5924550"/>
            <a:ext cx="8024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a:solidFill>
                  <a:srgbClr val="000000"/>
                </a:solidFill>
                <a:cs typeface="Arial" charset="0"/>
              </a:rPr>
              <a:t>Note: “For Sale Properties” represents the overall supply that exist throughout the entire month, including any listings that appear as “Active” any point in time during the month.</a:t>
            </a:r>
          </a:p>
        </p:txBody>
      </p:sp>
      <p:sp>
        <p:nvSpPr>
          <p:cNvPr id="45061"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10" y="2066394"/>
            <a:ext cx="7554380" cy="3801006"/>
          </a:xfrm>
          <a:prstGeom prst="rect">
            <a:avLst/>
          </a:prstGeom>
        </p:spPr>
      </p:pic>
    </p:spTree>
    <p:extLst>
      <p:ext uri="{BB962C8B-B14F-4D97-AF65-F5344CB8AC3E}">
        <p14:creationId xmlns:p14="http://schemas.microsoft.com/office/powerpoint/2010/main" val="212676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Month’s Supply of Inventory </a:t>
            </a:r>
            <a:endParaRPr lang="en-US" sz="3600" kern="1200" spc="-100" dirty="0">
              <a:cs typeface="Arial" charset="0"/>
            </a:endParaRPr>
          </a:p>
        </p:txBody>
      </p:sp>
      <p:sp>
        <p:nvSpPr>
          <p:cNvPr id="46083" name="slideSubtitNewPermits"/>
          <p:cNvSpPr>
            <a:spLocks noGrp="1" noChangeArrowheads="1"/>
          </p:cNvSpPr>
          <p:nvPr>
            <p:ph sz="quarter" idx="13"/>
          </p:nvPr>
        </p:nvSpPr>
        <p:spPr/>
        <p:txBody>
          <a:bodyPr/>
          <a:lstStyle/>
          <a:p>
            <a:r>
              <a:rPr lang="en-US" dirty="0" smtClean="0"/>
              <a:t>Altadena</a:t>
            </a:r>
            <a:r>
              <a:rPr lang="en-US" dirty="0" smtClean="0">
                <a:cs typeface="Arial" charset="0"/>
              </a:rPr>
              <a:t>, September 2014: 2.4 Months</a:t>
            </a:r>
          </a:p>
        </p:txBody>
      </p:sp>
      <p:sp>
        <p:nvSpPr>
          <p:cNvPr id="46084" name="Rectangle 7"/>
          <p:cNvSpPr>
            <a:spLocks noChangeArrowheads="1"/>
          </p:cNvSpPr>
          <p:nvPr/>
        </p:nvSpPr>
        <p:spPr bwMode="auto">
          <a:xfrm>
            <a:off x="566738" y="5867400"/>
            <a:ext cx="80438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a:solidFill>
                  <a:srgbClr val="000000"/>
                </a:solidFill>
                <a:cs typeface="Arial" charset="0"/>
              </a:rPr>
              <a:t>Note: “Month’s Supply of Inventory” represents the number of months it would take to sell the remaining inventory for the month in question. The remaining inventory for the month is defined as the number of properties that were “For Sale” on the last day of the month in question.  The inventory figure is then divided by the number of properties that went Under Contract during the month. </a:t>
            </a:r>
          </a:p>
        </p:txBody>
      </p:sp>
      <p:sp>
        <p:nvSpPr>
          <p:cNvPr id="46085"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10" y="1990194"/>
            <a:ext cx="7554380" cy="3801006"/>
          </a:xfrm>
          <a:prstGeom prst="rect">
            <a:avLst/>
          </a:prstGeom>
        </p:spPr>
      </p:pic>
    </p:spTree>
    <p:extLst>
      <p:ext uri="{BB962C8B-B14F-4D97-AF65-F5344CB8AC3E}">
        <p14:creationId xmlns:p14="http://schemas.microsoft.com/office/powerpoint/2010/main" val="429165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ctrTitle"/>
          </p:nvPr>
        </p:nvSpPr>
        <p:spPr/>
        <p:txBody>
          <a:bodyPr wrap="square" numCol="1" anchorCtr="0" compatLnSpc="1">
            <a:prstTxWarp prst="textNoShape">
              <a:avLst/>
            </a:prstTxWarp>
          </a:bodyPr>
          <a:lstStyle/>
          <a:p>
            <a:pPr fontAlgn="auto">
              <a:spcAft>
                <a:spcPts val="0"/>
              </a:spcAft>
              <a:defRPr/>
            </a:pPr>
            <a:r>
              <a:rPr lang="en-US" sz="3600" dirty="0" smtClean="0">
                <a:effectLst>
                  <a:outerShdw blurRad="38100" dist="38100" dir="2700000" algn="tl">
                    <a:srgbClr val="C0C0C0"/>
                  </a:outerShdw>
                </a:effectLst>
              </a:rPr>
              <a:t>Arcadia</a:t>
            </a:r>
            <a:endParaRPr lang="en-US" sz="3600" dirty="0">
              <a:effectLst>
                <a:outerShdw blurRad="38100" dist="38100" dir="2700000" algn="tl">
                  <a:srgbClr val="C0C0C0"/>
                </a:outerShdw>
              </a:effectLst>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94760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Sales of Residential Homes</a:t>
            </a:r>
            <a:endParaRPr lang="en-US" sz="3600" kern="1200" spc="-100" dirty="0">
              <a:cs typeface="Arial" charset="0"/>
            </a:endParaRPr>
          </a:p>
        </p:txBody>
      </p:sp>
      <p:sp>
        <p:nvSpPr>
          <p:cNvPr id="43011" name="slideSubtitNewPermits"/>
          <p:cNvSpPr>
            <a:spLocks noGrp="1" noChangeArrowheads="1"/>
          </p:cNvSpPr>
          <p:nvPr>
            <p:ph sz="quarter" idx="13"/>
          </p:nvPr>
        </p:nvSpPr>
        <p:spPr/>
        <p:txBody>
          <a:bodyPr/>
          <a:lstStyle/>
          <a:p>
            <a:pPr eaLnBrk="1" hangingPunct="1"/>
            <a:r>
              <a:rPr lang="en-US" dirty="0" smtClean="0"/>
              <a:t>Arcadia</a:t>
            </a:r>
            <a:r>
              <a:rPr lang="en-US" dirty="0" smtClean="0">
                <a:cs typeface="Arial" charset="0"/>
              </a:rPr>
              <a:t>, September 2014: 13 Units </a:t>
            </a:r>
          </a:p>
          <a:p>
            <a:pPr eaLnBrk="1" hangingPunct="1"/>
            <a:r>
              <a:rPr lang="en-US" smtClean="0">
                <a:cs typeface="Arial" charset="0"/>
              </a:rPr>
              <a:t>Down 76.4% </a:t>
            </a:r>
            <a:r>
              <a:rPr lang="en-US" dirty="0" smtClean="0">
                <a:cs typeface="Arial" charset="0"/>
              </a:rPr>
              <a:t>MTM, </a:t>
            </a:r>
            <a:r>
              <a:rPr lang="en-US" smtClean="0">
                <a:cs typeface="Arial" charset="0"/>
              </a:rPr>
              <a:t>Down 73.5% </a:t>
            </a:r>
            <a:r>
              <a:rPr lang="en-US" dirty="0" smtClean="0">
                <a:cs typeface="Arial" charset="0"/>
              </a:rPr>
              <a:t>YTY</a:t>
            </a:r>
          </a:p>
        </p:txBody>
      </p:sp>
      <p:sp>
        <p:nvSpPr>
          <p:cNvPr id="43012"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810" y="2075921"/>
            <a:ext cx="7554380" cy="3791479"/>
          </a:xfrm>
          <a:prstGeom prst="rect">
            <a:avLst/>
          </a:prstGeom>
        </p:spPr>
      </p:pic>
    </p:spTree>
    <p:extLst>
      <p:ext uri="{BB962C8B-B14F-4D97-AF65-F5344CB8AC3E}">
        <p14:creationId xmlns:p14="http://schemas.microsoft.com/office/powerpoint/2010/main" val="353875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But...Demographics as Destiny?</a:t>
            </a:r>
            <a:br>
              <a:rPr lang="en-US" dirty="0" smtClean="0"/>
            </a:br>
            <a:r>
              <a:rPr lang="en-US" dirty="0" smtClean="0"/>
              <a:t> </a:t>
            </a:r>
            <a:endParaRPr lang="en-US" dirty="0"/>
          </a:p>
        </p:txBody>
      </p:sp>
      <p:sp>
        <p:nvSpPr>
          <p:cNvPr id="3" name="Content Placeholder 2"/>
          <p:cNvSpPr>
            <a:spLocks noGrp="1"/>
          </p:cNvSpPr>
          <p:nvPr>
            <p:ph sz="quarter" idx="13"/>
          </p:nvPr>
        </p:nvSpPr>
        <p:spPr>
          <a:xfrm>
            <a:off x="609600" y="1371600"/>
            <a:ext cx="8153400" cy="4635796"/>
          </a:xfrm>
        </p:spPr>
        <p:txBody>
          <a:bodyPr>
            <a:normAutofit fontScale="92500" lnSpcReduction="20000"/>
          </a:bodyPr>
          <a:lstStyle/>
          <a:p>
            <a:r>
              <a:rPr lang="en-US" dirty="0" smtClean="0"/>
              <a:t>Affordability is worsening </a:t>
            </a:r>
          </a:p>
          <a:p>
            <a:r>
              <a:rPr lang="en-US" dirty="0"/>
              <a:t>Homeownership rate for 18-34 - year-olds still falling</a:t>
            </a:r>
          </a:p>
          <a:p>
            <a:r>
              <a:rPr lang="en-US" dirty="0" smtClean="0"/>
              <a:t>Household formation is VERY slow</a:t>
            </a:r>
          </a:p>
          <a:p>
            <a:r>
              <a:rPr lang="en-US" dirty="0" smtClean="0"/>
              <a:t>Census: US added  476,000 HH v. 1.3 m HH prior 2 years</a:t>
            </a:r>
          </a:p>
          <a:p>
            <a:r>
              <a:rPr lang="en-US" dirty="0" smtClean="0"/>
              <a:t>Majority of new households rent: “Renter Nation”</a:t>
            </a:r>
          </a:p>
          <a:p>
            <a:r>
              <a:rPr lang="en-US" dirty="0" smtClean="0"/>
              <a:t>Millennials delaying “adulthood”: Getting married later or not at all; Student loans; dim job prospects</a:t>
            </a:r>
          </a:p>
          <a:p>
            <a:r>
              <a:rPr lang="en-US" dirty="0" smtClean="0"/>
              <a:t>Baby boomers delaying “retirement” and staying put longer;  they will love their loans when rates do rise</a:t>
            </a:r>
          </a:p>
          <a:p>
            <a:r>
              <a:rPr lang="en-US" dirty="0" smtClean="0"/>
              <a:t>Inventory is better but still well below  “normal”</a:t>
            </a:r>
          </a:p>
          <a:p>
            <a:r>
              <a:rPr lang="en-US" dirty="0" smtClean="0"/>
              <a:t>Lower mobility rates</a:t>
            </a:r>
          </a:p>
          <a:p>
            <a:endParaRPr lang="en-US" dirty="0" smtClean="0"/>
          </a:p>
        </p:txBody>
      </p:sp>
    </p:spTree>
    <p:extLst>
      <p:ext uri="{BB962C8B-B14F-4D97-AF65-F5344CB8AC3E}">
        <p14:creationId xmlns:p14="http://schemas.microsoft.com/office/powerpoint/2010/main" val="130570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Median Price of Residential Homes</a:t>
            </a:r>
            <a:endParaRPr lang="en-US" sz="3600" kern="1200" spc="-100" dirty="0">
              <a:cs typeface="Arial" charset="0"/>
            </a:endParaRPr>
          </a:p>
        </p:txBody>
      </p:sp>
      <p:sp>
        <p:nvSpPr>
          <p:cNvPr id="44035" name="slideSubtitNewPermits"/>
          <p:cNvSpPr>
            <a:spLocks noGrp="1" noChangeArrowheads="1"/>
          </p:cNvSpPr>
          <p:nvPr>
            <p:ph sz="quarter" idx="13"/>
          </p:nvPr>
        </p:nvSpPr>
        <p:spPr/>
        <p:txBody>
          <a:bodyPr/>
          <a:lstStyle/>
          <a:p>
            <a:r>
              <a:rPr lang="en-US" dirty="0" smtClean="0"/>
              <a:t>Arcadia</a:t>
            </a:r>
            <a:r>
              <a:rPr lang="en-US" dirty="0" smtClean="0">
                <a:cs typeface="Arial" charset="0"/>
              </a:rPr>
              <a:t>, September 2014: $739,000</a:t>
            </a:r>
          </a:p>
          <a:p>
            <a:pPr eaLnBrk="1" hangingPunct="1"/>
            <a:r>
              <a:rPr lang="en-US" dirty="0" smtClean="0">
                <a:cs typeface="Arial" charset="0"/>
              </a:rPr>
              <a:t>Down 23.4% MTM, Down 12.5% YTY</a:t>
            </a:r>
          </a:p>
        </p:txBody>
      </p:sp>
      <p:sp>
        <p:nvSpPr>
          <p:cNvPr id="44036"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094973"/>
            <a:ext cx="7573433" cy="3772427"/>
          </a:xfrm>
          <a:prstGeom prst="rect">
            <a:avLst/>
          </a:prstGeom>
        </p:spPr>
      </p:pic>
    </p:spTree>
    <p:extLst>
      <p:ext uri="{BB962C8B-B14F-4D97-AF65-F5344CB8AC3E}">
        <p14:creationId xmlns:p14="http://schemas.microsoft.com/office/powerpoint/2010/main" val="155452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For Sale Properties</a:t>
            </a:r>
            <a:endParaRPr lang="en-US" sz="3600" kern="1200" spc="-100" dirty="0">
              <a:cs typeface="Arial" charset="0"/>
            </a:endParaRPr>
          </a:p>
        </p:txBody>
      </p:sp>
      <p:sp>
        <p:nvSpPr>
          <p:cNvPr id="45059" name="slideSubtitNewPermits"/>
          <p:cNvSpPr>
            <a:spLocks noGrp="1" noChangeArrowheads="1"/>
          </p:cNvSpPr>
          <p:nvPr>
            <p:ph sz="quarter" idx="13"/>
          </p:nvPr>
        </p:nvSpPr>
        <p:spPr/>
        <p:txBody>
          <a:bodyPr/>
          <a:lstStyle/>
          <a:p>
            <a:r>
              <a:rPr lang="en-US" dirty="0" smtClean="0"/>
              <a:t>Arcadia</a:t>
            </a:r>
            <a:r>
              <a:rPr lang="en-US" dirty="0" smtClean="0">
                <a:cs typeface="Arial" charset="0"/>
              </a:rPr>
              <a:t>, September 2014: 279 Units</a:t>
            </a:r>
          </a:p>
          <a:p>
            <a:pPr eaLnBrk="1" hangingPunct="1"/>
            <a:r>
              <a:rPr lang="en-US" dirty="0" smtClean="0">
                <a:cs typeface="Arial" charset="0"/>
              </a:rPr>
              <a:t>Down 15.2% MTM, Up 3.3% YTY</a:t>
            </a:r>
          </a:p>
        </p:txBody>
      </p:sp>
      <p:sp>
        <p:nvSpPr>
          <p:cNvPr id="45060" name="Rectangle 2"/>
          <p:cNvSpPr>
            <a:spLocks noChangeArrowheads="1"/>
          </p:cNvSpPr>
          <p:nvPr/>
        </p:nvSpPr>
        <p:spPr bwMode="auto">
          <a:xfrm>
            <a:off x="509588" y="5924550"/>
            <a:ext cx="8024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a:solidFill>
                  <a:srgbClr val="000000"/>
                </a:solidFill>
                <a:cs typeface="Arial" charset="0"/>
              </a:rPr>
              <a:t>Note: “For Sale Properties” represents the overall supply that exist throughout the entire month, including any listings that appear as “Active” any point in time during the month.</a:t>
            </a:r>
          </a:p>
        </p:txBody>
      </p:sp>
      <p:sp>
        <p:nvSpPr>
          <p:cNvPr id="45061"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73" y="2085447"/>
            <a:ext cx="7544854" cy="3781953"/>
          </a:xfrm>
          <a:prstGeom prst="rect">
            <a:avLst/>
          </a:prstGeom>
        </p:spPr>
      </p:pic>
    </p:spTree>
    <p:extLst>
      <p:ext uri="{BB962C8B-B14F-4D97-AF65-F5344CB8AC3E}">
        <p14:creationId xmlns:p14="http://schemas.microsoft.com/office/powerpoint/2010/main" val="144682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9714" name="slideTitNewPermits"/>
          <p:cNvSpPr>
            <a:spLocks noGrp="1" noChangeArrowheads="1"/>
          </p:cNvSpPr>
          <p:nvPr>
            <p:ph type="title"/>
          </p:nvPr>
        </p:nvSpPr>
        <p:spPr/>
        <p:txBody>
          <a:bodyPr rtlCol="0">
            <a:normAutofit fontScale="90000"/>
          </a:bodyPr>
          <a:lstStyle/>
          <a:p>
            <a:pPr eaLnBrk="1" fontAlgn="auto" hangingPunct="1">
              <a:spcAft>
                <a:spcPts val="0"/>
              </a:spcAft>
              <a:defRPr/>
            </a:pPr>
            <a:r>
              <a:rPr lang="en-US" sz="3600" kern="1200" spc="-100" dirty="0"/>
              <a:t>Month’s Supply of Inventory </a:t>
            </a:r>
            <a:endParaRPr lang="en-US" sz="3600" kern="1200" spc="-100" dirty="0">
              <a:cs typeface="Arial" charset="0"/>
            </a:endParaRPr>
          </a:p>
        </p:txBody>
      </p:sp>
      <p:sp>
        <p:nvSpPr>
          <p:cNvPr id="46083" name="slideSubtitNewPermits"/>
          <p:cNvSpPr>
            <a:spLocks noGrp="1" noChangeArrowheads="1"/>
          </p:cNvSpPr>
          <p:nvPr>
            <p:ph sz="quarter" idx="13"/>
          </p:nvPr>
        </p:nvSpPr>
        <p:spPr/>
        <p:txBody>
          <a:bodyPr/>
          <a:lstStyle/>
          <a:p>
            <a:r>
              <a:rPr lang="en-US" dirty="0" smtClean="0"/>
              <a:t>Arcadia</a:t>
            </a:r>
            <a:r>
              <a:rPr lang="en-US" dirty="0" smtClean="0">
                <a:cs typeface="Arial" charset="0"/>
              </a:rPr>
              <a:t>, September 2014: 8.9 Months</a:t>
            </a:r>
          </a:p>
        </p:txBody>
      </p:sp>
      <p:sp>
        <p:nvSpPr>
          <p:cNvPr id="46084" name="Rectangle 7"/>
          <p:cNvSpPr>
            <a:spLocks noChangeArrowheads="1"/>
          </p:cNvSpPr>
          <p:nvPr/>
        </p:nvSpPr>
        <p:spPr bwMode="auto">
          <a:xfrm>
            <a:off x="566738" y="5867400"/>
            <a:ext cx="804386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a:solidFill>
                  <a:srgbClr val="000000"/>
                </a:solidFill>
                <a:cs typeface="Arial" charset="0"/>
              </a:rPr>
              <a:t>Note: “Month’s Supply of Inventory” represents the number of months it would take to sell the remaining inventory for the month in question. The remaining inventory for the month is defined as the number of properties that were “For Sale” on the last day of the month in question.  The inventory figure is then divided by the number of properties that went Under Contract during the month. </a:t>
            </a:r>
          </a:p>
        </p:txBody>
      </p:sp>
      <p:sp>
        <p:nvSpPr>
          <p:cNvPr id="46085" name="Text Box 4"/>
          <p:cNvSpPr txBox="1">
            <a:spLocks noChangeArrowheads="1"/>
          </p:cNvSpPr>
          <p:nvPr/>
        </p:nvSpPr>
        <p:spPr bwMode="auto">
          <a:xfrm>
            <a:off x="344488" y="6324600"/>
            <a:ext cx="227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pPr>
            <a:r>
              <a:rPr lang="en-US" sz="1200">
                <a:solidFill>
                  <a:srgbClr val="000000"/>
                </a:solidFill>
                <a:latin typeface="Corbel" pitchFamily="34" charset="0"/>
              </a:rPr>
              <a:t>SOURCE: Clarus Market Metrics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73" y="2094973"/>
            <a:ext cx="7544854" cy="3772427"/>
          </a:xfrm>
          <a:prstGeom prst="rect">
            <a:avLst/>
          </a:prstGeom>
        </p:spPr>
      </p:pic>
    </p:spTree>
    <p:extLst>
      <p:ext uri="{BB962C8B-B14F-4D97-AF65-F5344CB8AC3E}">
        <p14:creationId xmlns:p14="http://schemas.microsoft.com/office/powerpoint/2010/main" val="8037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8" r="3400"/>
          <a:stretch/>
        </p:blipFill>
        <p:spPr bwMode="auto">
          <a:xfrm>
            <a:off x="2823488" y="1397471"/>
            <a:ext cx="4511166"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wrap="square" numCol="1" anchorCtr="0" compatLnSpc="1">
            <a:prstTxWarp prst="textNoShape">
              <a:avLst/>
            </a:prstTxWarp>
          </a:bodyPr>
          <a:lstStyle/>
          <a:p>
            <a:r>
              <a:rPr lang="en-US" dirty="0" smtClean="0"/>
              <a:t>Los Angeles County</a:t>
            </a:r>
          </a:p>
        </p:txBody>
      </p:sp>
      <p:sp>
        <p:nvSpPr>
          <p:cNvPr id="21506" name="Content Placeholder 4"/>
          <p:cNvSpPr>
            <a:spLocks noGrp="1"/>
          </p:cNvSpPr>
          <p:nvPr>
            <p:ph sz="quarter" idx="13"/>
          </p:nvPr>
        </p:nvSpPr>
        <p:spPr/>
        <p:txBody>
          <a:bodyPr/>
          <a:lstStyle/>
          <a:p>
            <a:r>
              <a:rPr lang="en-US" sz="2000" dirty="0" err="1" smtClean="0">
                <a:cs typeface="Arial" charset="0"/>
              </a:rPr>
              <a:t>Preforeclosure</a:t>
            </a:r>
            <a:r>
              <a:rPr lang="en-US" sz="2000" dirty="0" smtClean="0">
                <a:cs typeface="Arial" charset="0"/>
              </a:rPr>
              <a:t>: 5,270 •  Auction: 4,855 •  Bank Owned: 962</a:t>
            </a:r>
            <a:endParaRPr lang="en-US" sz="2000" dirty="0" smtClean="0"/>
          </a:p>
        </p:txBody>
      </p:sp>
      <p:pic>
        <p:nvPicPr>
          <p:cNvPr id="21508" name="Picture 10"/>
          <p:cNvPicPr>
            <a:picLocks noChangeAspect="1" noChangeArrowheads="1"/>
          </p:cNvPicPr>
          <p:nvPr/>
        </p:nvPicPr>
        <p:blipFill>
          <a:blip r:embed="rId3"/>
          <a:srcRect/>
          <a:stretch>
            <a:fillRect/>
          </a:stretch>
        </p:blipFill>
        <p:spPr bwMode="auto">
          <a:xfrm>
            <a:off x="838200" y="4191000"/>
            <a:ext cx="1095375" cy="685800"/>
          </a:xfrm>
          <a:prstGeom prst="rect">
            <a:avLst/>
          </a:prstGeom>
          <a:noFill/>
          <a:ln w="9525">
            <a:noFill/>
            <a:miter lim="800000"/>
            <a:headEnd/>
            <a:tailEnd/>
          </a:ln>
        </p:spPr>
      </p:pic>
      <p:sp>
        <p:nvSpPr>
          <p:cNvPr id="10" name="Text Box 2"/>
          <p:cNvSpPr txBox="1">
            <a:spLocks noChangeArrowheads="1"/>
          </p:cNvSpPr>
          <p:nvPr/>
        </p:nvSpPr>
        <p:spPr bwMode="auto">
          <a:xfrm>
            <a:off x="228600" y="6243638"/>
            <a:ext cx="3076227" cy="461665"/>
          </a:xfrm>
          <a:prstGeom prst="rect">
            <a:avLst/>
          </a:prstGeom>
          <a:noFill/>
          <a:ln>
            <a:noFill/>
          </a:ln>
          <a:extLst/>
        </p:spPr>
        <p:txBody>
          <a:bodyPr wrap="none">
            <a:spAutoFit/>
          </a:bodyPr>
          <a:lstStyle/>
          <a:p>
            <a:pPr eaLnBrk="0" hangingPunct="0"/>
            <a:endParaRPr lang="en-US" sz="1200" b="1" dirty="0">
              <a:solidFill>
                <a:srgbClr val="000000"/>
              </a:solidFill>
            </a:endParaRPr>
          </a:p>
          <a:p>
            <a:pPr eaLnBrk="0" hangingPunct="0"/>
            <a:r>
              <a:rPr lang="en-US" sz="1200" b="1" dirty="0">
                <a:solidFill>
                  <a:srgbClr val="000000"/>
                </a:solidFill>
              </a:rPr>
              <a:t>SOURCE: PropertyRadar.com as of </a:t>
            </a:r>
            <a:r>
              <a:rPr lang="en-US" sz="1200" b="1" dirty="0" smtClean="0">
                <a:solidFill>
                  <a:srgbClr val="000000"/>
                </a:solidFill>
              </a:rPr>
              <a:t>10/14/14</a:t>
            </a:r>
            <a:endParaRPr lang="en-US" sz="1200" b="1" dirty="0">
              <a:solidFill>
                <a:srgbClr val="000000"/>
              </a:solidFill>
            </a:endParaRPr>
          </a:p>
        </p:txBody>
      </p:sp>
    </p:spTree>
    <p:extLst>
      <p:ext uri="{BB962C8B-B14F-4D97-AF65-F5344CB8AC3E}">
        <p14:creationId xmlns:p14="http://schemas.microsoft.com/office/powerpoint/2010/main" val="125152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487" y="1403350"/>
            <a:ext cx="4600575" cy="496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wrap="square" numCol="1" anchorCtr="0" compatLnSpc="1">
            <a:prstTxWarp prst="textNoShape">
              <a:avLst/>
            </a:prstTxWarp>
          </a:bodyPr>
          <a:lstStyle/>
          <a:p>
            <a:r>
              <a:rPr lang="en-US" dirty="0" smtClean="0"/>
              <a:t>Los Angeles County</a:t>
            </a:r>
          </a:p>
        </p:txBody>
      </p:sp>
      <p:sp>
        <p:nvSpPr>
          <p:cNvPr id="21506" name="Content Placeholder 4"/>
          <p:cNvSpPr>
            <a:spLocks noGrp="1"/>
          </p:cNvSpPr>
          <p:nvPr>
            <p:ph sz="quarter" idx="13"/>
          </p:nvPr>
        </p:nvSpPr>
        <p:spPr/>
        <p:txBody>
          <a:bodyPr/>
          <a:lstStyle/>
          <a:p>
            <a:r>
              <a:rPr lang="en-US" sz="2000" dirty="0" err="1">
                <a:cs typeface="Arial" charset="0"/>
              </a:rPr>
              <a:t>Preforeclosure</a:t>
            </a:r>
            <a:r>
              <a:rPr lang="en-US" sz="2000" dirty="0">
                <a:cs typeface="Arial" charset="0"/>
              </a:rPr>
              <a:t>: 5,270 •  Auction: 4,855 •  Bank Owned: 962</a:t>
            </a:r>
            <a:endParaRPr lang="en-US" sz="2000" dirty="0"/>
          </a:p>
        </p:txBody>
      </p:sp>
      <p:pic>
        <p:nvPicPr>
          <p:cNvPr id="21508" name="Picture 10"/>
          <p:cNvPicPr>
            <a:picLocks noChangeAspect="1" noChangeArrowheads="1"/>
          </p:cNvPicPr>
          <p:nvPr/>
        </p:nvPicPr>
        <p:blipFill>
          <a:blip r:embed="rId3"/>
          <a:srcRect/>
          <a:stretch>
            <a:fillRect/>
          </a:stretch>
        </p:blipFill>
        <p:spPr bwMode="auto">
          <a:xfrm>
            <a:off x="838200" y="4191000"/>
            <a:ext cx="1095375" cy="685800"/>
          </a:xfrm>
          <a:prstGeom prst="rect">
            <a:avLst/>
          </a:prstGeom>
          <a:noFill/>
          <a:ln w="9525">
            <a:noFill/>
            <a:miter lim="800000"/>
            <a:headEnd/>
            <a:tailEnd/>
          </a:ln>
        </p:spPr>
      </p:pic>
      <p:sp>
        <p:nvSpPr>
          <p:cNvPr id="10" name="Text Box 2"/>
          <p:cNvSpPr txBox="1">
            <a:spLocks noChangeArrowheads="1"/>
          </p:cNvSpPr>
          <p:nvPr/>
        </p:nvSpPr>
        <p:spPr bwMode="auto">
          <a:xfrm>
            <a:off x="228600" y="6243638"/>
            <a:ext cx="3076227" cy="461665"/>
          </a:xfrm>
          <a:prstGeom prst="rect">
            <a:avLst/>
          </a:prstGeom>
          <a:noFill/>
          <a:ln>
            <a:noFill/>
          </a:ln>
          <a:extLst/>
        </p:spPr>
        <p:txBody>
          <a:bodyPr wrap="none">
            <a:spAutoFit/>
          </a:bodyPr>
          <a:lstStyle/>
          <a:p>
            <a:pPr eaLnBrk="0" hangingPunct="0"/>
            <a:endParaRPr lang="en-US" sz="1200" b="1" dirty="0">
              <a:solidFill>
                <a:srgbClr val="000000"/>
              </a:solidFill>
            </a:endParaRPr>
          </a:p>
          <a:p>
            <a:pPr eaLnBrk="0" hangingPunct="0"/>
            <a:r>
              <a:rPr lang="en-US" sz="1200" b="1" dirty="0">
                <a:solidFill>
                  <a:srgbClr val="000000"/>
                </a:solidFill>
              </a:rPr>
              <a:t>SOURCE: PropertyRadar.com as of </a:t>
            </a:r>
            <a:r>
              <a:rPr lang="en-US" sz="1200" b="1" dirty="0" smtClean="0">
                <a:solidFill>
                  <a:srgbClr val="000000"/>
                </a:solidFill>
              </a:rPr>
              <a:t>10/14/14</a:t>
            </a:r>
            <a:endParaRPr lang="en-US" sz="1200" b="1" dirty="0">
              <a:solidFill>
                <a:srgbClr val="000000"/>
              </a:solidFill>
            </a:endParaRPr>
          </a:p>
        </p:txBody>
      </p:sp>
    </p:spTree>
    <p:extLst>
      <p:ext uri="{BB962C8B-B14F-4D97-AF65-F5344CB8AC3E}">
        <p14:creationId xmlns:p14="http://schemas.microsoft.com/office/powerpoint/2010/main" val="414363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94" r="1943" b="1394"/>
          <a:stretch/>
        </p:blipFill>
        <p:spPr bwMode="auto">
          <a:xfrm>
            <a:off x="2823487" y="1397471"/>
            <a:ext cx="4511166" cy="4981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wrap="square" numCol="1" anchorCtr="0" compatLnSpc="1">
            <a:prstTxWarp prst="textNoShape">
              <a:avLst/>
            </a:prstTxWarp>
          </a:bodyPr>
          <a:lstStyle/>
          <a:p>
            <a:r>
              <a:rPr lang="en-US" dirty="0" smtClean="0"/>
              <a:t>Los Angeles County</a:t>
            </a:r>
          </a:p>
        </p:txBody>
      </p:sp>
      <p:sp>
        <p:nvSpPr>
          <p:cNvPr id="21506" name="Content Placeholder 4"/>
          <p:cNvSpPr>
            <a:spLocks noGrp="1"/>
          </p:cNvSpPr>
          <p:nvPr>
            <p:ph sz="quarter" idx="13"/>
          </p:nvPr>
        </p:nvSpPr>
        <p:spPr/>
        <p:txBody>
          <a:bodyPr/>
          <a:lstStyle/>
          <a:p>
            <a:r>
              <a:rPr lang="en-US" sz="2000" dirty="0" err="1">
                <a:cs typeface="Arial" charset="0"/>
              </a:rPr>
              <a:t>Preforeclosure</a:t>
            </a:r>
            <a:r>
              <a:rPr lang="en-US" sz="2000" dirty="0">
                <a:cs typeface="Arial" charset="0"/>
              </a:rPr>
              <a:t>: 5,270 •  Auction: 4,855 •  Bank Owned: 962</a:t>
            </a:r>
            <a:endParaRPr lang="en-US" sz="2000" dirty="0"/>
          </a:p>
        </p:txBody>
      </p:sp>
      <p:pic>
        <p:nvPicPr>
          <p:cNvPr id="21508" name="Picture 10"/>
          <p:cNvPicPr>
            <a:picLocks noChangeAspect="1" noChangeArrowheads="1"/>
          </p:cNvPicPr>
          <p:nvPr/>
        </p:nvPicPr>
        <p:blipFill>
          <a:blip r:embed="rId3"/>
          <a:srcRect/>
          <a:stretch>
            <a:fillRect/>
          </a:stretch>
        </p:blipFill>
        <p:spPr bwMode="auto">
          <a:xfrm>
            <a:off x="838200" y="4191000"/>
            <a:ext cx="1095375" cy="685800"/>
          </a:xfrm>
          <a:prstGeom prst="rect">
            <a:avLst/>
          </a:prstGeom>
          <a:noFill/>
          <a:ln w="9525">
            <a:noFill/>
            <a:miter lim="800000"/>
            <a:headEnd/>
            <a:tailEnd/>
          </a:ln>
        </p:spPr>
      </p:pic>
      <p:sp>
        <p:nvSpPr>
          <p:cNvPr id="10" name="Text Box 2"/>
          <p:cNvSpPr txBox="1">
            <a:spLocks noChangeArrowheads="1"/>
          </p:cNvSpPr>
          <p:nvPr/>
        </p:nvSpPr>
        <p:spPr bwMode="auto">
          <a:xfrm>
            <a:off x="228600" y="6243638"/>
            <a:ext cx="3076227" cy="461665"/>
          </a:xfrm>
          <a:prstGeom prst="rect">
            <a:avLst/>
          </a:prstGeom>
          <a:noFill/>
          <a:ln>
            <a:noFill/>
          </a:ln>
          <a:extLst/>
        </p:spPr>
        <p:txBody>
          <a:bodyPr wrap="none">
            <a:spAutoFit/>
          </a:bodyPr>
          <a:lstStyle/>
          <a:p>
            <a:pPr eaLnBrk="0" hangingPunct="0"/>
            <a:endParaRPr lang="en-US" sz="1200" b="1" dirty="0">
              <a:solidFill>
                <a:srgbClr val="000000"/>
              </a:solidFill>
            </a:endParaRPr>
          </a:p>
          <a:p>
            <a:pPr eaLnBrk="0" hangingPunct="0"/>
            <a:r>
              <a:rPr lang="en-US" sz="1200" b="1" dirty="0">
                <a:solidFill>
                  <a:srgbClr val="000000"/>
                </a:solidFill>
              </a:rPr>
              <a:t>SOURCE: PropertyRadar.com as of </a:t>
            </a:r>
            <a:r>
              <a:rPr lang="en-US" sz="1200" b="1" dirty="0" smtClean="0">
                <a:solidFill>
                  <a:srgbClr val="000000"/>
                </a:solidFill>
              </a:rPr>
              <a:t>10/14/14</a:t>
            </a:r>
            <a:endParaRPr lang="en-US" sz="1200" b="1" dirty="0">
              <a:solidFill>
                <a:srgbClr val="000000"/>
              </a:solidFill>
            </a:endParaRPr>
          </a:p>
        </p:txBody>
      </p:sp>
    </p:spTree>
    <p:extLst>
      <p:ext uri="{BB962C8B-B14F-4D97-AF65-F5344CB8AC3E}">
        <p14:creationId xmlns:p14="http://schemas.microsoft.com/office/powerpoint/2010/main" val="255266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34427"/>
            <a:ext cx="6308866" cy="440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wrap="square" numCol="1" anchorCtr="0" compatLnSpc="1">
            <a:prstTxWarp prst="textNoShape">
              <a:avLst/>
            </a:prstTxWarp>
          </a:bodyPr>
          <a:lstStyle/>
          <a:p>
            <a:r>
              <a:rPr lang="en-US" dirty="0" smtClean="0"/>
              <a:t>Pasadena</a:t>
            </a:r>
          </a:p>
        </p:txBody>
      </p:sp>
      <p:sp>
        <p:nvSpPr>
          <p:cNvPr id="21506" name="Content Placeholder 4"/>
          <p:cNvSpPr>
            <a:spLocks noGrp="1"/>
          </p:cNvSpPr>
          <p:nvPr>
            <p:ph sz="quarter" idx="13"/>
          </p:nvPr>
        </p:nvSpPr>
        <p:spPr/>
        <p:txBody>
          <a:bodyPr/>
          <a:lstStyle/>
          <a:p>
            <a:r>
              <a:rPr lang="en-US" sz="2000" dirty="0" err="1" smtClean="0">
                <a:cs typeface="Arial" charset="0"/>
              </a:rPr>
              <a:t>Preforeclosure</a:t>
            </a:r>
            <a:r>
              <a:rPr lang="en-US" sz="2000" dirty="0" smtClean="0">
                <a:cs typeface="Arial" charset="0"/>
              </a:rPr>
              <a:t>: 73 •  Auction: 77 •  Bank Owned: 6</a:t>
            </a:r>
            <a:endParaRPr lang="en-US" sz="2000" dirty="0" smtClean="0"/>
          </a:p>
        </p:txBody>
      </p:sp>
      <p:pic>
        <p:nvPicPr>
          <p:cNvPr id="21508" name="Picture 10"/>
          <p:cNvPicPr>
            <a:picLocks noChangeAspect="1" noChangeArrowheads="1"/>
          </p:cNvPicPr>
          <p:nvPr/>
        </p:nvPicPr>
        <p:blipFill>
          <a:blip r:embed="rId3"/>
          <a:srcRect/>
          <a:stretch>
            <a:fillRect/>
          </a:stretch>
        </p:blipFill>
        <p:spPr bwMode="auto">
          <a:xfrm>
            <a:off x="838200" y="4191000"/>
            <a:ext cx="1095375" cy="685800"/>
          </a:xfrm>
          <a:prstGeom prst="rect">
            <a:avLst/>
          </a:prstGeom>
          <a:noFill/>
          <a:ln w="9525">
            <a:noFill/>
            <a:miter lim="800000"/>
            <a:headEnd/>
            <a:tailEnd/>
          </a:ln>
        </p:spPr>
      </p:pic>
      <p:sp>
        <p:nvSpPr>
          <p:cNvPr id="10" name="Text Box 2"/>
          <p:cNvSpPr txBox="1">
            <a:spLocks noChangeArrowheads="1"/>
          </p:cNvSpPr>
          <p:nvPr/>
        </p:nvSpPr>
        <p:spPr bwMode="auto">
          <a:xfrm>
            <a:off x="228600" y="6243638"/>
            <a:ext cx="3076227" cy="461665"/>
          </a:xfrm>
          <a:prstGeom prst="rect">
            <a:avLst/>
          </a:prstGeom>
          <a:noFill/>
          <a:ln>
            <a:noFill/>
          </a:ln>
          <a:extLst/>
        </p:spPr>
        <p:txBody>
          <a:bodyPr wrap="none">
            <a:spAutoFit/>
          </a:bodyPr>
          <a:lstStyle/>
          <a:p>
            <a:pPr eaLnBrk="0" hangingPunct="0"/>
            <a:endParaRPr lang="en-US" sz="1200" b="1" dirty="0">
              <a:solidFill>
                <a:srgbClr val="000000"/>
              </a:solidFill>
            </a:endParaRPr>
          </a:p>
          <a:p>
            <a:pPr eaLnBrk="0" hangingPunct="0"/>
            <a:r>
              <a:rPr lang="en-US" sz="1200" b="1" dirty="0">
                <a:solidFill>
                  <a:srgbClr val="000000"/>
                </a:solidFill>
              </a:rPr>
              <a:t>SOURCE: PropertyRadar.com as of </a:t>
            </a:r>
            <a:r>
              <a:rPr lang="en-US" sz="1200" b="1" dirty="0" smtClean="0">
                <a:solidFill>
                  <a:srgbClr val="000000"/>
                </a:solidFill>
              </a:rPr>
              <a:t>10/14/14</a:t>
            </a:r>
            <a:endParaRPr lang="en-US" sz="1200" b="1" dirty="0">
              <a:solidFill>
                <a:srgbClr val="000000"/>
              </a:solidFill>
            </a:endParaRPr>
          </a:p>
        </p:txBody>
      </p:sp>
    </p:spTree>
    <p:extLst>
      <p:ext uri="{BB962C8B-B14F-4D97-AF65-F5344CB8AC3E}">
        <p14:creationId xmlns:p14="http://schemas.microsoft.com/office/powerpoint/2010/main" val="291467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r>
              <a:rPr lang="en-US" dirty="0" smtClean="0"/>
              <a:t>Altadena</a:t>
            </a:r>
          </a:p>
        </p:txBody>
      </p:sp>
      <p:sp>
        <p:nvSpPr>
          <p:cNvPr id="21506" name="Content Placeholder 4"/>
          <p:cNvSpPr>
            <a:spLocks noGrp="1"/>
          </p:cNvSpPr>
          <p:nvPr>
            <p:ph sz="quarter" idx="13"/>
          </p:nvPr>
        </p:nvSpPr>
        <p:spPr/>
        <p:txBody>
          <a:bodyPr/>
          <a:lstStyle/>
          <a:p>
            <a:r>
              <a:rPr lang="en-US" sz="2000" dirty="0" err="1" smtClean="0">
                <a:cs typeface="Arial" charset="0"/>
              </a:rPr>
              <a:t>Preforeclosure</a:t>
            </a:r>
            <a:r>
              <a:rPr lang="en-US" sz="2000" dirty="0" smtClean="0">
                <a:cs typeface="Arial" charset="0"/>
              </a:rPr>
              <a:t>: 37  •  Auction: 28 •  Bank Owned: </a:t>
            </a:r>
            <a:r>
              <a:rPr lang="en-US" sz="2000" dirty="0">
                <a:cs typeface="Arial" charset="0"/>
              </a:rPr>
              <a:t>6</a:t>
            </a:r>
            <a:endParaRPr lang="en-US" sz="2000" dirty="0" smtClean="0"/>
          </a:p>
        </p:txBody>
      </p:sp>
      <p:pic>
        <p:nvPicPr>
          <p:cNvPr id="21508" name="Picture 10"/>
          <p:cNvPicPr>
            <a:picLocks noChangeAspect="1" noChangeArrowheads="1"/>
          </p:cNvPicPr>
          <p:nvPr/>
        </p:nvPicPr>
        <p:blipFill>
          <a:blip r:embed="rId2"/>
          <a:srcRect/>
          <a:stretch>
            <a:fillRect/>
          </a:stretch>
        </p:blipFill>
        <p:spPr bwMode="auto">
          <a:xfrm>
            <a:off x="838200" y="4191000"/>
            <a:ext cx="1095375" cy="685800"/>
          </a:xfrm>
          <a:prstGeom prst="rect">
            <a:avLst/>
          </a:prstGeom>
          <a:noFill/>
          <a:ln w="9525">
            <a:noFill/>
            <a:miter lim="800000"/>
            <a:headEnd/>
            <a:tailEnd/>
          </a:ln>
        </p:spPr>
      </p:pic>
      <p:sp>
        <p:nvSpPr>
          <p:cNvPr id="10" name="Text Box 2"/>
          <p:cNvSpPr txBox="1">
            <a:spLocks noChangeArrowheads="1"/>
          </p:cNvSpPr>
          <p:nvPr/>
        </p:nvSpPr>
        <p:spPr bwMode="auto">
          <a:xfrm>
            <a:off x="228600" y="6243638"/>
            <a:ext cx="3076227" cy="461665"/>
          </a:xfrm>
          <a:prstGeom prst="rect">
            <a:avLst/>
          </a:prstGeom>
          <a:noFill/>
          <a:ln>
            <a:noFill/>
          </a:ln>
          <a:extLst/>
        </p:spPr>
        <p:txBody>
          <a:bodyPr wrap="none">
            <a:spAutoFit/>
          </a:bodyPr>
          <a:lstStyle/>
          <a:p>
            <a:pPr eaLnBrk="0" hangingPunct="0"/>
            <a:endParaRPr lang="en-US" sz="1200" b="1" dirty="0">
              <a:solidFill>
                <a:srgbClr val="000000"/>
              </a:solidFill>
            </a:endParaRPr>
          </a:p>
          <a:p>
            <a:pPr eaLnBrk="0" hangingPunct="0"/>
            <a:r>
              <a:rPr lang="en-US" sz="1200" b="1" dirty="0">
                <a:solidFill>
                  <a:srgbClr val="000000"/>
                </a:solidFill>
              </a:rPr>
              <a:t>SOURCE: PropertyRadar.com as of </a:t>
            </a:r>
            <a:r>
              <a:rPr lang="en-US" sz="1200" b="1" dirty="0" smtClean="0">
                <a:solidFill>
                  <a:srgbClr val="000000"/>
                </a:solidFill>
              </a:rPr>
              <a:t>10/14/14</a:t>
            </a:r>
            <a:endParaRPr lang="en-US" sz="1200" b="1"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97937"/>
            <a:ext cx="6499562" cy="448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85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r>
              <a:rPr lang="en-US" dirty="0" smtClean="0"/>
              <a:t>Arcadia</a:t>
            </a:r>
          </a:p>
        </p:txBody>
      </p:sp>
      <p:sp>
        <p:nvSpPr>
          <p:cNvPr id="21506" name="Content Placeholder 4"/>
          <p:cNvSpPr>
            <a:spLocks noGrp="1"/>
          </p:cNvSpPr>
          <p:nvPr>
            <p:ph sz="quarter" idx="13"/>
          </p:nvPr>
        </p:nvSpPr>
        <p:spPr/>
        <p:txBody>
          <a:bodyPr/>
          <a:lstStyle/>
          <a:p>
            <a:r>
              <a:rPr lang="en-US" sz="2000" dirty="0" err="1" smtClean="0">
                <a:cs typeface="Arial" charset="0"/>
              </a:rPr>
              <a:t>Preforeclosure</a:t>
            </a:r>
            <a:r>
              <a:rPr lang="en-US" sz="2000" dirty="0" smtClean="0">
                <a:cs typeface="Arial" charset="0"/>
              </a:rPr>
              <a:t>: 22  •  Auction: </a:t>
            </a:r>
            <a:r>
              <a:rPr lang="en-US" sz="2000" dirty="0">
                <a:cs typeface="Arial" charset="0"/>
              </a:rPr>
              <a:t>9</a:t>
            </a:r>
            <a:r>
              <a:rPr lang="en-US" sz="2000" dirty="0" smtClean="0">
                <a:cs typeface="Arial" charset="0"/>
              </a:rPr>
              <a:t> •  Bank Owned: </a:t>
            </a:r>
            <a:r>
              <a:rPr lang="en-US" sz="2000" dirty="0">
                <a:cs typeface="Arial" charset="0"/>
              </a:rPr>
              <a:t>0</a:t>
            </a:r>
            <a:endParaRPr lang="en-US" sz="2000" dirty="0" smtClean="0"/>
          </a:p>
        </p:txBody>
      </p:sp>
      <p:sp>
        <p:nvSpPr>
          <p:cNvPr id="10" name="Text Box 2"/>
          <p:cNvSpPr txBox="1">
            <a:spLocks noChangeArrowheads="1"/>
          </p:cNvSpPr>
          <p:nvPr/>
        </p:nvSpPr>
        <p:spPr bwMode="auto">
          <a:xfrm>
            <a:off x="228600" y="6243638"/>
            <a:ext cx="3076227" cy="461665"/>
          </a:xfrm>
          <a:prstGeom prst="rect">
            <a:avLst/>
          </a:prstGeom>
          <a:noFill/>
          <a:ln>
            <a:noFill/>
          </a:ln>
          <a:extLst/>
        </p:spPr>
        <p:txBody>
          <a:bodyPr wrap="none">
            <a:spAutoFit/>
          </a:bodyPr>
          <a:lstStyle/>
          <a:p>
            <a:pPr eaLnBrk="0" hangingPunct="0"/>
            <a:endParaRPr lang="en-US" sz="1200" b="1" dirty="0">
              <a:solidFill>
                <a:srgbClr val="000000"/>
              </a:solidFill>
            </a:endParaRPr>
          </a:p>
          <a:p>
            <a:pPr eaLnBrk="0" hangingPunct="0"/>
            <a:r>
              <a:rPr lang="en-US" sz="1200" b="1" dirty="0">
                <a:solidFill>
                  <a:srgbClr val="000000"/>
                </a:solidFill>
              </a:rPr>
              <a:t>SOURCE: PropertyRadar.com as of </a:t>
            </a:r>
            <a:r>
              <a:rPr lang="en-US" sz="1200" b="1" dirty="0" smtClean="0">
                <a:solidFill>
                  <a:srgbClr val="000000"/>
                </a:solidFill>
              </a:rPr>
              <a:t>10/14/14</a:t>
            </a:r>
            <a:endParaRPr lang="en-US" sz="1200" b="1" dirty="0">
              <a:solidFill>
                <a:srgbClr val="000000"/>
              </a:solidFill>
            </a:endParaRPr>
          </a:p>
        </p:txBody>
      </p:sp>
      <p:pic>
        <p:nvPicPr>
          <p:cNvPr id="9" name="Picture 10"/>
          <p:cNvPicPr>
            <a:picLocks noChangeAspect="1" noChangeArrowheads="1"/>
          </p:cNvPicPr>
          <p:nvPr/>
        </p:nvPicPr>
        <p:blipFill>
          <a:blip r:embed="rId2"/>
          <a:srcRect/>
          <a:stretch>
            <a:fillRect/>
          </a:stretch>
        </p:blipFill>
        <p:spPr bwMode="auto">
          <a:xfrm>
            <a:off x="838200" y="4191000"/>
            <a:ext cx="1095375" cy="685800"/>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028" y="1364011"/>
            <a:ext cx="4767772" cy="503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39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#1 concern: housing  affordability</a:t>
            </a:r>
            <a:endParaRPr lang="en-US" dirty="0"/>
          </a:p>
        </p:txBody>
      </p:sp>
      <p:sp>
        <p:nvSpPr>
          <p:cNvPr id="11" name="Subtitle 10"/>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8370486"/>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077200" cy="609600"/>
          </a:xfrm>
        </p:spPr>
        <p:txBody>
          <a:bodyPr/>
          <a:lstStyle/>
          <a:p>
            <a:r>
              <a:rPr lang="en-US" dirty="0" smtClean="0"/>
              <a:t>And… first time buyers Face Many Obstacles </a:t>
            </a:r>
            <a:endParaRPr lang="en-US" dirty="0"/>
          </a:p>
        </p:txBody>
      </p:sp>
      <p:sp>
        <p:nvSpPr>
          <p:cNvPr id="3" name="Content Placeholder 2"/>
          <p:cNvSpPr>
            <a:spLocks noGrp="1"/>
          </p:cNvSpPr>
          <p:nvPr>
            <p:ph sz="quarter" idx="13"/>
          </p:nvPr>
        </p:nvSpPr>
        <p:spPr>
          <a:xfrm>
            <a:off x="990600" y="1828800"/>
            <a:ext cx="7581900" cy="3797596"/>
          </a:xfrm>
        </p:spPr>
        <p:txBody>
          <a:bodyPr>
            <a:normAutofit fontScale="92500" lnSpcReduction="10000"/>
          </a:bodyPr>
          <a:lstStyle/>
          <a:p>
            <a:r>
              <a:rPr lang="en-US" dirty="0" smtClean="0"/>
              <a:t>Lot’s of competition for existing housing stock</a:t>
            </a:r>
          </a:p>
          <a:p>
            <a:r>
              <a:rPr lang="en-US" dirty="0" smtClean="0"/>
              <a:t>Affordability  constraints</a:t>
            </a:r>
          </a:p>
          <a:p>
            <a:r>
              <a:rPr lang="en-US" dirty="0" smtClean="0"/>
              <a:t>Lack of a down-payment</a:t>
            </a:r>
          </a:p>
          <a:p>
            <a:r>
              <a:rPr lang="en-US" dirty="0" smtClean="0"/>
              <a:t>Lack of information about the home-buying process </a:t>
            </a:r>
          </a:p>
          <a:p>
            <a:r>
              <a:rPr lang="en-US" dirty="0" smtClean="0"/>
              <a:t>Fear of financing:  “</a:t>
            </a:r>
            <a:r>
              <a:rPr lang="en-US" dirty="0"/>
              <a:t>I can’t qualify” </a:t>
            </a:r>
            <a:endParaRPr lang="en-US" dirty="0" smtClean="0"/>
          </a:p>
          <a:p>
            <a:r>
              <a:rPr lang="en-US" dirty="0" smtClean="0"/>
              <a:t>Job prospects/security still dim for many </a:t>
            </a:r>
          </a:p>
          <a:p>
            <a:r>
              <a:rPr lang="en-US" dirty="0" smtClean="0"/>
              <a:t>Lack of income growth</a:t>
            </a:r>
          </a:p>
          <a:p>
            <a:r>
              <a:rPr lang="en-US" dirty="0" smtClean="0"/>
              <a:t>Many who have jobs are under-employed </a:t>
            </a:r>
          </a:p>
          <a:p>
            <a:endParaRPr lang="en-US" dirty="0" smtClean="0"/>
          </a:p>
        </p:txBody>
      </p:sp>
    </p:spTree>
    <p:extLst>
      <p:ext uri="{BB962C8B-B14F-4D97-AF65-F5344CB8AC3E}">
        <p14:creationId xmlns:p14="http://schemas.microsoft.com/office/powerpoint/2010/main" val="3098978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077200" cy="609600"/>
          </a:xfrm>
        </p:spPr>
        <p:txBody>
          <a:bodyPr/>
          <a:lstStyle/>
          <a:p>
            <a:r>
              <a:rPr lang="en-US" smtClean="0"/>
              <a:t>Real Enemy of the Future of California?</a:t>
            </a:r>
            <a:endParaRPr lang="en-US" dirty="0"/>
          </a:p>
        </p:txBody>
      </p:sp>
      <p:sp>
        <p:nvSpPr>
          <p:cNvPr id="3" name="Content Placeholder 2"/>
          <p:cNvSpPr>
            <a:spLocks noGrp="1"/>
          </p:cNvSpPr>
          <p:nvPr>
            <p:ph sz="quarter" idx="13"/>
          </p:nvPr>
        </p:nvSpPr>
        <p:spPr/>
        <p:txBody>
          <a:bodyPr/>
          <a:lstStyle/>
          <a:p>
            <a:r>
              <a:rPr lang="en-US" dirty="0" smtClean="0"/>
              <a:t>Housing Affordability</a:t>
            </a:r>
          </a:p>
          <a:p>
            <a:r>
              <a:rPr lang="en-US" dirty="0" smtClean="0"/>
              <a:t>The Achilles Heel of the California Economy</a:t>
            </a:r>
          </a:p>
          <a:p>
            <a:r>
              <a:rPr lang="en-US" dirty="0" smtClean="0"/>
              <a:t>What happens when housing costs are too high? </a:t>
            </a:r>
          </a:p>
          <a:p>
            <a:r>
              <a:rPr lang="en-US" dirty="0" smtClean="0"/>
              <a:t>Impact on jobs and economic growth</a:t>
            </a:r>
          </a:p>
          <a:p>
            <a:r>
              <a:rPr lang="en-US" dirty="0" smtClean="0"/>
              <a:t>Impact on neighborhoods and family stability</a:t>
            </a:r>
          </a:p>
          <a:p>
            <a:endParaRPr lang="en-US" dirty="0"/>
          </a:p>
        </p:txBody>
      </p:sp>
    </p:spTree>
    <p:extLst>
      <p:ext uri="{BB962C8B-B14F-4D97-AF65-F5344CB8AC3E}">
        <p14:creationId xmlns:p14="http://schemas.microsoft.com/office/powerpoint/2010/main" val="197865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077200" cy="609600"/>
          </a:xfrm>
        </p:spPr>
        <p:txBody>
          <a:bodyPr/>
          <a:lstStyle/>
          <a:p>
            <a:r>
              <a:rPr lang="en-US" sz="2800" dirty="0" smtClean="0"/>
              <a:t>Housing Affordability Down</a:t>
            </a:r>
            <a:br>
              <a:rPr lang="en-US" sz="2800" dirty="0" smtClean="0"/>
            </a:br>
            <a:r>
              <a:rPr lang="en-US" sz="2800" dirty="0" smtClean="0"/>
              <a:t> Sharply Since q1 2012</a:t>
            </a:r>
            <a:endParaRPr lang="en-US" sz="2800" dirty="0"/>
          </a:p>
        </p:txBody>
      </p:sp>
      <p:graphicFrame>
        <p:nvGraphicFramePr>
          <p:cNvPr id="4" name="Chart 3"/>
          <p:cNvGraphicFramePr/>
          <p:nvPr>
            <p:extLst>
              <p:ext uri="{D42A27DB-BD31-4B8C-83A1-F6EECF244321}">
                <p14:modId xmlns:p14="http://schemas.microsoft.com/office/powerpoint/2010/main" val="3399692945"/>
              </p:ext>
            </p:extLst>
          </p:nvPr>
        </p:nvGraphicFramePr>
        <p:xfrm>
          <a:off x="533400" y="1538177"/>
          <a:ext cx="822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auto">
          <a:xfrm>
            <a:off x="228600" y="1219200"/>
            <a:ext cx="48625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dirty="0"/>
              <a:t>% OF HOUSEHOLDS THAT CAN </a:t>
            </a:r>
            <a:r>
              <a:rPr lang="en-US" sz="1400" dirty="0" smtClean="0"/>
              <a:t>BUY</a:t>
            </a:r>
            <a:endParaRPr lang="en-US" sz="1400" dirty="0"/>
          </a:p>
        </p:txBody>
      </p:sp>
      <p:sp>
        <p:nvSpPr>
          <p:cNvPr id="7" name="Text Box 2"/>
          <p:cNvSpPr txBox="1">
            <a:spLocks noChangeArrowheads="1"/>
          </p:cNvSpPr>
          <p:nvPr/>
        </p:nvSpPr>
        <p:spPr bwMode="auto">
          <a:xfrm>
            <a:off x="521379" y="6243935"/>
            <a:ext cx="3974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a:r>
              <a:rPr lang="en-US" sz="1200" b="1" dirty="0" smtClean="0">
                <a:latin typeface="+mn-lt"/>
              </a:rPr>
              <a:t>SERIES: Housing Affordability Index of Traditional Buyers</a:t>
            </a:r>
          </a:p>
          <a:p>
            <a:r>
              <a:rPr lang="en-US" sz="1200" b="1" dirty="0" smtClean="0">
                <a:latin typeface="+mn-lt"/>
              </a:rPr>
              <a:t>SOURCE</a:t>
            </a:r>
            <a:r>
              <a:rPr lang="en-US" sz="1200" b="1" dirty="0">
                <a:latin typeface="+mn-lt"/>
              </a:rPr>
              <a:t>:  CALIFORNIA ASSOCIATION OF REALTORS</a:t>
            </a:r>
            <a:r>
              <a:rPr lang="en-US" sz="1200" b="1" dirty="0" smtClean="0">
                <a:latin typeface="+mn-lt"/>
              </a:rPr>
              <a:t>® </a:t>
            </a:r>
            <a:endParaRPr lang="en-US" sz="1200" b="1" dirty="0">
              <a:latin typeface="+mn-lt"/>
            </a:endParaRPr>
          </a:p>
        </p:txBody>
      </p:sp>
    </p:spTree>
    <p:extLst>
      <p:ext uri="{BB962C8B-B14F-4D97-AF65-F5344CB8AC3E}">
        <p14:creationId xmlns:p14="http://schemas.microsoft.com/office/powerpoint/2010/main" val="286952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990600" y="76200"/>
            <a:ext cx="8077200" cy="609600"/>
          </a:xfrm>
        </p:spPr>
        <p:txBody>
          <a:bodyPr/>
          <a:lstStyle/>
          <a:p>
            <a:r>
              <a:rPr lang="en-US" dirty="0" smtClean="0"/>
              <a:t>Income Required to Buy a Median-Priced Home in CA: (Peak vs. Current)</a:t>
            </a:r>
          </a:p>
        </p:txBody>
      </p:sp>
      <p:sp>
        <p:nvSpPr>
          <p:cNvPr id="4" name="Content Placeholder 3"/>
          <p:cNvSpPr>
            <a:spLocks noGrp="1"/>
          </p:cNvSpPr>
          <p:nvPr>
            <p:ph sz="quarter" idx="13"/>
          </p:nvPr>
        </p:nvSpPr>
        <p:spPr/>
        <p:txBody>
          <a:bodyPr/>
          <a:lstStyle/>
          <a:p>
            <a:endParaRPr lang="en-US"/>
          </a:p>
        </p:txBody>
      </p:sp>
      <p:graphicFrame>
        <p:nvGraphicFramePr>
          <p:cNvPr id="3" name="Chart 2"/>
          <p:cNvGraphicFramePr/>
          <p:nvPr>
            <p:extLst>
              <p:ext uri="{D42A27DB-BD31-4B8C-83A1-F6EECF244321}">
                <p14:modId xmlns:p14="http://schemas.microsoft.com/office/powerpoint/2010/main" val="3844953330"/>
              </p:ext>
            </p:extLst>
          </p:nvPr>
        </p:nvGraphicFramePr>
        <p:xfrm>
          <a:off x="457200" y="1600200"/>
          <a:ext cx="407653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0" y="1828800"/>
            <a:ext cx="449693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itchFamily="34" charset="0"/>
                <a:cs typeface="Calibri" pitchFamily="34" charset="0"/>
              </a:rPr>
              <a:t>Change in minimum required income: $37,269</a:t>
            </a:r>
          </a:p>
          <a:p>
            <a:pPr marL="285750" indent="-285750">
              <a:buFont typeface="Arial" panose="020B0604020202020204" pitchFamily="34" charset="0"/>
              <a:buChar char="•"/>
            </a:pPr>
            <a:endParaRPr lang="en-US" sz="2000" dirty="0" smtClean="0">
              <a:latin typeface="Calibri" pitchFamily="34" charset="0"/>
              <a:cs typeface="Calibri" pitchFamily="34" charset="0"/>
            </a:endParaRPr>
          </a:p>
          <a:p>
            <a:pPr marL="285750" indent="-285750">
              <a:buFont typeface="Arial" panose="020B0604020202020204" pitchFamily="34" charset="0"/>
              <a:buChar char="•"/>
            </a:pPr>
            <a:r>
              <a:rPr lang="en-US" sz="2000" dirty="0" smtClean="0">
                <a:latin typeface="Calibri" pitchFamily="34" charset="0"/>
                <a:cs typeface="Calibri" pitchFamily="34" charset="0"/>
              </a:rPr>
              <a:t>Increase in income attributed to interest rate increase:                       $836 (2.2% of total change)</a:t>
            </a:r>
          </a:p>
          <a:p>
            <a:pPr marL="285750" indent="-285750">
              <a:buFont typeface="Arial" panose="020B0604020202020204" pitchFamily="34" charset="0"/>
              <a:buChar char="•"/>
            </a:pPr>
            <a:endParaRPr lang="en-US" sz="2000" dirty="0" smtClean="0">
              <a:latin typeface="Calibri" pitchFamily="34" charset="0"/>
              <a:cs typeface="Calibri" pitchFamily="34" charset="0"/>
            </a:endParaRPr>
          </a:p>
          <a:p>
            <a:pPr marL="285750" indent="-285750">
              <a:buFont typeface="Arial" panose="020B0604020202020204" pitchFamily="34" charset="0"/>
              <a:buChar char="•"/>
            </a:pPr>
            <a:r>
              <a:rPr lang="en-US" sz="2000" dirty="0" smtClean="0">
                <a:latin typeface="Calibri" pitchFamily="34" charset="0"/>
                <a:cs typeface="Calibri" pitchFamily="34" charset="0"/>
              </a:rPr>
              <a:t>Increase in income attributed to price increase :                                        $36,433 (97.8% of total change)</a:t>
            </a:r>
          </a:p>
          <a:p>
            <a:r>
              <a:rPr lang="en-US" sz="2000" dirty="0" smtClean="0">
                <a:latin typeface="Calibri" pitchFamily="34" charset="0"/>
                <a:cs typeface="Calibri" pitchFamily="34" charset="0"/>
              </a:rPr>
              <a:t> </a:t>
            </a:r>
            <a:endParaRPr lang="en-US" sz="2000" dirty="0">
              <a:latin typeface="Calibri" pitchFamily="34" charset="0"/>
              <a:cs typeface="Calibri" pitchFamily="34" charset="0"/>
            </a:endParaRPr>
          </a:p>
          <a:p>
            <a:endParaRPr lang="en-US" sz="2000" dirty="0">
              <a:latin typeface="Calibri" pitchFamily="34" charset="0"/>
              <a:cs typeface="Calibri" pitchFamily="34" charset="0"/>
            </a:endParaRPr>
          </a:p>
        </p:txBody>
      </p:sp>
      <p:sp>
        <p:nvSpPr>
          <p:cNvPr id="9" name="Text Box 2"/>
          <p:cNvSpPr txBox="1">
            <a:spLocks noChangeArrowheads="1"/>
          </p:cNvSpPr>
          <p:nvPr/>
        </p:nvSpPr>
        <p:spPr bwMode="auto">
          <a:xfrm>
            <a:off x="530330" y="6243935"/>
            <a:ext cx="8385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a:r>
              <a:rPr lang="en-US" sz="1200" b="1" dirty="0" smtClean="0">
                <a:latin typeface="+mn-lt"/>
              </a:rPr>
              <a:t>SERIES: Housing Affordability Index</a:t>
            </a:r>
          </a:p>
          <a:p>
            <a:r>
              <a:rPr lang="en-US" sz="1200" b="1" dirty="0" smtClean="0">
                <a:latin typeface="+mn-lt"/>
              </a:rPr>
              <a:t>SOURCE</a:t>
            </a:r>
            <a:r>
              <a:rPr lang="en-US" sz="1200" b="1" dirty="0">
                <a:latin typeface="+mn-lt"/>
              </a:rPr>
              <a:t>:  CALIFORNIA ASSOCIATION OF REALTORS</a:t>
            </a:r>
            <a:r>
              <a:rPr lang="en-US" sz="1200" b="1" dirty="0" smtClean="0">
                <a:latin typeface="+mn-lt"/>
              </a:rPr>
              <a:t>® </a:t>
            </a:r>
            <a:endParaRPr lang="en-US" sz="1200" b="1" dirty="0">
              <a:latin typeface="+mn-lt"/>
            </a:endParaRPr>
          </a:p>
        </p:txBody>
      </p:sp>
    </p:spTree>
    <p:extLst>
      <p:ext uri="{BB962C8B-B14F-4D97-AF65-F5344CB8AC3E}">
        <p14:creationId xmlns:p14="http://schemas.microsoft.com/office/powerpoint/2010/main" val="486972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990600" y="76200"/>
            <a:ext cx="8077200" cy="609600"/>
          </a:xfrm>
        </p:spPr>
        <p:txBody>
          <a:bodyPr/>
          <a:lstStyle/>
          <a:p>
            <a:r>
              <a:rPr lang="en-US" smtClean="0"/>
              <a:t>Drop in Income Contributed to the Decline in HAI</a:t>
            </a:r>
            <a:endParaRPr lang="en-US" dirty="0" smtClean="0"/>
          </a:p>
        </p:txBody>
      </p:sp>
      <p:sp>
        <p:nvSpPr>
          <p:cNvPr id="4" name="Content Placeholder 3"/>
          <p:cNvSpPr>
            <a:spLocks noGrp="1"/>
          </p:cNvSpPr>
          <p:nvPr>
            <p:ph sz="quarter" idx="13"/>
          </p:nvPr>
        </p:nvSpPr>
        <p:spPr/>
        <p:txBody>
          <a:bodyPr/>
          <a:lstStyle/>
          <a:p>
            <a:endParaRPr lang="en-US"/>
          </a:p>
        </p:txBody>
      </p:sp>
      <p:graphicFrame>
        <p:nvGraphicFramePr>
          <p:cNvPr id="3" name="Chart 2"/>
          <p:cNvGraphicFramePr/>
          <p:nvPr>
            <p:extLst>
              <p:ext uri="{D42A27DB-BD31-4B8C-83A1-F6EECF244321}">
                <p14:modId xmlns:p14="http://schemas.microsoft.com/office/powerpoint/2010/main" val="1208110891"/>
              </p:ext>
            </p:extLst>
          </p:nvPr>
        </p:nvGraphicFramePr>
        <p:xfrm>
          <a:off x="457200" y="1600200"/>
          <a:ext cx="407653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0" y="1828800"/>
            <a:ext cx="449693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libri" pitchFamily="34" charset="0"/>
                <a:cs typeface="Calibri" pitchFamily="34" charset="0"/>
              </a:rPr>
              <a:t>HAI declined from 56 to 30 from 2012 Q1 to 2014 Q2</a:t>
            </a:r>
          </a:p>
          <a:p>
            <a:pPr marL="285750" indent="-285750">
              <a:buFont typeface="Arial" panose="020B0604020202020204" pitchFamily="34" charset="0"/>
              <a:buChar char="•"/>
            </a:pPr>
            <a:endParaRPr lang="en-US" sz="2000" dirty="0" smtClean="0">
              <a:latin typeface="Calibri" pitchFamily="34" charset="0"/>
              <a:cs typeface="Calibri" pitchFamily="34" charset="0"/>
            </a:endParaRPr>
          </a:p>
          <a:p>
            <a:pPr marL="285750" indent="-285750">
              <a:buFont typeface="Arial" panose="020B0604020202020204" pitchFamily="34" charset="0"/>
              <a:buChar char="•"/>
            </a:pPr>
            <a:r>
              <a:rPr lang="en-US" sz="2000" dirty="0" smtClean="0">
                <a:latin typeface="Calibri" pitchFamily="34" charset="0"/>
                <a:cs typeface="Calibri" pitchFamily="34" charset="0"/>
              </a:rPr>
              <a:t>Median household income slipped from $58,553 in 2012 to $58,504 in 2014</a:t>
            </a:r>
          </a:p>
          <a:p>
            <a:pPr marL="285750" indent="-285750">
              <a:buFont typeface="Arial" panose="020B0604020202020204" pitchFamily="34" charset="0"/>
              <a:buChar char="•"/>
            </a:pPr>
            <a:endParaRPr lang="en-US" sz="2000" dirty="0" smtClean="0">
              <a:latin typeface="Calibri" pitchFamily="34" charset="0"/>
              <a:cs typeface="Calibri" pitchFamily="34" charset="0"/>
            </a:endParaRPr>
          </a:p>
          <a:p>
            <a:pPr marL="285750" indent="-285750">
              <a:buFont typeface="Arial" panose="020B0604020202020204" pitchFamily="34" charset="0"/>
              <a:buChar char="•"/>
            </a:pPr>
            <a:r>
              <a:rPr lang="en-US" sz="2000" dirty="0" smtClean="0">
                <a:latin typeface="Calibri" pitchFamily="34" charset="0"/>
                <a:cs typeface="Calibri" pitchFamily="34" charset="0"/>
              </a:rPr>
              <a:t>The decline in household income alone led HAI to drop by about 2 index points. </a:t>
            </a:r>
          </a:p>
          <a:p>
            <a:r>
              <a:rPr lang="en-US" sz="2000" dirty="0" smtClean="0">
                <a:latin typeface="Calibri" pitchFamily="34" charset="0"/>
                <a:cs typeface="Calibri" pitchFamily="34" charset="0"/>
              </a:rPr>
              <a:t> </a:t>
            </a:r>
            <a:endParaRPr lang="en-US" sz="2000" dirty="0">
              <a:latin typeface="Calibri" pitchFamily="34" charset="0"/>
              <a:cs typeface="Calibri" pitchFamily="34" charset="0"/>
            </a:endParaRPr>
          </a:p>
          <a:p>
            <a:endParaRPr lang="en-US" sz="2000" dirty="0">
              <a:latin typeface="Calibri" pitchFamily="34" charset="0"/>
              <a:cs typeface="Calibri" pitchFamily="34" charset="0"/>
            </a:endParaRPr>
          </a:p>
        </p:txBody>
      </p:sp>
      <p:sp>
        <p:nvSpPr>
          <p:cNvPr id="9" name="Text Box 2"/>
          <p:cNvSpPr txBox="1">
            <a:spLocks noChangeArrowheads="1"/>
          </p:cNvSpPr>
          <p:nvPr/>
        </p:nvSpPr>
        <p:spPr bwMode="auto">
          <a:xfrm>
            <a:off x="530330" y="6243935"/>
            <a:ext cx="83850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a:r>
              <a:rPr lang="en-US" sz="1200" b="1" dirty="0" smtClean="0">
                <a:latin typeface="+mn-lt"/>
              </a:rPr>
              <a:t>SERIES: Housing Affordability Index</a:t>
            </a:r>
          </a:p>
          <a:p>
            <a:r>
              <a:rPr lang="en-US" sz="1200" b="1" dirty="0" smtClean="0">
                <a:latin typeface="+mn-lt"/>
              </a:rPr>
              <a:t>SOURCE</a:t>
            </a:r>
            <a:r>
              <a:rPr lang="en-US" sz="1200" b="1" dirty="0">
                <a:latin typeface="+mn-lt"/>
              </a:rPr>
              <a:t>:  CALIFORNIA ASSOCIATION OF REALTORS</a:t>
            </a:r>
            <a:r>
              <a:rPr lang="en-US" sz="1200" b="1" dirty="0" smtClean="0">
                <a:latin typeface="+mn-lt"/>
              </a:rPr>
              <a:t>® </a:t>
            </a:r>
            <a:endParaRPr lang="en-US" sz="1200" b="1" dirty="0">
              <a:latin typeface="+mn-lt"/>
            </a:endParaRPr>
          </a:p>
        </p:txBody>
      </p:sp>
    </p:spTree>
    <p:extLst>
      <p:ext uri="{BB962C8B-B14F-4D97-AF65-F5344CB8AC3E}">
        <p14:creationId xmlns:p14="http://schemas.microsoft.com/office/powerpoint/2010/main" val="309118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7074" name="Rectangle 2"/>
          <p:cNvSpPr>
            <a:spLocks noGrp="1" noChangeArrowheads="1"/>
          </p:cNvSpPr>
          <p:nvPr>
            <p:ph type="title"/>
          </p:nvPr>
        </p:nvSpPr>
        <p:spPr/>
        <p:txBody>
          <a:bodyPr/>
          <a:lstStyle/>
          <a:p>
            <a:r>
              <a:rPr lang="en-US" dirty="0" smtClean="0"/>
              <a:t>Housing Affordability: so </a:t>
            </a:r>
            <a:r>
              <a:rPr lang="en-US" dirty="0" err="1" smtClean="0"/>
              <a:t>cal</a:t>
            </a:r>
            <a:r>
              <a:rPr lang="en-US" dirty="0" smtClean="0"/>
              <a:t> </a:t>
            </a:r>
          </a:p>
        </p:txBody>
      </p:sp>
      <p:sp>
        <p:nvSpPr>
          <p:cNvPr id="28675" name="Rectangle 3"/>
          <p:cNvSpPr>
            <a:spLocks noGrp="1" noChangeArrowheads="1"/>
          </p:cNvSpPr>
          <p:nvPr>
            <p:ph sz="quarter" idx="13"/>
          </p:nvPr>
        </p:nvSpPr>
        <p:spPr/>
        <p:txBody>
          <a:bodyPr/>
          <a:lstStyle/>
          <a:p>
            <a:pPr marL="0" indent="0">
              <a:buNone/>
            </a:pPr>
            <a:endParaRPr lang="en-US" dirty="0" smtClean="0"/>
          </a:p>
        </p:txBody>
      </p:sp>
      <p:graphicFrame>
        <p:nvGraphicFramePr>
          <p:cNvPr id="7" name="Content Placeholder 3"/>
          <p:cNvGraphicFramePr>
            <a:graphicFrameLocks/>
          </p:cNvGraphicFramePr>
          <p:nvPr>
            <p:extLst>
              <p:ext uri="{D42A27DB-BD31-4B8C-83A1-F6EECF244321}">
                <p14:modId xmlns:p14="http://schemas.microsoft.com/office/powerpoint/2010/main" val="1042980171"/>
              </p:ext>
            </p:extLst>
          </p:nvPr>
        </p:nvGraphicFramePr>
        <p:xfrm>
          <a:off x="457200" y="16002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p:cNvSpPr txBox="1">
            <a:spLocks noChangeArrowheads="1"/>
          </p:cNvSpPr>
          <p:nvPr/>
        </p:nvSpPr>
        <p:spPr bwMode="auto">
          <a:xfrm>
            <a:off x="530330" y="6243935"/>
            <a:ext cx="388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pPr algn="l"/>
            <a:r>
              <a:rPr lang="en-US" sz="1200" b="1" dirty="0" smtClean="0">
                <a:latin typeface="+mn-lt"/>
              </a:rPr>
              <a:t>SERIES: Housing Affordability Index</a:t>
            </a:r>
          </a:p>
          <a:p>
            <a:r>
              <a:rPr lang="en-US" sz="1200" b="1" dirty="0" smtClean="0">
                <a:latin typeface="+mn-lt"/>
              </a:rPr>
              <a:t>SOURCE</a:t>
            </a:r>
            <a:r>
              <a:rPr lang="en-US" sz="1200" b="1" dirty="0">
                <a:latin typeface="+mn-lt"/>
              </a:rPr>
              <a:t>:  CALIFORNIA ASSOCIATION OF REALTORS</a:t>
            </a:r>
            <a:r>
              <a:rPr lang="en-US" sz="1200" b="1" dirty="0" smtClean="0">
                <a:latin typeface="+mn-lt"/>
              </a:rPr>
              <a:t>® </a:t>
            </a:r>
            <a:endParaRPr lang="en-US" sz="1200" b="1" dirty="0">
              <a:latin typeface="+mn-lt"/>
            </a:endParaRPr>
          </a:p>
        </p:txBody>
      </p:sp>
    </p:spTree>
    <p:extLst>
      <p:ext uri="{BB962C8B-B14F-4D97-AF65-F5344CB8AC3E}">
        <p14:creationId xmlns:p14="http://schemas.microsoft.com/office/powerpoint/2010/main" val="2448645828"/>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990600" y="76200"/>
            <a:ext cx="7848600" cy="609600"/>
          </a:xfrm>
        </p:spPr>
        <p:txBody>
          <a:bodyPr/>
          <a:lstStyle/>
          <a:p>
            <a:r>
              <a:rPr lang="en-US" dirty="0" smtClean="0"/>
              <a:t>Share of First-Time Buyers Up </a:t>
            </a:r>
            <a:br>
              <a:rPr lang="en-US" dirty="0" smtClean="0"/>
            </a:br>
            <a:r>
              <a:rPr lang="en-US" dirty="0" smtClean="0"/>
              <a:t>But Still Below Long-Run Average</a:t>
            </a:r>
          </a:p>
        </p:txBody>
      </p:sp>
      <p:graphicFrame>
        <p:nvGraphicFramePr>
          <p:cNvPr id="2" name="Chart 1"/>
          <p:cNvGraphicFramePr/>
          <p:nvPr>
            <p:extLst>
              <p:ext uri="{D42A27DB-BD31-4B8C-83A1-F6EECF244321}">
                <p14:modId xmlns:p14="http://schemas.microsoft.com/office/powerpoint/2010/main" val="3627300498"/>
              </p:ext>
            </p:extLst>
          </p:nvPr>
        </p:nvGraphicFramePr>
        <p:xfrm>
          <a:off x="457200" y="1600200"/>
          <a:ext cx="8229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2482039"/>
            <a:ext cx="2644891" cy="369332"/>
          </a:xfrm>
          <a:prstGeom prst="rect">
            <a:avLst/>
          </a:prstGeom>
          <a:noFill/>
        </p:spPr>
        <p:txBody>
          <a:bodyPr wrap="none" rtlCol="0">
            <a:spAutoFit/>
          </a:bodyPr>
          <a:lstStyle/>
          <a:p>
            <a:r>
              <a:rPr lang="en-US" sz="1800" b="1" dirty="0" smtClean="0">
                <a:latin typeface="+mn-lt"/>
              </a:rPr>
              <a:t>Long Run Average = 38%</a:t>
            </a:r>
            <a:endParaRPr lang="en-US" sz="1800" b="1" dirty="0">
              <a:latin typeface="+mn-lt"/>
            </a:endParaRPr>
          </a:p>
        </p:txBody>
      </p:sp>
      <p:sp>
        <p:nvSpPr>
          <p:cNvPr id="7" name="Text Box 2"/>
          <p:cNvSpPr txBox="1">
            <a:spLocks noChangeArrowheads="1"/>
          </p:cNvSpPr>
          <p:nvPr/>
        </p:nvSpPr>
        <p:spPr bwMode="auto">
          <a:xfrm>
            <a:off x="530330" y="6059269"/>
            <a:ext cx="38411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a:latin typeface="+mn-lt"/>
              </a:rPr>
              <a:t>QUESTION: </a:t>
            </a:r>
            <a:r>
              <a:rPr lang="en-US" sz="1200" b="1" dirty="0" smtClean="0">
                <a:latin typeface="+mn-lt"/>
              </a:rPr>
              <a:t>Was </a:t>
            </a:r>
            <a:r>
              <a:rPr lang="en-US" sz="1200" b="1" dirty="0">
                <a:latin typeface="+mn-lt"/>
              </a:rPr>
              <a:t>the buyer a first-time buyer</a:t>
            </a:r>
            <a:r>
              <a:rPr lang="en-US" sz="1200" b="1" dirty="0" smtClean="0">
                <a:latin typeface="+mn-lt"/>
              </a:rPr>
              <a:t>?</a:t>
            </a:r>
          </a:p>
          <a:p>
            <a:pPr algn="l"/>
            <a:r>
              <a:rPr lang="en-US" sz="1200" b="1" dirty="0" smtClean="0">
                <a:latin typeface="+mn-lt"/>
              </a:rPr>
              <a:t>SERIES: 2014 Housing Market Survey</a:t>
            </a:r>
          </a:p>
          <a:p>
            <a:r>
              <a:rPr lang="en-US" sz="1200" b="1" dirty="0" smtClean="0">
                <a:latin typeface="+mn-lt"/>
              </a:rPr>
              <a:t>SOURCE</a:t>
            </a:r>
            <a:r>
              <a:rPr lang="en-US" sz="1200" b="1" dirty="0">
                <a:latin typeface="+mn-lt"/>
              </a:rPr>
              <a:t>:  CALIFORNIA ASSOCIATION OF REALTORS</a:t>
            </a:r>
            <a:r>
              <a:rPr lang="en-US" sz="1200" b="1" dirty="0" smtClean="0">
                <a:latin typeface="+mn-lt"/>
              </a:rPr>
              <a:t>® </a:t>
            </a:r>
            <a:endParaRPr lang="en-US" sz="1200" b="1" dirty="0">
              <a:latin typeface="+mn-lt"/>
            </a:endParaRPr>
          </a:p>
        </p:txBody>
      </p:sp>
    </p:spTree>
    <p:extLst>
      <p:ext uri="{BB962C8B-B14F-4D97-AF65-F5344CB8AC3E}">
        <p14:creationId xmlns:p14="http://schemas.microsoft.com/office/powerpoint/2010/main" val="94405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Thank You</a:t>
            </a:r>
            <a:r>
              <a:rPr lang="en-US" dirty="0" smtClean="0"/>
              <a:t>!</a:t>
            </a:r>
            <a:endParaRPr lang="en-US" dirty="0"/>
          </a:p>
        </p:txBody>
      </p:sp>
      <p:sp>
        <p:nvSpPr>
          <p:cNvPr id="7" name="Text Placeholder 6"/>
          <p:cNvSpPr>
            <a:spLocks noGrp="1"/>
          </p:cNvSpPr>
          <p:nvPr>
            <p:ph type="subTitle" idx="1"/>
          </p:nvPr>
        </p:nvSpPr>
        <p:spPr/>
        <p:txBody>
          <a:bodyPr>
            <a:noAutofit/>
          </a:bodyPr>
          <a:lstStyle/>
          <a:p>
            <a:r>
              <a:rPr lang="en-US" sz="2500" dirty="0" smtClean="0"/>
              <a:t>www.car.org/marketdata</a:t>
            </a:r>
          </a:p>
          <a:p>
            <a:r>
              <a:rPr lang="en-US" sz="2500" dirty="0" smtClean="0"/>
              <a:t>Facebook: </a:t>
            </a:r>
            <a:r>
              <a:rPr lang="en-US" sz="2500" dirty="0" err="1" smtClean="0"/>
              <a:t>CARResearchgroup</a:t>
            </a:r>
            <a:endParaRPr lang="en-US" sz="2500" dirty="0" smtClean="0"/>
          </a:p>
          <a:p>
            <a:r>
              <a:rPr lang="en-US" sz="2500" dirty="0" smtClean="0"/>
              <a:t>Twitter: </a:t>
            </a:r>
            <a:r>
              <a:rPr lang="en-US" sz="2500" dirty="0" err="1" smtClean="0"/>
              <a:t>CARResearchInfo</a:t>
            </a:r>
            <a:r>
              <a:rPr lang="en-US" sz="2500" dirty="0" smtClean="0"/>
              <a:t> </a:t>
            </a:r>
          </a:p>
          <a:p>
            <a:r>
              <a:rPr lang="en-US" sz="2500" dirty="0" smtClean="0"/>
              <a:t>selmah@car.org</a:t>
            </a:r>
            <a:endParaRPr lang="en-US" sz="2500" dirty="0"/>
          </a:p>
        </p:txBody>
      </p:sp>
    </p:spTree>
    <p:extLst>
      <p:ext uri="{BB962C8B-B14F-4D97-AF65-F5344CB8AC3E}">
        <p14:creationId xmlns:p14="http://schemas.microsoft.com/office/powerpoint/2010/main" val="2150610935"/>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90600" y="76200"/>
            <a:ext cx="8077200" cy="609600"/>
          </a:xfrm>
        </p:spPr>
        <p:txBody>
          <a:bodyPr/>
          <a:lstStyle/>
          <a:p>
            <a:r>
              <a:rPr lang="en-US" smtClean="0"/>
              <a:t>Share of young Adults Living with Parents</a:t>
            </a:r>
            <a:endParaRPr lang="en-US" dirty="0"/>
          </a:p>
        </p:txBody>
      </p:sp>
      <p:sp>
        <p:nvSpPr>
          <p:cNvPr id="3" name="Content Placeholder 2"/>
          <p:cNvSpPr>
            <a:spLocks noGrp="1"/>
          </p:cNvSpPr>
          <p:nvPr>
            <p:ph sz="quarter" idx="13"/>
          </p:nvPr>
        </p:nvSpPr>
        <p:spPr/>
        <p:txBody>
          <a:bodyPr/>
          <a:lstStyle/>
          <a:p>
            <a:endParaRPr lang="en-US"/>
          </a:p>
        </p:txBody>
      </p:sp>
      <p:pic>
        <p:nvPicPr>
          <p:cNvPr id="13314" name="Picture 2" descr="http://eyeonhousing.files.wordpress.com/2014/02/ya_wp.jpg"/>
          <p:cNvPicPr>
            <a:picLocks noChangeAspect="1" noChangeArrowheads="1"/>
          </p:cNvPicPr>
          <p:nvPr/>
        </p:nvPicPr>
        <p:blipFill rotWithShape="1">
          <a:blip r:embed="rId3">
            <a:extLst>
              <a:ext uri="{28A0092B-C50C-407E-A947-70E740481C1C}">
                <a14:useLocalDpi xmlns:a14="http://schemas.microsoft.com/office/drawing/2010/main" val="0"/>
              </a:ext>
            </a:extLst>
          </a:blip>
          <a:srcRect l="6787" t="7907" r="5250" b="14419"/>
          <a:stretch/>
        </p:blipFill>
        <p:spPr bwMode="auto">
          <a:xfrm>
            <a:off x="815163" y="1143000"/>
            <a:ext cx="7643037" cy="506175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
          <p:cNvSpPr txBox="1">
            <a:spLocks noChangeArrowheads="1"/>
          </p:cNvSpPr>
          <p:nvPr/>
        </p:nvSpPr>
        <p:spPr bwMode="auto">
          <a:xfrm>
            <a:off x="533400" y="6248400"/>
            <a:ext cx="3765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smtClean="0">
                <a:latin typeface="+mn-lt"/>
              </a:rPr>
              <a:t>SERIES: Share of Young Adults Living Parents</a:t>
            </a:r>
          </a:p>
          <a:p>
            <a:r>
              <a:rPr lang="en-US" sz="1200" b="1" dirty="0" smtClean="0">
                <a:latin typeface="+mn-lt"/>
              </a:rPr>
              <a:t>SOURCE</a:t>
            </a:r>
            <a:r>
              <a:rPr lang="en-US" sz="1200" b="1" dirty="0">
                <a:latin typeface="+mn-lt"/>
              </a:rPr>
              <a:t>:  </a:t>
            </a:r>
            <a:r>
              <a:rPr lang="en-US" sz="1200" b="1" dirty="0" smtClean="0">
                <a:latin typeface="+mn-lt"/>
              </a:rPr>
              <a:t>U.S, Census, PUMS, ACS, NAHB Estimates. </a:t>
            </a:r>
            <a:endParaRPr lang="en-US" sz="1200" b="1" dirty="0">
              <a:latin typeface="+mn-lt"/>
            </a:endParaRPr>
          </a:p>
        </p:txBody>
      </p:sp>
    </p:spTree>
    <p:extLst>
      <p:ext uri="{BB962C8B-B14F-4D97-AF65-F5344CB8AC3E}">
        <p14:creationId xmlns:p14="http://schemas.microsoft.com/office/powerpoint/2010/main" val="390794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Student Loan Debt</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4215213449"/>
              </p:ext>
            </p:extLst>
          </p:nvPr>
        </p:nvGraphicFramePr>
        <p:xfrm>
          <a:off x="-685800" y="1371600"/>
          <a:ext cx="63246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171223214"/>
              </p:ext>
            </p:extLst>
          </p:nvPr>
        </p:nvGraphicFramePr>
        <p:xfrm>
          <a:off x="5181600" y="1295400"/>
          <a:ext cx="3733800"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2"/>
          <p:cNvSpPr txBox="1">
            <a:spLocks noChangeArrowheads="1"/>
          </p:cNvSpPr>
          <p:nvPr/>
        </p:nvSpPr>
        <p:spPr bwMode="auto">
          <a:xfrm>
            <a:off x="530330" y="6059268"/>
            <a:ext cx="7779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smtClean="0">
                <a:latin typeface="+mj-lt"/>
              </a:rPr>
              <a:t>Question: </a:t>
            </a:r>
            <a:r>
              <a:rPr lang="en-US" sz="1200" b="1" dirty="0">
                <a:latin typeface="+mj-lt"/>
              </a:rPr>
              <a:t>Do you have any outstanding debt from student loans? How much is the outstanding student loan debt? </a:t>
            </a:r>
          </a:p>
          <a:p>
            <a:pPr algn="l"/>
            <a:r>
              <a:rPr lang="en-US" sz="1200" b="1" dirty="0" smtClean="0">
                <a:latin typeface="+mn-lt"/>
              </a:rPr>
              <a:t>SERIES: 2014 C.A.R. Home Buyers Survey</a:t>
            </a:r>
          </a:p>
          <a:p>
            <a:r>
              <a:rPr lang="en-US" sz="1200" b="1" dirty="0" smtClean="0">
                <a:latin typeface="+mn-lt"/>
              </a:rPr>
              <a:t>SOURCE</a:t>
            </a:r>
            <a:r>
              <a:rPr lang="en-US" sz="1200" b="1" dirty="0">
                <a:latin typeface="+mn-lt"/>
              </a:rPr>
              <a:t>:  CALIFORNIA ASSOCIATION OF REALTORS</a:t>
            </a:r>
            <a:r>
              <a:rPr lang="en-US" sz="1200" b="1" dirty="0" smtClean="0">
                <a:latin typeface="+mn-lt"/>
              </a:rPr>
              <a:t>® </a:t>
            </a:r>
            <a:endParaRPr lang="en-US" sz="1200" b="1" dirty="0">
              <a:latin typeface="+mn-lt"/>
            </a:endParaRPr>
          </a:p>
        </p:txBody>
      </p:sp>
    </p:spTree>
    <p:extLst>
      <p:ext uri="{BB962C8B-B14F-4D97-AF65-F5344CB8AC3E}">
        <p14:creationId xmlns:p14="http://schemas.microsoft.com/office/powerpoint/2010/main" val="398738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7200" cy="609600"/>
          </a:xfrm>
        </p:spPr>
        <p:txBody>
          <a:bodyPr/>
          <a:lstStyle/>
          <a:p>
            <a:r>
              <a:rPr lang="en-US" dirty="0" smtClean="0"/>
              <a:t>Evolution of Average Real Housing Assets Relative to 2007 Level </a:t>
            </a:r>
            <a:endParaRPr lang="en-US" dirty="0"/>
          </a:p>
        </p:txBody>
      </p:sp>
      <p:pic>
        <p:nvPicPr>
          <p:cNvPr id="89090" name="Picture 2" descr="fig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661" y="3213886"/>
            <a:ext cx="6137680" cy="3429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p:cNvSpPr txBox="1">
            <a:spLocks noChangeArrowheads="1"/>
          </p:cNvSpPr>
          <p:nvPr/>
        </p:nvSpPr>
        <p:spPr bwMode="auto">
          <a:xfrm>
            <a:off x="533400" y="6248400"/>
            <a:ext cx="2684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r" eaLnBrk="0" fontAlgn="base" hangingPunct="0">
              <a:spcBef>
                <a:spcPct val="0"/>
              </a:spcBef>
              <a:spcAft>
                <a:spcPct val="0"/>
              </a:spcAft>
              <a:defRPr sz="2400">
                <a:solidFill>
                  <a:schemeClr val="tx1"/>
                </a:solidFill>
                <a:latin typeface="Times New Roman" pitchFamily="18" charset="0"/>
              </a:defRPr>
            </a:lvl6pPr>
            <a:lvl7pPr marL="2971800" indent="-228600" algn="r" eaLnBrk="0" fontAlgn="base" hangingPunct="0">
              <a:spcBef>
                <a:spcPct val="0"/>
              </a:spcBef>
              <a:spcAft>
                <a:spcPct val="0"/>
              </a:spcAft>
              <a:defRPr sz="2400">
                <a:solidFill>
                  <a:schemeClr val="tx1"/>
                </a:solidFill>
                <a:latin typeface="Times New Roman" pitchFamily="18" charset="0"/>
              </a:defRPr>
            </a:lvl7pPr>
            <a:lvl8pPr marL="3429000" indent="-228600" algn="r" eaLnBrk="0" fontAlgn="base" hangingPunct="0">
              <a:spcBef>
                <a:spcPct val="0"/>
              </a:spcBef>
              <a:spcAft>
                <a:spcPct val="0"/>
              </a:spcAft>
              <a:defRPr sz="2400">
                <a:solidFill>
                  <a:schemeClr val="tx1"/>
                </a:solidFill>
                <a:latin typeface="Times New Roman" pitchFamily="18" charset="0"/>
              </a:defRPr>
            </a:lvl8pPr>
            <a:lvl9pPr marL="3886200" indent="-228600" algn="r" eaLnBrk="0" fontAlgn="base" hangingPunct="0">
              <a:spcBef>
                <a:spcPct val="0"/>
              </a:spcBef>
              <a:spcAft>
                <a:spcPct val="0"/>
              </a:spcAft>
              <a:defRPr sz="2400">
                <a:solidFill>
                  <a:schemeClr val="tx1"/>
                </a:solidFill>
                <a:latin typeface="Times New Roman" pitchFamily="18" charset="0"/>
              </a:defRPr>
            </a:lvl9pPr>
          </a:lstStyle>
          <a:p>
            <a:r>
              <a:rPr lang="en-US" sz="1200" b="1" dirty="0" smtClean="0">
                <a:latin typeface="+mn-lt"/>
              </a:rPr>
              <a:t>SERIES: Survey of Consumer Finances</a:t>
            </a:r>
          </a:p>
          <a:p>
            <a:r>
              <a:rPr lang="en-US" sz="1200" b="1" dirty="0" smtClean="0">
                <a:latin typeface="+mn-lt"/>
              </a:rPr>
              <a:t>SOURCE</a:t>
            </a:r>
            <a:r>
              <a:rPr lang="en-US" sz="1200" b="1" dirty="0">
                <a:latin typeface="+mn-lt"/>
              </a:rPr>
              <a:t>:  </a:t>
            </a:r>
            <a:r>
              <a:rPr lang="en-US" sz="1200" b="1" dirty="0" smtClean="0">
                <a:latin typeface="+mn-lt"/>
              </a:rPr>
              <a:t>Federal Reserve Board</a:t>
            </a:r>
            <a:endParaRPr lang="en-US" sz="1200" b="1" dirty="0">
              <a:latin typeface="+mn-lt"/>
            </a:endParaRPr>
          </a:p>
        </p:txBody>
      </p:sp>
      <p:sp>
        <p:nvSpPr>
          <p:cNvPr id="6" name="TextBox 5"/>
          <p:cNvSpPr txBox="1"/>
          <p:nvPr/>
        </p:nvSpPr>
        <p:spPr>
          <a:xfrm>
            <a:off x="685800" y="1313795"/>
            <a:ext cx="79248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those under 40 years old </a:t>
            </a:r>
            <a:r>
              <a:rPr lang="en-US" dirty="0" smtClean="0"/>
              <a:t>only </a:t>
            </a:r>
            <a:r>
              <a:rPr lang="en-US" dirty="0"/>
              <a:t>recovered about </a:t>
            </a:r>
            <a:r>
              <a:rPr lang="en-US" dirty="0" smtClean="0"/>
              <a:t>1/3 of </a:t>
            </a:r>
            <a:r>
              <a:rPr lang="en-US" dirty="0"/>
              <a:t>the </a:t>
            </a:r>
            <a:r>
              <a:rPr lang="en-US" dirty="0" smtClean="0"/>
              <a:t>wealth lost</a:t>
            </a:r>
          </a:p>
          <a:p>
            <a:pPr marL="285750" indent="-285750">
              <a:buFont typeface="Arial" panose="020B0604020202020204" pitchFamily="34" charset="0"/>
              <a:buChar char="•"/>
            </a:pPr>
            <a:r>
              <a:rPr lang="en-US" dirty="0"/>
              <a:t>the home-price gains </a:t>
            </a:r>
            <a:r>
              <a:rPr lang="en-US" dirty="0" smtClean="0"/>
              <a:t>helped older </a:t>
            </a:r>
            <a:r>
              <a:rPr lang="en-US" dirty="0"/>
              <a:t>families rebuild </a:t>
            </a:r>
            <a:r>
              <a:rPr lang="en-US" dirty="0" smtClean="0"/>
              <a:t>equity, but offset </a:t>
            </a:r>
            <a:r>
              <a:rPr lang="en-US" dirty="0"/>
              <a:t>by younger families’ retreat from homeownership</a:t>
            </a:r>
            <a:r>
              <a:rPr lang="en-US" dirty="0" smtClean="0"/>
              <a:t>.</a:t>
            </a:r>
          </a:p>
          <a:p>
            <a:pPr marL="285750" indent="-285750">
              <a:buFont typeface="Arial" panose="020B0604020202020204" pitchFamily="34" charset="0"/>
              <a:buChar char="•"/>
            </a:pPr>
            <a:r>
              <a:rPr lang="en-US" dirty="0"/>
              <a:t>Gen X-</a:t>
            </a:r>
            <a:r>
              <a:rPr lang="en-US" dirty="0" err="1"/>
              <a:t>ers</a:t>
            </a:r>
            <a:r>
              <a:rPr lang="en-US" dirty="0"/>
              <a:t> have higher </a:t>
            </a:r>
            <a:r>
              <a:rPr lang="en-US" dirty="0" smtClean="0"/>
              <a:t>NE and causing </a:t>
            </a:r>
            <a:r>
              <a:rPr lang="en-US" dirty="0"/>
              <a:t>a gridlock in the </a:t>
            </a:r>
            <a:r>
              <a:rPr lang="en-US" dirty="0" smtClean="0"/>
              <a:t>market - baby </a:t>
            </a:r>
            <a:r>
              <a:rPr lang="en-US" dirty="0"/>
              <a:t>boomers don’t have move-up buyers for their homes, but also no inventory of startup homes and affordable for the first-time buyers, i.e. </a:t>
            </a:r>
            <a:r>
              <a:rPr lang="en-US" dirty="0" err="1"/>
              <a:t>millenials</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9514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California housing market</a:t>
            </a:r>
            <a:endParaRPr lang="en-US" dirty="0"/>
          </a:p>
        </p:txBody>
      </p:sp>
      <p:sp>
        <p:nvSpPr>
          <p:cNvPr id="11" name="Subtitle 10"/>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5694127"/>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adeshow">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
      <a:majorFont>
        <a:latin typeface="Corbel"/>
        <a:ea typeface=""/>
        <a:cs typeface=""/>
      </a:majorFont>
      <a:minorFont>
        <a:latin typeface="Corbe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1_Clar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ustom 1">
      <a:majorFont>
        <a:latin typeface="Corbel"/>
        <a:ea typeface=""/>
        <a:cs typeface=""/>
      </a:majorFont>
      <a:minorFont>
        <a:latin typeface="Corbe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Clarity">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ustom 1">
      <a:majorFont>
        <a:latin typeface="Corbel"/>
        <a:ea typeface=""/>
        <a:cs typeface=""/>
      </a:majorFont>
      <a:minorFont>
        <a:latin typeface="Corbe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1901</TotalTime>
  <Words>3294</Words>
  <Application>Microsoft Office PowerPoint</Application>
  <PresentationFormat>On-screen Show (4:3)</PresentationFormat>
  <Paragraphs>422</Paragraphs>
  <Slides>56</Slides>
  <Notes>50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60" baseType="lpstr">
      <vt:lpstr>Tradeshow</vt:lpstr>
      <vt:lpstr>1_Clarity</vt:lpstr>
      <vt:lpstr>2_Clarity</vt:lpstr>
      <vt:lpstr>Worksheet</vt:lpstr>
      <vt:lpstr>California housing market UPDATE</vt:lpstr>
      <vt:lpstr>Where are we today?  Housing Fundamentals are positive  </vt:lpstr>
      <vt:lpstr>Economic Fundamentals are better  </vt:lpstr>
      <vt:lpstr>But...Demographics as Destiny?  </vt:lpstr>
      <vt:lpstr>And… first time buyers Face Many Obstacles </vt:lpstr>
      <vt:lpstr>Share of young Adults Living with Parents</vt:lpstr>
      <vt:lpstr>Student Loan Debt</vt:lpstr>
      <vt:lpstr>Evolution of Average Real Housing Assets Relative to 2007 Level </vt:lpstr>
      <vt:lpstr>California housing market</vt:lpstr>
      <vt:lpstr>PowerPoint Presentation</vt:lpstr>
      <vt:lpstr>Sales of Existing Detached Homes</vt:lpstr>
      <vt:lpstr>California vs. U.S. Median Prices</vt:lpstr>
      <vt:lpstr>Trough vs. Current Price</vt:lpstr>
      <vt:lpstr>We’ve Come a Long Way: Equity Sales Now 9 out of 10 Transactions</vt:lpstr>
      <vt:lpstr>Where are distressed sales located? (Percent of the statewide total distressed sales)</vt:lpstr>
      <vt:lpstr>Distressed Sales</vt:lpstr>
      <vt:lpstr> Price Plateau Ahead; Annual Gains Slowing</vt:lpstr>
      <vt:lpstr> Inventory Improving From Last Year </vt:lpstr>
      <vt:lpstr>Inventory higher at upper Price Ranges</vt:lpstr>
      <vt:lpstr>Why was/is Inventory so Low?  </vt:lpstr>
      <vt:lpstr>CA Permits UP but more units needed</vt:lpstr>
      <vt:lpstr>CA Underwater Mortgages Reverse Wealth Effect v. Squatter Economy </vt:lpstr>
      <vt:lpstr>Los Angeles County</vt:lpstr>
      <vt:lpstr>Sales of Residential Homes</vt:lpstr>
      <vt:lpstr>Median Price of Residential Homes</vt:lpstr>
      <vt:lpstr>For Sale Properties</vt:lpstr>
      <vt:lpstr>Month’s Supply of Inventory </vt:lpstr>
      <vt:lpstr>Pasadena</vt:lpstr>
      <vt:lpstr>Sales of Residential Homes</vt:lpstr>
      <vt:lpstr>Median Price of Residential Homes</vt:lpstr>
      <vt:lpstr>For Sale Properties</vt:lpstr>
      <vt:lpstr>Month’s Supply of Inventory </vt:lpstr>
      <vt:lpstr>Altadena</vt:lpstr>
      <vt:lpstr>Sales of Residential Homes</vt:lpstr>
      <vt:lpstr>Median Price of Residential Homes</vt:lpstr>
      <vt:lpstr>For Sale Properties</vt:lpstr>
      <vt:lpstr>Month’s Supply of Inventory </vt:lpstr>
      <vt:lpstr>Arcadia</vt:lpstr>
      <vt:lpstr>Sales of Residential Homes</vt:lpstr>
      <vt:lpstr>Median Price of Residential Homes</vt:lpstr>
      <vt:lpstr>For Sale Properties</vt:lpstr>
      <vt:lpstr>Month’s Supply of Inventory </vt:lpstr>
      <vt:lpstr>Los Angeles County</vt:lpstr>
      <vt:lpstr>Los Angeles County</vt:lpstr>
      <vt:lpstr>Los Angeles County</vt:lpstr>
      <vt:lpstr>Pasadena</vt:lpstr>
      <vt:lpstr>Altadena</vt:lpstr>
      <vt:lpstr>Arcadia</vt:lpstr>
      <vt:lpstr>#1 concern: housing  affordability</vt:lpstr>
      <vt:lpstr>Real Enemy of the Future of California?</vt:lpstr>
      <vt:lpstr>Housing Affordability Down  Sharply Since q1 2012</vt:lpstr>
      <vt:lpstr>Income Required to Buy a Median-Priced Home in CA: (Peak vs. Current)</vt:lpstr>
      <vt:lpstr>Drop in Income Contributed to the Decline in HAI</vt:lpstr>
      <vt:lpstr>Housing Affordability: so cal </vt:lpstr>
      <vt:lpstr>Share of First-Time Buyers Up  But Still Below Long-Run Average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of Existing Detached Homes</dc:title>
  <dc:creator>Rowena Ramos</dc:creator>
  <cp:lastModifiedBy>Paul Little</cp:lastModifiedBy>
  <cp:revision>159</cp:revision>
  <cp:lastPrinted>2014-10-22T01:01:13Z</cp:lastPrinted>
  <dcterms:created xsi:type="dcterms:W3CDTF">2014-09-22T16:51:10Z</dcterms:created>
  <dcterms:modified xsi:type="dcterms:W3CDTF">2014-10-24T18:19:06Z</dcterms:modified>
</cp:coreProperties>
</file>