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60" r:id="rId3"/>
    <p:sldId id="261" r:id="rId4"/>
    <p:sldId id="285" r:id="rId5"/>
    <p:sldId id="286" r:id="rId6"/>
    <p:sldId id="287" r:id="rId7"/>
    <p:sldId id="288" r:id="rId8"/>
    <p:sldId id="264" r:id="rId9"/>
    <p:sldId id="259" r:id="rId10"/>
    <p:sldId id="289" r:id="rId11"/>
    <p:sldId id="290" r:id="rId12"/>
    <p:sldId id="297" r:id="rId13"/>
    <p:sldId id="298" r:id="rId14"/>
    <p:sldId id="292" r:id="rId15"/>
    <p:sldId id="266" r:id="rId16"/>
    <p:sldId id="293" r:id="rId17"/>
    <p:sldId id="284" r:id="rId18"/>
    <p:sldId id="271" r:id="rId19"/>
    <p:sldId id="265" r:id="rId20"/>
    <p:sldId id="294" r:id="rId21"/>
    <p:sldId id="291" r:id="rId22"/>
    <p:sldId id="270" r:id="rId23"/>
    <p:sldId id="268" r:id="rId24"/>
    <p:sldId id="295"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1" d="100"/>
          <a:sy n="71" d="100"/>
        </p:scale>
        <p:origin x="571" y="48"/>
      </p:cViewPr>
      <p:guideLst/>
    </p:cSldViewPr>
  </p:slideViewPr>
  <p:notesTextViewPr>
    <p:cViewPr>
      <p:scale>
        <a:sx n="1" d="1"/>
        <a:sy n="1" d="1"/>
      </p:scale>
      <p:origin x="0" y="0"/>
    </p:cViewPr>
  </p:notesTextViewPr>
  <p:notesViewPr>
    <p:cSldViewPr snapToGrid="0">
      <p:cViewPr varScale="1">
        <p:scale>
          <a:sx n="82" d="100"/>
          <a:sy n="82" d="100"/>
        </p:scale>
        <p:origin x="310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7812499999999996E-2"/>
          <c:y val="7.5845001665189954E-2"/>
          <c:w val="0.92812499999999998"/>
          <c:h val="0.73439464521852216"/>
        </c:manualLayout>
      </c:layout>
      <c:pie3DChart>
        <c:varyColors val="1"/>
        <c:ser>
          <c:idx val="0"/>
          <c:order val="0"/>
          <c:tx>
            <c:strRef>
              <c:f>Sheet1!$B$1</c:f>
              <c:strCache>
                <c:ptCount val="1"/>
                <c:pt idx="0">
                  <c:v>Dollars </c:v>
                </c:pt>
              </c:strCache>
            </c:strRef>
          </c:tx>
          <c:explosion val="7"/>
          <c:dPt>
            <c:idx val="0"/>
            <c:bubble3D val="0"/>
            <c:spPr>
              <a:solidFill>
                <a:srgbClr val="0070C0"/>
              </a:solidFill>
              <a:ln w="25400">
                <a:solidFill>
                  <a:schemeClr val="lt1"/>
                </a:solidFill>
              </a:ln>
              <a:effectLst/>
              <a:sp3d contourW="25400">
                <a:contourClr>
                  <a:schemeClr val="lt1"/>
                </a:contourClr>
              </a:sp3d>
            </c:spPr>
          </c:dPt>
          <c:dPt>
            <c:idx val="1"/>
            <c:bubble3D val="0"/>
            <c:spPr>
              <a:solidFill>
                <a:srgbClr val="FF0000"/>
              </a:solidFill>
              <a:ln w="25400">
                <a:solidFill>
                  <a:schemeClr val="lt1"/>
                </a:solidFill>
              </a:ln>
              <a:effectLst/>
              <a:sp3d contourW="25400">
                <a:contourClr>
                  <a:schemeClr val="lt1"/>
                </a:contourClr>
              </a:sp3d>
            </c:spPr>
          </c:dPt>
          <c:dPt>
            <c:idx val="2"/>
            <c:bubble3D val="0"/>
            <c:explosion val="31"/>
            <c:spPr>
              <a:solidFill>
                <a:srgbClr val="DDDDDD"/>
              </a:solidFill>
              <a:ln w="25400">
                <a:solidFill>
                  <a:schemeClr val="lt1"/>
                </a:solidFill>
              </a:ln>
              <a:effectLst/>
              <a:sp3d contourW="25400">
                <a:contourClr>
                  <a:schemeClr val="lt1"/>
                </a:contourClr>
              </a:sp3d>
            </c:spPr>
          </c:dPt>
          <c:dPt>
            <c:idx val="3"/>
            <c:bubble3D val="0"/>
            <c:spPr>
              <a:solidFill>
                <a:srgbClr val="7030A0"/>
              </a:solidFill>
              <a:ln w="25400">
                <a:solidFill>
                  <a:schemeClr val="lt1"/>
                </a:solidFill>
              </a:ln>
              <a:effectLst/>
              <a:sp3d contourW="25400">
                <a:contourClr>
                  <a:schemeClr val="lt1"/>
                </a:contourClr>
              </a:sp3d>
            </c:spPr>
          </c:dPt>
          <c:dPt>
            <c:idx val="4"/>
            <c:bubble3D val="0"/>
            <c:spPr>
              <a:solidFill>
                <a:srgbClr val="FF9900"/>
              </a:solidFill>
              <a:ln w="25400">
                <a:solidFill>
                  <a:schemeClr val="lt1"/>
                </a:solidFill>
              </a:ln>
              <a:effectLst/>
              <a:sp3d contourW="25400">
                <a:contourClr>
                  <a:schemeClr val="lt1"/>
                </a:contourClr>
              </a:sp3d>
            </c:spPr>
          </c:dPt>
          <c:dPt>
            <c:idx val="5"/>
            <c:bubble3D val="0"/>
            <c:spPr>
              <a:solidFill>
                <a:srgbClr val="00CC66"/>
              </a:solidFill>
              <a:ln w="25400">
                <a:solidFill>
                  <a:schemeClr val="lt1"/>
                </a:solidFill>
              </a:ln>
              <a:effectLst/>
              <a:sp3d contourW="25400">
                <a:contourClr>
                  <a:schemeClr val="lt1"/>
                </a:contourClr>
              </a:sp3d>
            </c:spPr>
          </c:dPt>
          <c:dPt>
            <c:idx val="6"/>
            <c:bubble3D val="0"/>
            <c:spPr>
              <a:solidFill>
                <a:srgbClr val="FFFF00"/>
              </a:solidFill>
              <a:ln w="25400">
                <a:solidFill>
                  <a:schemeClr val="lt1"/>
                </a:solidFill>
              </a:ln>
              <a:effectLst/>
              <a:sp3d contourW="25400">
                <a:contourClr>
                  <a:schemeClr val="lt1"/>
                </a:contourClr>
              </a:sp3d>
            </c:spPr>
          </c:dPt>
          <c:dLbls>
            <c:dLbl>
              <c:idx val="0"/>
              <c:layout>
                <c:manualLayout>
                  <c:x val="-0.19700079970472442"/>
                  <c:y val="-0.14013698121064733"/>
                </c:manualLayout>
              </c:layout>
              <c:tx>
                <c:rich>
                  <a:bodyPr/>
                  <a:lstStyle/>
                  <a:p>
                    <a:fld id="{F61876CC-1C62-4403-87F2-77C31DF19829}" type="VALUE">
                      <a:rPr lang="en-US" b="1">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E5DBE567-E35D-4FFF-80A0-854FCCD592D1}" type="VALUE">
                      <a:rPr lang="en-US" b="1">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1.01986343503937E-2"/>
                  <c:y val="-1.559233020441206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A4C2D752-5FC1-497A-B483-AA3405084609}" type="VALUE">
                      <a:rPr lang="en-US" b="1" baseline="0">
                        <a:solidFill>
                          <a:schemeClr val="tx1"/>
                        </a:solidFill>
                      </a:rPr>
                      <a:pPr>
                        <a:defRPr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D96C8EFA-EFE3-4353-849D-B6EE64FC3083}" type="VALUE">
                      <a:rPr lang="en-US" b="1">
                        <a:solidFill>
                          <a:schemeClr val="tx1"/>
                        </a:solidFill>
                      </a:rPr>
                      <a:pPr>
                        <a:defRPr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6"/>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Sheet1!$A$2:$A$8</c:f>
              <c:strCache>
                <c:ptCount val="7"/>
                <c:pt idx="0">
                  <c:v>Large Business </c:v>
                </c:pt>
                <c:pt idx="1">
                  <c:v>Small Business</c:v>
                </c:pt>
                <c:pt idx="2">
                  <c:v>Local Government </c:v>
                </c:pt>
                <c:pt idx="3">
                  <c:v>US Education Institutions </c:v>
                </c:pt>
                <c:pt idx="4">
                  <c:v>Government Agency</c:v>
                </c:pt>
                <c:pt idx="5">
                  <c:v>Foreign Business &amp; Education Institution</c:v>
                </c:pt>
                <c:pt idx="6">
                  <c:v>Non-Profit </c:v>
                </c:pt>
              </c:strCache>
            </c:strRef>
          </c:cat>
          <c:val>
            <c:numRef>
              <c:f>Sheet1!$B$2:$B$8</c:f>
              <c:numCache>
                <c:formatCode>"$"#,##0</c:formatCode>
                <c:ptCount val="7"/>
                <c:pt idx="0">
                  <c:v>492259085</c:v>
                </c:pt>
                <c:pt idx="1">
                  <c:v>151991960</c:v>
                </c:pt>
                <c:pt idx="2">
                  <c:v>2722689</c:v>
                </c:pt>
                <c:pt idx="3">
                  <c:v>47351778</c:v>
                </c:pt>
                <c:pt idx="4">
                  <c:v>2755360</c:v>
                </c:pt>
                <c:pt idx="5">
                  <c:v>30479129</c:v>
                </c:pt>
                <c:pt idx="6">
                  <c:v>31946000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8914420527155471"/>
          <c:y val="0.78220808988931867"/>
          <c:w val="0.62446345909547685"/>
          <c:h val="0.175013795132825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153369-B014-409F-9D73-EEDB9BECFFB0}" type="doc">
      <dgm:prSet loTypeId="urn:microsoft.com/office/officeart/2005/8/layout/process2" loCatId="process" qsTypeId="urn:microsoft.com/office/officeart/2005/8/quickstyle/3d1" qsCatId="3D" csTypeId="urn:microsoft.com/office/officeart/2005/8/colors/accent2_1" csCatId="accent2" phldr="1"/>
      <dgm:spPr/>
    </dgm:pt>
    <dgm:pt modelId="{82818A39-1FAA-4A72-B46B-9A6185B6662E}">
      <dgm:prSet phldrT="[Text]" custT="1"/>
      <dgm:spPr>
        <a:xfrm>
          <a:off x="1143910" y="3616"/>
          <a:ext cx="1715337" cy="428834"/>
        </a:xfrm>
        <a:scene3d>
          <a:camera prst="orthographicFront"/>
          <a:lightRig rig="flat" dir="t"/>
        </a:scene3d>
        <a:sp3d prstMaterial="plastic">
          <a:bevelT w="120900" h="88900"/>
          <a:bevelB w="88900" h="31750" prst="angle"/>
        </a:sp3d>
      </dgm:spPr>
      <dgm:t>
        <a:bodyPr/>
        <a:lstStyle/>
        <a:p>
          <a:r>
            <a:rPr lang="en-US" sz="1400" b="1" cap="none" spc="0" dirty="0" smtClean="0">
              <a:ln w="0"/>
              <a:effectLst>
                <a:outerShdw blurRad="38100" dist="25400" dir="5400000" algn="ctr" rotWithShape="0">
                  <a:srgbClr val="6E747A">
                    <a:alpha val="43000"/>
                  </a:srgbClr>
                </a:outerShdw>
              </a:effectLst>
              <a:latin typeface="Century Gothic"/>
              <a:ea typeface="+mn-ea"/>
              <a:cs typeface="+mn-cs"/>
            </a:rPr>
            <a:t>Define Requirement</a:t>
          </a:r>
        </a:p>
      </dgm:t>
    </dgm:pt>
    <dgm:pt modelId="{BAA09EA4-CCCB-4DA6-AD9E-690E4040260F}" type="parTrans" cxnId="{E575D8F7-3C62-428E-A3DC-CE5571451F84}">
      <dgm:prSet/>
      <dgm:spPr/>
      <dgm:t>
        <a:bodyPr/>
        <a:lstStyle/>
        <a:p>
          <a:endParaRPr lang="en-US"/>
        </a:p>
      </dgm:t>
    </dgm:pt>
    <dgm:pt modelId="{F4AF1603-94E3-40C2-8D2D-17E7A4AD30C7}" type="sibTrans" cxnId="{E575D8F7-3C62-428E-A3DC-CE5571451F84}">
      <dgm:prSet/>
      <dgm:spPr>
        <a:xfrm rot="5400000">
          <a:off x="1921172" y="443171"/>
          <a:ext cx="160812" cy="192975"/>
        </a:xfrm>
        <a:solidFill>
          <a:schemeClr val="bg1"/>
        </a:solidFill>
        <a:scene3d>
          <a:camera prst="orthographicFront"/>
          <a:lightRig rig="flat" dir="t"/>
        </a:scene3d>
        <a:sp3d z="-80000" prstMaterial="plastic">
          <a:bevelT w="50800" h="50800"/>
          <a:bevelB w="25400" h="25400" prst="angle"/>
        </a:sp3d>
      </dgm:spPr>
      <dgm:t>
        <a:bodyPr/>
        <a:lstStyle/>
        <a:p>
          <a:endParaRPr lang="en-US"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a:ea typeface="+mn-ea"/>
            <a:cs typeface="+mn-cs"/>
          </a:endParaRPr>
        </a:p>
      </dgm:t>
    </dgm:pt>
    <dgm:pt modelId="{54A1E2B4-189B-4026-810D-AA82AEC15D1F}">
      <dgm:prSet phldrT="[Text]" custT="1"/>
      <dgm:spPr>
        <a:xfrm>
          <a:off x="1143910" y="646867"/>
          <a:ext cx="1715337" cy="428834"/>
        </a:xfrm>
        <a:scene3d>
          <a:camera prst="orthographicFront"/>
          <a:lightRig rig="flat" dir="t"/>
        </a:scene3d>
        <a:sp3d prstMaterial="plastic">
          <a:bevelT w="120900" h="88900"/>
          <a:bevelB w="88900" h="31750" prst="angle"/>
        </a:sp3d>
      </dgm:spPr>
      <dgm:t>
        <a:bodyPr/>
        <a:lstStyle/>
        <a:p>
          <a:r>
            <a:rPr lang="en-US" sz="1400" b="1" smtClean="0">
              <a:latin typeface="Century Gothic"/>
              <a:ea typeface="+mn-ea"/>
              <a:cs typeface="+mn-cs"/>
            </a:rPr>
            <a:t>Identify Qualified Sources</a:t>
          </a:r>
          <a:endParaRPr lang="en-US" sz="1400" b="1" dirty="0" smtClean="0">
            <a:latin typeface="Century Gothic"/>
            <a:ea typeface="+mn-ea"/>
            <a:cs typeface="+mn-cs"/>
          </a:endParaRPr>
        </a:p>
      </dgm:t>
    </dgm:pt>
    <dgm:pt modelId="{74CB510F-0FC4-4F11-B48B-EFE0E4B94F3B}" type="parTrans" cxnId="{08A45C27-8759-42E9-B9C5-0AFD99446101}">
      <dgm:prSet/>
      <dgm:spPr/>
      <dgm:t>
        <a:bodyPr/>
        <a:lstStyle/>
        <a:p>
          <a:endParaRPr lang="en-US"/>
        </a:p>
      </dgm:t>
    </dgm:pt>
    <dgm:pt modelId="{16F7C701-BE77-494D-A901-3867C34F3F3F}" type="sibTrans" cxnId="{08A45C27-8759-42E9-B9C5-0AFD99446101}">
      <dgm:prSet/>
      <dgm:spPr>
        <a:xfrm rot="5400000">
          <a:off x="1921172" y="1086423"/>
          <a:ext cx="160812" cy="192975"/>
        </a:xfrm>
        <a:solidFill>
          <a:schemeClr val="bg1"/>
        </a:solidFill>
        <a:scene3d>
          <a:camera prst="orthographicFront"/>
          <a:lightRig rig="flat" dir="t"/>
        </a:scene3d>
        <a:sp3d z="-80000" prstMaterial="plastic">
          <a:bevelT w="50800" h="50800"/>
          <a:bevelB w="25400" h="25400" prst="angle"/>
        </a:sp3d>
      </dgm:spPr>
      <dgm:t>
        <a:bodyPr/>
        <a:lstStyle/>
        <a:p>
          <a:endParaRPr lang="en-US" dirty="0">
            <a:solidFill>
              <a:srgbClr val="FFFFFF"/>
            </a:solidFill>
            <a:latin typeface="Century Gothic"/>
            <a:ea typeface="+mn-ea"/>
            <a:cs typeface="+mn-cs"/>
          </a:endParaRPr>
        </a:p>
      </dgm:t>
    </dgm:pt>
    <dgm:pt modelId="{19B48E68-7C20-4388-954B-CF37FE9A4FAC}">
      <dgm:prSet phldrT="[Text]" custT="1"/>
      <dgm:spPr>
        <a:xfrm>
          <a:off x="1143910" y="2576622"/>
          <a:ext cx="1715337" cy="428834"/>
        </a:xfrm>
        <a:scene3d>
          <a:camera prst="orthographicFront"/>
          <a:lightRig rig="flat" dir="t"/>
        </a:scene3d>
        <a:sp3d prstMaterial="plastic">
          <a:bevelT w="120900" h="88900"/>
          <a:bevelB w="88900" h="31750" prst="angle"/>
        </a:sp3d>
      </dgm:spPr>
      <dgm:t>
        <a:bodyPr/>
        <a:lstStyle/>
        <a:p>
          <a:r>
            <a:rPr lang="en-US" sz="1400" b="1" smtClean="0">
              <a:latin typeface="Century Gothic"/>
              <a:ea typeface="+mn-ea"/>
              <a:cs typeface="+mn-cs"/>
            </a:rPr>
            <a:t>Negotiate</a:t>
          </a:r>
          <a:endParaRPr lang="en-US" sz="1300" b="1" dirty="0" smtClean="0">
            <a:latin typeface="Century Gothic"/>
            <a:ea typeface="+mn-ea"/>
            <a:cs typeface="+mn-cs"/>
          </a:endParaRPr>
        </a:p>
      </dgm:t>
    </dgm:pt>
    <dgm:pt modelId="{0628200F-9B19-40FA-AD37-253768FF1560}" type="parTrans" cxnId="{997890D4-E587-4E2C-BB91-DA68DD751F91}">
      <dgm:prSet/>
      <dgm:spPr/>
      <dgm:t>
        <a:bodyPr/>
        <a:lstStyle/>
        <a:p>
          <a:endParaRPr lang="en-US"/>
        </a:p>
      </dgm:t>
    </dgm:pt>
    <dgm:pt modelId="{7D32A3CB-D879-4A5D-8065-BAD2A9F840F4}" type="sibTrans" cxnId="{997890D4-E587-4E2C-BB91-DA68DD751F91}">
      <dgm:prSet/>
      <dgm:spPr>
        <a:xfrm rot="5400000">
          <a:off x="1921172" y="3016177"/>
          <a:ext cx="160812" cy="192975"/>
        </a:xfrm>
        <a:solidFill>
          <a:schemeClr val="bg1"/>
        </a:solidFill>
        <a:scene3d>
          <a:camera prst="orthographicFront"/>
          <a:lightRig rig="flat" dir="t"/>
        </a:scene3d>
        <a:sp3d z="-80000" prstMaterial="plastic">
          <a:bevelT w="50800" h="50800"/>
          <a:bevelB w="25400" h="25400" prst="angle"/>
        </a:sp3d>
      </dgm:spPr>
      <dgm:t>
        <a:bodyPr/>
        <a:lstStyle/>
        <a:p>
          <a:endParaRPr lang="en-US" dirty="0">
            <a:solidFill>
              <a:srgbClr val="FFFFFF"/>
            </a:solidFill>
            <a:latin typeface="Century Gothic"/>
            <a:ea typeface="+mn-ea"/>
            <a:cs typeface="+mn-cs"/>
          </a:endParaRPr>
        </a:p>
      </dgm:t>
    </dgm:pt>
    <dgm:pt modelId="{C4636BB1-D3A4-4B4E-B20E-F194E2F3B047}">
      <dgm:prSet custT="1"/>
      <dgm:spPr>
        <a:xfrm>
          <a:off x="1143910" y="1290119"/>
          <a:ext cx="1715337" cy="428834"/>
        </a:xfrm>
        <a:scene3d>
          <a:camera prst="orthographicFront"/>
          <a:lightRig rig="flat" dir="t"/>
        </a:scene3d>
        <a:sp3d prstMaterial="plastic">
          <a:bevelT w="120900" h="88900"/>
          <a:bevelB w="88900" h="31750" prst="angle"/>
        </a:sp3d>
      </dgm:spPr>
      <dgm:t>
        <a:bodyPr/>
        <a:lstStyle/>
        <a:p>
          <a:r>
            <a:rPr lang="en-US" sz="1600" b="1" smtClean="0">
              <a:latin typeface="Century Gothic"/>
              <a:ea typeface="+mn-ea"/>
              <a:cs typeface="+mn-cs"/>
            </a:rPr>
            <a:t>Issue Solicitation</a:t>
          </a:r>
          <a:endParaRPr lang="en-US" sz="1600" b="1" dirty="0">
            <a:latin typeface="Century Gothic"/>
            <a:ea typeface="+mn-ea"/>
            <a:cs typeface="+mn-cs"/>
          </a:endParaRPr>
        </a:p>
      </dgm:t>
    </dgm:pt>
    <dgm:pt modelId="{14BFE16C-00F9-4041-9832-C239E559C234}" type="parTrans" cxnId="{813B20FB-25F1-42A1-963A-9ED48B8AEB80}">
      <dgm:prSet/>
      <dgm:spPr/>
      <dgm:t>
        <a:bodyPr/>
        <a:lstStyle/>
        <a:p>
          <a:endParaRPr lang="en-US"/>
        </a:p>
      </dgm:t>
    </dgm:pt>
    <dgm:pt modelId="{C080F1ED-30F8-4475-AEBE-7ECF0FEDDCC2}" type="sibTrans" cxnId="{813B20FB-25F1-42A1-963A-9ED48B8AEB80}">
      <dgm:prSet/>
      <dgm:spPr>
        <a:xfrm rot="5400000">
          <a:off x="1921172" y="1729674"/>
          <a:ext cx="160812" cy="192975"/>
        </a:xfrm>
        <a:solidFill>
          <a:schemeClr val="bg1"/>
        </a:solidFill>
        <a:scene3d>
          <a:camera prst="orthographicFront"/>
          <a:lightRig rig="flat" dir="t"/>
        </a:scene3d>
        <a:sp3d z="-80000" prstMaterial="plastic">
          <a:bevelT w="50800" h="50800"/>
          <a:bevelB w="25400" h="25400" prst="angle"/>
        </a:sp3d>
      </dgm:spPr>
      <dgm:t>
        <a:bodyPr/>
        <a:lstStyle/>
        <a:p>
          <a:endParaRPr lang="en-US" dirty="0">
            <a:solidFill>
              <a:srgbClr val="FFFFFF"/>
            </a:solidFill>
            <a:latin typeface="Century Gothic"/>
            <a:ea typeface="+mn-ea"/>
            <a:cs typeface="+mn-cs"/>
          </a:endParaRPr>
        </a:p>
      </dgm:t>
    </dgm:pt>
    <dgm:pt modelId="{0AB1E312-88BA-4179-B003-2A1556D5B5F0}">
      <dgm:prSet custT="1"/>
      <dgm:spPr>
        <a:xfrm>
          <a:off x="1143910" y="1933370"/>
          <a:ext cx="1715337" cy="428834"/>
        </a:xfrm>
        <a:scene3d>
          <a:camera prst="orthographicFront"/>
          <a:lightRig rig="flat" dir="t"/>
        </a:scene3d>
        <a:sp3d prstMaterial="plastic">
          <a:bevelT w="120900" h="88900"/>
          <a:bevelB w="88900" h="31750" prst="angle"/>
        </a:sp3d>
      </dgm:spPr>
      <dgm:t>
        <a:bodyPr/>
        <a:lstStyle/>
        <a:p>
          <a:r>
            <a:rPr lang="en-US" sz="1400" b="1" smtClean="0">
              <a:latin typeface="Century Gothic"/>
              <a:ea typeface="+mn-ea"/>
              <a:cs typeface="+mn-cs"/>
            </a:rPr>
            <a:t>Select Source</a:t>
          </a:r>
          <a:endParaRPr lang="en-US" sz="1400" b="1" dirty="0" smtClean="0">
            <a:latin typeface="Century Gothic"/>
            <a:ea typeface="+mn-ea"/>
            <a:cs typeface="+mn-cs"/>
          </a:endParaRPr>
        </a:p>
      </dgm:t>
    </dgm:pt>
    <dgm:pt modelId="{44ED4F9C-32D1-469C-85AC-3BF5844144CA}" type="parTrans" cxnId="{29B742B8-7903-4D7C-BB31-05113610F3B2}">
      <dgm:prSet/>
      <dgm:spPr/>
      <dgm:t>
        <a:bodyPr/>
        <a:lstStyle/>
        <a:p>
          <a:endParaRPr lang="en-US"/>
        </a:p>
      </dgm:t>
    </dgm:pt>
    <dgm:pt modelId="{F2A52E52-30C1-406F-A18A-DEE89CD48908}" type="sibTrans" cxnId="{29B742B8-7903-4D7C-BB31-05113610F3B2}">
      <dgm:prSet/>
      <dgm:spPr>
        <a:xfrm rot="5400000">
          <a:off x="1921172" y="2372926"/>
          <a:ext cx="160812" cy="192975"/>
        </a:xfrm>
        <a:solidFill>
          <a:schemeClr val="bg1"/>
        </a:solidFill>
        <a:scene3d>
          <a:camera prst="orthographicFront"/>
          <a:lightRig rig="flat" dir="t"/>
        </a:scene3d>
        <a:sp3d z="-80000" prstMaterial="plastic">
          <a:bevelT w="50800" h="50800"/>
          <a:bevelB w="25400" h="25400" prst="angle"/>
        </a:sp3d>
      </dgm:spPr>
      <dgm:t>
        <a:bodyPr/>
        <a:lstStyle/>
        <a:p>
          <a:endParaRPr lang="en-US" dirty="0">
            <a:solidFill>
              <a:srgbClr val="FFFFFF"/>
            </a:solidFill>
            <a:latin typeface="Century Gothic"/>
            <a:ea typeface="+mn-ea"/>
            <a:cs typeface="+mn-cs"/>
          </a:endParaRPr>
        </a:p>
      </dgm:t>
    </dgm:pt>
    <dgm:pt modelId="{E1F2CB6C-51D8-46AD-AA6A-22F3033E5F96}">
      <dgm:prSet phldrT="[Text]" custT="1"/>
      <dgm:spPr>
        <a:xfrm>
          <a:off x="1143910" y="3219874"/>
          <a:ext cx="1715337" cy="428834"/>
        </a:xfrm>
        <a:scene3d>
          <a:camera prst="orthographicFront"/>
          <a:lightRig rig="flat" dir="t"/>
        </a:scene3d>
        <a:sp3d prstMaterial="plastic">
          <a:bevelT w="120900" h="88900"/>
          <a:bevelB w="88900" h="31750" prst="angle"/>
        </a:sp3d>
      </dgm:spPr>
      <dgm:t>
        <a:bodyPr/>
        <a:lstStyle/>
        <a:p>
          <a:r>
            <a:rPr lang="en-US" sz="1400" b="1" smtClean="0">
              <a:latin typeface="Century Gothic"/>
              <a:ea typeface="+mn-ea"/>
              <a:cs typeface="+mn-cs"/>
            </a:rPr>
            <a:t>Award Subcontract</a:t>
          </a:r>
          <a:endParaRPr lang="en-US" sz="1400" b="1" dirty="0" smtClean="0">
            <a:latin typeface="Century Gothic"/>
            <a:ea typeface="+mn-ea"/>
            <a:cs typeface="+mn-cs"/>
          </a:endParaRPr>
        </a:p>
      </dgm:t>
    </dgm:pt>
    <dgm:pt modelId="{04BE7804-8B78-4448-B9C3-C0BF3EC6EB09}" type="parTrans" cxnId="{27F8E66B-EE0F-4E9F-A55E-F312A45EE309}">
      <dgm:prSet/>
      <dgm:spPr/>
      <dgm:t>
        <a:bodyPr/>
        <a:lstStyle/>
        <a:p>
          <a:endParaRPr lang="en-US"/>
        </a:p>
      </dgm:t>
    </dgm:pt>
    <dgm:pt modelId="{F270216B-630A-4835-B25D-5E0B572E146E}" type="sibTrans" cxnId="{27F8E66B-EE0F-4E9F-A55E-F312A45EE309}">
      <dgm:prSet/>
      <dgm:spPr>
        <a:xfrm rot="5400000">
          <a:off x="1921172" y="3659429"/>
          <a:ext cx="160812" cy="192975"/>
        </a:xfrm>
        <a:solidFill>
          <a:schemeClr val="bg1"/>
        </a:solidFill>
        <a:scene3d>
          <a:camera prst="orthographicFront"/>
          <a:lightRig rig="flat" dir="t"/>
        </a:scene3d>
        <a:sp3d z="-80000" prstMaterial="plastic">
          <a:bevelT w="50800" h="50800"/>
          <a:bevelB w="25400" h="25400" prst="angle"/>
        </a:sp3d>
      </dgm:spPr>
      <dgm:t>
        <a:bodyPr/>
        <a:lstStyle/>
        <a:p>
          <a:endParaRPr lang="en-US" dirty="0">
            <a:solidFill>
              <a:srgbClr val="FFFFFF"/>
            </a:solidFill>
            <a:latin typeface="Century Gothic"/>
            <a:ea typeface="+mn-ea"/>
            <a:cs typeface="+mn-cs"/>
          </a:endParaRPr>
        </a:p>
      </dgm:t>
    </dgm:pt>
    <dgm:pt modelId="{C1C54911-F8A5-4CF6-9D02-B087CB997A2C}">
      <dgm:prSet custT="1"/>
      <dgm:spPr>
        <a:xfrm>
          <a:off x="1143910" y="3863125"/>
          <a:ext cx="1715337" cy="428834"/>
        </a:xfrm>
        <a:scene3d>
          <a:camera prst="orthographicFront"/>
          <a:lightRig rig="flat" dir="t"/>
        </a:scene3d>
        <a:sp3d prstMaterial="plastic">
          <a:bevelT w="120900" h="88900"/>
          <a:bevelB w="88900" h="31750" prst="angle"/>
        </a:sp3d>
      </dgm:spPr>
      <dgm:t>
        <a:bodyPr/>
        <a:lstStyle/>
        <a:p>
          <a:r>
            <a:rPr lang="en-US" sz="1400" b="1" smtClean="0">
              <a:latin typeface="Century Gothic"/>
              <a:ea typeface="+mn-ea"/>
              <a:cs typeface="+mn-cs"/>
            </a:rPr>
            <a:t>Manage Subcontract</a:t>
          </a:r>
          <a:endParaRPr lang="en-US" sz="1400" b="1" dirty="0">
            <a:latin typeface="Century Gothic"/>
            <a:ea typeface="+mn-ea"/>
            <a:cs typeface="+mn-cs"/>
          </a:endParaRPr>
        </a:p>
      </dgm:t>
    </dgm:pt>
    <dgm:pt modelId="{FDA9E29D-B38F-4832-9F13-3C26E52388E6}" type="parTrans" cxnId="{C15E4BC1-4200-402A-AA89-4E37E8DE63E3}">
      <dgm:prSet/>
      <dgm:spPr/>
      <dgm:t>
        <a:bodyPr/>
        <a:lstStyle/>
        <a:p>
          <a:endParaRPr lang="en-US"/>
        </a:p>
      </dgm:t>
    </dgm:pt>
    <dgm:pt modelId="{F770DD38-B42C-40AA-ADAF-9FC931D42603}" type="sibTrans" cxnId="{C15E4BC1-4200-402A-AA89-4E37E8DE63E3}">
      <dgm:prSet/>
      <dgm:spPr>
        <a:xfrm rot="5400000">
          <a:off x="1921172" y="4302681"/>
          <a:ext cx="160812" cy="192975"/>
        </a:xfrm>
        <a:solidFill>
          <a:schemeClr val="bg1"/>
        </a:solidFill>
        <a:scene3d>
          <a:camera prst="orthographicFront"/>
          <a:lightRig rig="flat" dir="t"/>
        </a:scene3d>
        <a:sp3d z="-80000" prstMaterial="plastic">
          <a:bevelT w="50800" h="50800"/>
          <a:bevelB w="25400" h="25400" prst="angle"/>
        </a:sp3d>
      </dgm:spPr>
      <dgm:t>
        <a:bodyPr/>
        <a:lstStyle/>
        <a:p>
          <a:endParaRPr lang="en-US" dirty="0">
            <a:solidFill>
              <a:srgbClr val="FFFFFF"/>
            </a:solidFill>
            <a:latin typeface="Century Gothic"/>
            <a:ea typeface="+mn-ea"/>
            <a:cs typeface="+mn-cs"/>
          </a:endParaRPr>
        </a:p>
      </dgm:t>
    </dgm:pt>
    <dgm:pt modelId="{7F5B6675-A47D-4FB1-A71F-C85E99F24C01}">
      <dgm:prSet custT="1"/>
      <dgm:spPr>
        <a:xfrm>
          <a:off x="1143910" y="4506377"/>
          <a:ext cx="1715337" cy="428834"/>
        </a:xfrm>
        <a:scene3d>
          <a:camera prst="orthographicFront"/>
          <a:lightRig rig="flat" dir="t"/>
        </a:scene3d>
        <a:sp3d prstMaterial="plastic">
          <a:bevelT w="120900" h="88900"/>
          <a:bevelB w="88900" h="31750" prst="angle"/>
        </a:sp3d>
      </dgm:spPr>
      <dgm:t>
        <a:bodyPr/>
        <a:lstStyle/>
        <a:p>
          <a:r>
            <a:rPr lang="en-US" sz="1400" b="1" smtClean="0">
              <a:latin typeface="Century Gothic"/>
              <a:ea typeface="+mn-ea"/>
              <a:cs typeface="+mn-cs"/>
            </a:rPr>
            <a:t>Closeout</a:t>
          </a:r>
          <a:endParaRPr lang="en-US" sz="1400" b="1" dirty="0">
            <a:latin typeface="Century Gothic"/>
            <a:ea typeface="+mn-ea"/>
            <a:cs typeface="+mn-cs"/>
          </a:endParaRPr>
        </a:p>
      </dgm:t>
    </dgm:pt>
    <dgm:pt modelId="{2AF34D7F-5E06-45DA-BCB5-ACC1BB0EB7B5}" type="parTrans" cxnId="{5A0B3965-B2E0-4445-AB8D-8B69D538031B}">
      <dgm:prSet/>
      <dgm:spPr/>
      <dgm:t>
        <a:bodyPr/>
        <a:lstStyle/>
        <a:p>
          <a:endParaRPr lang="en-US"/>
        </a:p>
      </dgm:t>
    </dgm:pt>
    <dgm:pt modelId="{9C898A8C-654B-45C4-B8B9-5321AC63E9BB}" type="sibTrans" cxnId="{5A0B3965-B2E0-4445-AB8D-8B69D538031B}">
      <dgm:prSet/>
      <dgm:spPr/>
      <dgm:t>
        <a:bodyPr/>
        <a:lstStyle/>
        <a:p>
          <a:endParaRPr lang="en-US"/>
        </a:p>
      </dgm:t>
    </dgm:pt>
    <dgm:pt modelId="{B08B6C63-7CB1-422B-AD69-9B09CE45D8BD}" type="pres">
      <dgm:prSet presAssocID="{5E153369-B014-409F-9D73-EEDB9BECFFB0}" presName="linearFlow" presStyleCnt="0">
        <dgm:presLayoutVars>
          <dgm:resizeHandles val="exact"/>
        </dgm:presLayoutVars>
      </dgm:prSet>
      <dgm:spPr/>
    </dgm:pt>
    <dgm:pt modelId="{AFF24493-A47B-42E6-AC8B-D0E5E0DF9772}" type="pres">
      <dgm:prSet presAssocID="{82818A39-1FAA-4A72-B46B-9A6185B6662E}" presName="node" presStyleLbl="node1" presStyleIdx="0" presStyleCnt="8">
        <dgm:presLayoutVars>
          <dgm:bulletEnabled val="1"/>
        </dgm:presLayoutVars>
      </dgm:prSet>
      <dgm:spPr>
        <a:prstGeom prst="roundRect">
          <a:avLst>
            <a:gd name="adj" fmla="val 10000"/>
          </a:avLst>
        </a:prstGeom>
      </dgm:spPr>
      <dgm:t>
        <a:bodyPr/>
        <a:lstStyle/>
        <a:p>
          <a:endParaRPr lang="en-US"/>
        </a:p>
      </dgm:t>
    </dgm:pt>
    <dgm:pt modelId="{6DE0DF40-F143-40B6-84E8-3EB6BE263AA4}" type="pres">
      <dgm:prSet presAssocID="{F4AF1603-94E3-40C2-8D2D-17E7A4AD30C7}" presName="sibTrans" presStyleLbl="sibTrans2D1" presStyleIdx="0" presStyleCnt="7"/>
      <dgm:spPr>
        <a:prstGeom prst="rightArrow">
          <a:avLst>
            <a:gd name="adj1" fmla="val 60000"/>
            <a:gd name="adj2" fmla="val 50000"/>
          </a:avLst>
        </a:prstGeom>
      </dgm:spPr>
      <dgm:t>
        <a:bodyPr/>
        <a:lstStyle/>
        <a:p>
          <a:endParaRPr lang="en-US"/>
        </a:p>
      </dgm:t>
    </dgm:pt>
    <dgm:pt modelId="{2AF65FB9-7BCF-4133-8E1C-8A4B6D32F4AC}" type="pres">
      <dgm:prSet presAssocID="{F4AF1603-94E3-40C2-8D2D-17E7A4AD30C7}" presName="connectorText" presStyleLbl="sibTrans2D1" presStyleIdx="0" presStyleCnt="7"/>
      <dgm:spPr/>
      <dgm:t>
        <a:bodyPr/>
        <a:lstStyle/>
        <a:p>
          <a:endParaRPr lang="en-US"/>
        </a:p>
      </dgm:t>
    </dgm:pt>
    <dgm:pt modelId="{FF1446CC-01AF-42DB-9010-A6A0489F2D36}" type="pres">
      <dgm:prSet presAssocID="{54A1E2B4-189B-4026-810D-AA82AEC15D1F}" presName="node" presStyleLbl="node1" presStyleIdx="1" presStyleCnt="8">
        <dgm:presLayoutVars>
          <dgm:bulletEnabled val="1"/>
        </dgm:presLayoutVars>
      </dgm:prSet>
      <dgm:spPr>
        <a:prstGeom prst="roundRect">
          <a:avLst>
            <a:gd name="adj" fmla="val 10000"/>
          </a:avLst>
        </a:prstGeom>
      </dgm:spPr>
      <dgm:t>
        <a:bodyPr/>
        <a:lstStyle/>
        <a:p>
          <a:endParaRPr lang="en-US"/>
        </a:p>
      </dgm:t>
    </dgm:pt>
    <dgm:pt modelId="{06AFEF16-AA7E-4BF1-8026-6945FC7A372D}" type="pres">
      <dgm:prSet presAssocID="{16F7C701-BE77-494D-A901-3867C34F3F3F}" presName="sibTrans" presStyleLbl="sibTrans2D1" presStyleIdx="1" presStyleCnt="7"/>
      <dgm:spPr>
        <a:prstGeom prst="rightArrow">
          <a:avLst>
            <a:gd name="adj1" fmla="val 60000"/>
            <a:gd name="adj2" fmla="val 50000"/>
          </a:avLst>
        </a:prstGeom>
      </dgm:spPr>
      <dgm:t>
        <a:bodyPr/>
        <a:lstStyle/>
        <a:p>
          <a:endParaRPr lang="en-US"/>
        </a:p>
      </dgm:t>
    </dgm:pt>
    <dgm:pt modelId="{6BD2ED1C-A716-4159-B2EE-C4509E1BF081}" type="pres">
      <dgm:prSet presAssocID="{16F7C701-BE77-494D-A901-3867C34F3F3F}" presName="connectorText" presStyleLbl="sibTrans2D1" presStyleIdx="1" presStyleCnt="7"/>
      <dgm:spPr/>
      <dgm:t>
        <a:bodyPr/>
        <a:lstStyle/>
        <a:p>
          <a:endParaRPr lang="en-US"/>
        </a:p>
      </dgm:t>
    </dgm:pt>
    <dgm:pt modelId="{B547C1FF-60FC-437E-B771-39173DDE6867}" type="pres">
      <dgm:prSet presAssocID="{C4636BB1-D3A4-4B4E-B20E-F194E2F3B047}" presName="node" presStyleLbl="node1" presStyleIdx="2" presStyleCnt="8">
        <dgm:presLayoutVars>
          <dgm:bulletEnabled val="1"/>
        </dgm:presLayoutVars>
      </dgm:prSet>
      <dgm:spPr>
        <a:prstGeom prst="roundRect">
          <a:avLst>
            <a:gd name="adj" fmla="val 10000"/>
          </a:avLst>
        </a:prstGeom>
      </dgm:spPr>
      <dgm:t>
        <a:bodyPr/>
        <a:lstStyle/>
        <a:p>
          <a:endParaRPr lang="en-US"/>
        </a:p>
      </dgm:t>
    </dgm:pt>
    <dgm:pt modelId="{FFCE53F7-8F09-4926-BA41-47C9F86D27B0}" type="pres">
      <dgm:prSet presAssocID="{C080F1ED-30F8-4475-AEBE-7ECF0FEDDCC2}" presName="sibTrans" presStyleLbl="sibTrans2D1" presStyleIdx="2" presStyleCnt="7"/>
      <dgm:spPr>
        <a:prstGeom prst="rightArrow">
          <a:avLst>
            <a:gd name="adj1" fmla="val 60000"/>
            <a:gd name="adj2" fmla="val 50000"/>
          </a:avLst>
        </a:prstGeom>
      </dgm:spPr>
      <dgm:t>
        <a:bodyPr/>
        <a:lstStyle/>
        <a:p>
          <a:endParaRPr lang="en-US"/>
        </a:p>
      </dgm:t>
    </dgm:pt>
    <dgm:pt modelId="{C7FC1CD7-5849-4CE5-BCE0-9C19D7371157}" type="pres">
      <dgm:prSet presAssocID="{C080F1ED-30F8-4475-AEBE-7ECF0FEDDCC2}" presName="connectorText" presStyleLbl="sibTrans2D1" presStyleIdx="2" presStyleCnt="7"/>
      <dgm:spPr/>
      <dgm:t>
        <a:bodyPr/>
        <a:lstStyle/>
        <a:p>
          <a:endParaRPr lang="en-US"/>
        </a:p>
      </dgm:t>
    </dgm:pt>
    <dgm:pt modelId="{22B6D1E2-F53E-4765-9F1B-2D5547877FFB}" type="pres">
      <dgm:prSet presAssocID="{0AB1E312-88BA-4179-B003-2A1556D5B5F0}" presName="node" presStyleLbl="node1" presStyleIdx="3" presStyleCnt="8">
        <dgm:presLayoutVars>
          <dgm:bulletEnabled val="1"/>
        </dgm:presLayoutVars>
      </dgm:prSet>
      <dgm:spPr>
        <a:prstGeom prst="roundRect">
          <a:avLst>
            <a:gd name="adj" fmla="val 10000"/>
          </a:avLst>
        </a:prstGeom>
      </dgm:spPr>
      <dgm:t>
        <a:bodyPr/>
        <a:lstStyle/>
        <a:p>
          <a:endParaRPr lang="en-US"/>
        </a:p>
      </dgm:t>
    </dgm:pt>
    <dgm:pt modelId="{3F4ADA1E-670E-4461-B4CD-7ACECCACE553}" type="pres">
      <dgm:prSet presAssocID="{F2A52E52-30C1-406F-A18A-DEE89CD48908}" presName="sibTrans" presStyleLbl="sibTrans2D1" presStyleIdx="3" presStyleCnt="7"/>
      <dgm:spPr>
        <a:prstGeom prst="rightArrow">
          <a:avLst>
            <a:gd name="adj1" fmla="val 60000"/>
            <a:gd name="adj2" fmla="val 50000"/>
          </a:avLst>
        </a:prstGeom>
      </dgm:spPr>
      <dgm:t>
        <a:bodyPr/>
        <a:lstStyle/>
        <a:p>
          <a:endParaRPr lang="en-US"/>
        </a:p>
      </dgm:t>
    </dgm:pt>
    <dgm:pt modelId="{BE13768C-FA71-403A-8977-17C581021BF2}" type="pres">
      <dgm:prSet presAssocID="{F2A52E52-30C1-406F-A18A-DEE89CD48908}" presName="connectorText" presStyleLbl="sibTrans2D1" presStyleIdx="3" presStyleCnt="7"/>
      <dgm:spPr/>
      <dgm:t>
        <a:bodyPr/>
        <a:lstStyle/>
        <a:p>
          <a:endParaRPr lang="en-US"/>
        </a:p>
      </dgm:t>
    </dgm:pt>
    <dgm:pt modelId="{1B615608-18D7-4FC4-8436-3ED824CA6A4B}" type="pres">
      <dgm:prSet presAssocID="{19B48E68-7C20-4388-954B-CF37FE9A4FAC}" presName="node" presStyleLbl="node1" presStyleIdx="4" presStyleCnt="8">
        <dgm:presLayoutVars>
          <dgm:bulletEnabled val="1"/>
        </dgm:presLayoutVars>
      </dgm:prSet>
      <dgm:spPr>
        <a:prstGeom prst="roundRect">
          <a:avLst>
            <a:gd name="adj" fmla="val 10000"/>
          </a:avLst>
        </a:prstGeom>
      </dgm:spPr>
      <dgm:t>
        <a:bodyPr/>
        <a:lstStyle/>
        <a:p>
          <a:endParaRPr lang="en-US"/>
        </a:p>
      </dgm:t>
    </dgm:pt>
    <dgm:pt modelId="{C14B87AD-F62E-4740-839E-79982CF917C2}" type="pres">
      <dgm:prSet presAssocID="{7D32A3CB-D879-4A5D-8065-BAD2A9F840F4}" presName="sibTrans" presStyleLbl="sibTrans2D1" presStyleIdx="4" presStyleCnt="7"/>
      <dgm:spPr>
        <a:prstGeom prst="rightArrow">
          <a:avLst>
            <a:gd name="adj1" fmla="val 60000"/>
            <a:gd name="adj2" fmla="val 50000"/>
          </a:avLst>
        </a:prstGeom>
      </dgm:spPr>
      <dgm:t>
        <a:bodyPr/>
        <a:lstStyle/>
        <a:p>
          <a:endParaRPr lang="en-US"/>
        </a:p>
      </dgm:t>
    </dgm:pt>
    <dgm:pt modelId="{01D78C98-B85F-4472-B0B2-01624353DC19}" type="pres">
      <dgm:prSet presAssocID="{7D32A3CB-D879-4A5D-8065-BAD2A9F840F4}" presName="connectorText" presStyleLbl="sibTrans2D1" presStyleIdx="4" presStyleCnt="7"/>
      <dgm:spPr/>
      <dgm:t>
        <a:bodyPr/>
        <a:lstStyle/>
        <a:p>
          <a:endParaRPr lang="en-US"/>
        </a:p>
      </dgm:t>
    </dgm:pt>
    <dgm:pt modelId="{3D8D369A-AAFE-4DDB-98B5-EA03CA168886}" type="pres">
      <dgm:prSet presAssocID="{E1F2CB6C-51D8-46AD-AA6A-22F3033E5F96}" presName="node" presStyleLbl="node1" presStyleIdx="5" presStyleCnt="8">
        <dgm:presLayoutVars>
          <dgm:bulletEnabled val="1"/>
        </dgm:presLayoutVars>
      </dgm:prSet>
      <dgm:spPr>
        <a:prstGeom prst="roundRect">
          <a:avLst>
            <a:gd name="adj" fmla="val 10000"/>
          </a:avLst>
        </a:prstGeom>
      </dgm:spPr>
      <dgm:t>
        <a:bodyPr/>
        <a:lstStyle/>
        <a:p>
          <a:endParaRPr lang="en-US"/>
        </a:p>
      </dgm:t>
    </dgm:pt>
    <dgm:pt modelId="{4BF29988-C936-4722-845C-EFE869247295}" type="pres">
      <dgm:prSet presAssocID="{F270216B-630A-4835-B25D-5E0B572E146E}" presName="sibTrans" presStyleLbl="sibTrans2D1" presStyleIdx="5" presStyleCnt="7"/>
      <dgm:spPr>
        <a:prstGeom prst="rightArrow">
          <a:avLst>
            <a:gd name="adj1" fmla="val 60000"/>
            <a:gd name="adj2" fmla="val 50000"/>
          </a:avLst>
        </a:prstGeom>
      </dgm:spPr>
      <dgm:t>
        <a:bodyPr/>
        <a:lstStyle/>
        <a:p>
          <a:endParaRPr lang="en-US"/>
        </a:p>
      </dgm:t>
    </dgm:pt>
    <dgm:pt modelId="{5762F388-5266-4762-92ED-D77BFDAE78C8}" type="pres">
      <dgm:prSet presAssocID="{F270216B-630A-4835-B25D-5E0B572E146E}" presName="connectorText" presStyleLbl="sibTrans2D1" presStyleIdx="5" presStyleCnt="7"/>
      <dgm:spPr/>
      <dgm:t>
        <a:bodyPr/>
        <a:lstStyle/>
        <a:p>
          <a:endParaRPr lang="en-US"/>
        </a:p>
      </dgm:t>
    </dgm:pt>
    <dgm:pt modelId="{D508CBA7-C215-4F71-8D4D-6F71B8C5C7A1}" type="pres">
      <dgm:prSet presAssocID="{C1C54911-F8A5-4CF6-9D02-B087CB997A2C}" presName="node" presStyleLbl="node1" presStyleIdx="6" presStyleCnt="8">
        <dgm:presLayoutVars>
          <dgm:bulletEnabled val="1"/>
        </dgm:presLayoutVars>
      </dgm:prSet>
      <dgm:spPr>
        <a:prstGeom prst="roundRect">
          <a:avLst>
            <a:gd name="adj" fmla="val 10000"/>
          </a:avLst>
        </a:prstGeom>
      </dgm:spPr>
      <dgm:t>
        <a:bodyPr/>
        <a:lstStyle/>
        <a:p>
          <a:endParaRPr lang="en-US"/>
        </a:p>
      </dgm:t>
    </dgm:pt>
    <dgm:pt modelId="{474BF784-4F26-45D6-9D6B-EDC80357C420}" type="pres">
      <dgm:prSet presAssocID="{F770DD38-B42C-40AA-ADAF-9FC931D42603}" presName="sibTrans" presStyleLbl="sibTrans2D1" presStyleIdx="6" presStyleCnt="7"/>
      <dgm:spPr>
        <a:prstGeom prst="rightArrow">
          <a:avLst>
            <a:gd name="adj1" fmla="val 60000"/>
            <a:gd name="adj2" fmla="val 50000"/>
          </a:avLst>
        </a:prstGeom>
      </dgm:spPr>
      <dgm:t>
        <a:bodyPr/>
        <a:lstStyle/>
        <a:p>
          <a:endParaRPr lang="en-US"/>
        </a:p>
      </dgm:t>
    </dgm:pt>
    <dgm:pt modelId="{BABC0111-D2D9-483B-A6E0-AFE528B96443}" type="pres">
      <dgm:prSet presAssocID="{F770DD38-B42C-40AA-ADAF-9FC931D42603}" presName="connectorText" presStyleLbl="sibTrans2D1" presStyleIdx="6" presStyleCnt="7"/>
      <dgm:spPr/>
      <dgm:t>
        <a:bodyPr/>
        <a:lstStyle/>
        <a:p>
          <a:endParaRPr lang="en-US"/>
        </a:p>
      </dgm:t>
    </dgm:pt>
    <dgm:pt modelId="{1BB80E69-F819-4614-9A3B-47EF40D0DB72}" type="pres">
      <dgm:prSet presAssocID="{7F5B6675-A47D-4FB1-A71F-C85E99F24C01}" presName="node" presStyleLbl="node1" presStyleIdx="7" presStyleCnt="8">
        <dgm:presLayoutVars>
          <dgm:bulletEnabled val="1"/>
        </dgm:presLayoutVars>
      </dgm:prSet>
      <dgm:spPr>
        <a:prstGeom prst="roundRect">
          <a:avLst>
            <a:gd name="adj" fmla="val 10000"/>
          </a:avLst>
        </a:prstGeom>
      </dgm:spPr>
      <dgm:t>
        <a:bodyPr/>
        <a:lstStyle/>
        <a:p>
          <a:endParaRPr lang="en-US"/>
        </a:p>
      </dgm:t>
    </dgm:pt>
  </dgm:ptLst>
  <dgm:cxnLst>
    <dgm:cxn modelId="{BBE5CDAB-9C08-45B1-9561-C7C8522950EE}" type="presOf" srcId="{F270216B-630A-4835-B25D-5E0B572E146E}" destId="{4BF29988-C936-4722-845C-EFE869247295}" srcOrd="0" destOrd="0" presId="urn:microsoft.com/office/officeart/2005/8/layout/process2"/>
    <dgm:cxn modelId="{891E40DC-0980-47AD-A2BA-BEAFF568233D}" type="presOf" srcId="{7D32A3CB-D879-4A5D-8065-BAD2A9F840F4}" destId="{C14B87AD-F62E-4740-839E-79982CF917C2}" srcOrd="0" destOrd="0" presId="urn:microsoft.com/office/officeart/2005/8/layout/process2"/>
    <dgm:cxn modelId="{511FCEC8-A449-4368-9331-F01166B62196}" type="presOf" srcId="{82818A39-1FAA-4A72-B46B-9A6185B6662E}" destId="{AFF24493-A47B-42E6-AC8B-D0E5E0DF9772}" srcOrd="0" destOrd="0" presId="urn:microsoft.com/office/officeart/2005/8/layout/process2"/>
    <dgm:cxn modelId="{23E39DC6-A7C4-4871-A1EF-6700941C9C65}" type="presOf" srcId="{F270216B-630A-4835-B25D-5E0B572E146E}" destId="{5762F388-5266-4762-92ED-D77BFDAE78C8}" srcOrd="1" destOrd="0" presId="urn:microsoft.com/office/officeart/2005/8/layout/process2"/>
    <dgm:cxn modelId="{8D0969CF-67E7-42CE-9E10-E375C820D767}" type="presOf" srcId="{C080F1ED-30F8-4475-AEBE-7ECF0FEDDCC2}" destId="{FFCE53F7-8F09-4926-BA41-47C9F86D27B0}" srcOrd="0" destOrd="0" presId="urn:microsoft.com/office/officeart/2005/8/layout/process2"/>
    <dgm:cxn modelId="{4FBA16EF-F8D2-43E4-B2FC-5C55F216442D}" type="presOf" srcId="{16F7C701-BE77-494D-A901-3867C34F3F3F}" destId="{06AFEF16-AA7E-4BF1-8026-6945FC7A372D}" srcOrd="0" destOrd="0" presId="urn:microsoft.com/office/officeart/2005/8/layout/process2"/>
    <dgm:cxn modelId="{7E5CB4EA-452E-4226-B2C2-60E3FC1748C6}" type="presOf" srcId="{C1C54911-F8A5-4CF6-9D02-B087CB997A2C}" destId="{D508CBA7-C215-4F71-8D4D-6F71B8C5C7A1}" srcOrd="0" destOrd="0" presId="urn:microsoft.com/office/officeart/2005/8/layout/process2"/>
    <dgm:cxn modelId="{1D32E9E5-FBCE-45CC-BA4B-1CF35A7EFC66}" type="presOf" srcId="{E1F2CB6C-51D8-46AD-AA6A-22F3033E5F96}" destId="{3D8D369A-AAFE-4DDB-98B5-EA03CA168886}" srcOrd="0" destOrd="0" presId="urn:microsoft.com/office/officeart/2005/8/layout/process2"/>
    <dgm:cxn modelId="{27F8E66B-EE0F-4E9F-A55E-F312A45EE309}" srcId="{5E153369-B014-409F-9D73-EEDB9BECFFB0}" destId="{E1F2CB6C-51D8-46AD-AA6A-22F3033E5F96}" srcOrd="5" destOrd="0" parTransId="{04BE7804-8B78-4448-B9C3-C0BF3EC6EB09}" sibTransId="{F270216B-630A-4835-B25D-5E0B572E146E}"/>
    <dgm:cxn modelId="{997890D4-E587-4E2C-BB91-DA68DD751F91}" srcId="{5E153369-B014-409F-9D73-EEDB9BECFFB0}" destId="{19B48E68-7C20-4388-954B-CF37FE9A4FAC}" srcOrd="4" destOrd="0" parTransId="{0628200F-9B19-40FA-AD37-253768FF1560}" sibTransId="{7D32A3CB-D879-4A5D-8065-BAD2A9F840F4}"/>
    <dgm:cxn modelId="{CD852DCF-3098-4F15-AFF4-0A8867552B65}" type="presOf" srcId="{C4636BB1-D3A4-4B4E-B20E-F194E2F3B047}" destId="{B547C1FF-60FC-437E-B771-39173DDE6867}" srcOrd="0" destOrd="0" presId="urn:microsoft.com/office/officeart/2005/8/layout/process2"/>
    <dgm:cxn modelId="{E575D8F7-3C62-428E-A3DC-CE5571451F84}" srcId="{5E153369-B014-409F-9D73-EEDB9BECFFB0}" destId="{82818A39-1FAA-4A72-B46B-9A6185B6662E}" srcOrd="0" destOrd="0" parTransId="{BAA09EA4-CCCB-4DA6-AD9E-690E4040260F}" sibTransId="{F4AF1603-94E3-40C2-8D2D-17E7A4AD30C7}"/>
    <dgm:cxn modelId="{F00E4043-4D1D-4003-A611-062407E7C1BD}" type="presOf" srcId="{F770DD38-B42C-40AA-ADAF-9FC931D42603}" destId="{BABC0111-D2D9-483B-A6E0-AFE528B96443}" srcOrd="1" destOrd="0" presId="urn:microsoft.com/office/officeart/2005/8/layout/process2"/>
    <dgm:cxn modelId="{4B63EA9B-0D33-41D0-9323-975FD6FC1150}" type="presOf" srcId="{F4AF1603-94E3-40C2-8D2D-17E7A4AD30C7}" destId="{2AF65FB9-7BCF-4133-8E1C-8A4B6D32F4AC}" srcOrd="1" destOrd="0" presId="urn:microsoft.com/office/officeart/2005/8/layout/process2"/>
    <dgm:cxn modelId="{5BB0F3B0-9B8A-4C2C-8826-E5D5C6AF57AA}" type="presOf" srcId="{F2A52E52-30C1-406F-A18A-DEE89CD48908}" destId="{3F4ADA1E-670E-4461-B4CD-7ACECCACE553}" srcOrd="0" destOrd="0" presId="urn:microsoft.com/office/officeart/2005/8/layout/process2"/>
    <dgm:cxn modelId="{B6DE8FC4-F652-4074-AEF4-FFE2C8EF839E}" type="presOf" srcId="{7D32A3CB-D879-4A5D-8065-BAD2A9F840F4}" destId="{01D78C98-B85F-4472-B0B2-01624353DC19}" srcOrd="1" destOrd="0" presId="urn:microsoft.com/office/officeart/2005/8/layout/process2"/>
    <dgm:cxn modelId="{B08EB311-9FD7-4B8B-A379-FEBBCEC7A2CE}" type="presOf" srcId="{5E153369-B014-409F-9D73-EEDB9BECFFB0}" destId="{B08B6C63-7CB1-422B-AD69-9B09CE45D8BD}" srcOrd="0" destOrd="0" presId="urn:microsoft.com/office/officeart/2005/8/layout/process2"/>
    <dgm:cxn modelId="{831D1FF5-6929-40B2-B7FF-CEA835828ECC}" type="presOf" srcId="{F4AF1603-94E3-40C2-8D2D-17E7A4AD30C7}" destId="{6DE0DF40-F143-40B6-84E8-3EB6BE263AA4}" srcOrd="0" destOrd="0" presId="urn:microsoft.com/office/officeart/2005/8/layout/process2"/>
    <dgm:cxn modelId="{23B0CF0F-BF4E-4E44-95D8-7590D64209C1}" type="presOf" srcId="{7F5B6675-A47D-4FB1-A71F-C85E99F24C01}" destId="{1BB80E69-F819-4614-9A3B-47EF40D0DB72}" srcOrd="0" destOrd="0" presId="urn:microsoft.com/office/officeart/2005/8/layout/process2"/>
    <dgm:cxn modelId="{B7A2BCF6-2DA0-4F81-B25A-E8709C6DEC79}" type="presOf" srcId="{16F7C701-BE77-494D-A901-3867C34F3F3F}" destId="{6BD2ED1C-A716-4159-B2EE-C4509E1BF081}" srcOrd="1" destOrd="0" presId="urn:microsoft.com/office/officeart/2005/8/layout/process2"/>
    <dgm:cxn modelId="{ADCF00BA-444C-45DB-B029-A56DD0CE115E}" type="presOf" srcId="{F770DD38-B42C-40AA-ADAF-9FC931D42603}" destId="{474BF784-4F26-45D6-9D6B-EDC80357C420}" srcOrd="0" destOrd="0" presId="urn:microsoft.com/office/officeart/2005/8/layout/process2"/>
    <dgm:cxn modelId="{08A45C27-8759-42E9-B9C5-0AFD99446101}" srcId="{5E153369-B014-409F-9D73-EEDB9BECFFB0}" destId="{54A1E2B4-189B-4026-810D-AA82AEC15D1F}" srcOrd="1" destOrd="0" parTransId="{74CB510F-0FC4-4F11-B48B-EFE0E4B94F3B}" sibTransId="{16F7C701-BE77-494D-A901-3867C34F3F3F}"/>
    <dgm:cxn modelId="{C15E4BC1-4200-402A-AA89-4E37E8DE63E3}" srcId="{5E153369-B014-409F-9D73-EEDB9BECFFB0}" destId="{C1C54911-F8A5-4CF6-9D02-B087CB997A2C}" srcOrd="6" destOrd="0" parTransId="{FDA9E29D-B38F-4832-9F13-3C26E52388E6}" sibTransId="{F770DD38-B42C-40AA-ADAF-9FC931D42603}"/>
    <dgm:cxn modelId="{29B742B8-7903-4D7C-BB31-05113610F3B2}" srcId="{5E153369-B014-409F-9D73-EEDB9BECFFB0}" destId="{0AB1E312-88BA-4179-B003-2A1556D5B5F0}" srcOrd="3" destOrd="0" parTransId="{44ED4F9C-32D1-469C-85AC-3BF5844144CA}" sibTransId="{F2A52E52-30C1-406F-A18A-DEE89CD48908}"/>
    <dgm:cxn modelId="{813B20FB-25F1-42A1-963A-9ED48B8AEB80}" srcId="{5E153369-B014-409F-9D73-EEDB9BECFFB0}" destId="{C4636BB1-D3A4-4B4E-B20E-F194E2F3B047}" srcOrd="2" destOrd="0" parTransId="{14BFE16C-00F9-4041-9832-C239E559C234}" sibTransId="{C080F1ED-30F8-4475-AEBE-7ECF0FEDDCC2}"/>
    <dgm:cxn modelId="{0982F8C9-B89F-4AFD-9DDE-D4F956E4C7AF}" type="presOf" srcId="{19B48E68-7C20-4388-954B-CF37FE9A4FAC}" destId="{1B615608-18D7-4FC4-8436-3ED824CA6A4B}" srcOrd="0" destOrd="0" presId="urn:microsoft.com/office/officeart/2005/8/layout/process2"/>
    <dgm:cxn modelId="{43B12D20-2E0C-41A6-95CB-C0998E5DEDFA}" type="presOf" srcId="{C080F1ED-30F8-4475-AEBE-7ECF0FEDDCC2}" destId="{C7FC1CD7-5849-4CE5-BCE0-9C19D7371157}" srcOrd="1" destOrd="0" presId="urn:microsoft.com/office/officeart/2005/8/layout/process2"/>
    <dgm:cxn modelId="{5A0B3965-B2E0-4445-AB8D-8B69D538031B}" srcId="{5E153369-B014-409F-9D73-EEDB9BECFFB0}" destId="{7F5B6675-A47D-4FB1-A71F-C85E99F24C01}" srcOrd="7" destOrd="0" parTransId="{2AF34D7F-5E06-45DA-BCB5-ACC1BB0EB7B5}" sibTransId="{9C898A8C-654B-45C4-B8B9-5321AC63E9BB}"/>
    <dgm:cxn modelId="{37A65BCD-DA6F-484C-9816-DC9338D0E059}" type="presOf" srcId="{0AB1E312-88BA-4179-B003-2A1556D5B5F0}" destId="{22B6D1E2-F53E-4765-9F1B-2D5547877FFB}" srcOrd="0" destOrd="0" presId="urn:microsoft.com/office/officeart/2005/8/layout/process2"/>
    <dgm:cxn modelId="{9760B541-0AAA-400D-8868-02699D108EB3}" type="presOf" srcId="{F2A52E52-30C1-406F-A18A-DEE89CD48908}" destId="{BE13768C-FA71-403A-8977-17C581021BF2}" srcOrd="1" destOrd="0" presId="urn:microsoft.com/office/officeart/2005/8/layout/process2"/>
    <dgm:cxn modelId="{CBD39C7C-D2D5-4BEB-B22C-03201924BBE0}" type="presOf" srcId="{54A1E2B4-189B-4026-810D-AA82AEC15D1F}" destId="{FF1446CC-01AF-42DB-9010-A6A0489F2D36}" srcOrd="0" destOrd="0" presId="urn:microsoft.com/office/officeart/2005/8/layout/process2"/>
    <dgm:cxn modelId="{522A6963-329E-4BB4-9630-EDE1F011AD8B}" type="presParOf" srcId="{B08B6C63-7CB1-422B-AD69-9B09CE45D8BD}" destId="{AFF24493-A47B-42E6-AC8B-D0E5E0DF9772}" srcOrd="0" destOrd="0" presId="urn:microsoft.com/office/officeart/2005/8/layout/process2"/>
    <dgm:cxn modelId="{80D91DD7-3D97-4A0E-A957-3A9B26203C99}" type="presParOf" srcId="{B08B6C63-7CB1-422B-AD69-9B09CE45D8BD}" destId="{6DE0DF40-F143-40B6-84E8-3EB6BE263AA4}" srcOrd="1" destOrd="0" presId="urn:microsoft.com/office/officeart/2005/8/layout/process2"/>
    <dgm:cxn modelId="{F6342B8A-C739-4A2B-BC9C-11C575910163}" type="presParOf" srcId="{6DE0DF40-F143-40B6-84E8-3EB6BE263AA4}" destId="{2AF65FB9-7BCF-4133-8E1C-8A4B6D32F4AC}" srcOrd="0" destOrd="0" presId="urn:microsoft.com/office/officeart/2005/8/layout/process2"/>
    <dgm:cxn modelId="{798C9BEB-DB36-49E1-86B9-15CB255BEB8E}" type="presParOf" srcId="{B08B6C63-7CB1-422B-AD69-9B09CE45D8BD}" destId="{FF1446CC-01AF-42DB-9010-A6A0489F2D36}" srcOrd="2" destOrd="0" presId="urn:microsoft.com/office/officeart/2005/8/layout/process2"/>
    <dgm:cxn modelId="{56BD19DD-835A-44A8-B9A8-EB46FF9EFF57}" type="presParOf" srcId="{B08B6C63-7CB1-422B-AD69-9B09CE45D8BD}" destId="{06AFEF16-AA7E-4BF1-8026-6945FC7A372D}" srcOrd="3" destOrd="0" presId="urn:microsoft.com/office/officeart/2005/8/layout/process2"/>
    <dgm:cxn modelId="{F29681C0-A8DC-49B3-9455-4D4AE9A8975D}" type="presParOf" srcId="{06AFEF16-AA7E-4BF1-8026-6945FC7A372D}" destId="{6BD2ED1C-A716-4159-B2EE-C4509E1BF081}" srcOrd="0" destOrd="0" presId="urn:microsoft.com/office/officeart/2005/8/layout/process2"/>
    <dgm:cxn modelId="{A72F07E3-C6C1-401A-AD2D-6AFD3B5E5A9C}" type="presParOf" srcId="{B08B6C63-7CB1-422B-AD69-9B09CE45D8BD}" destId="{B547C1FF-60FC-437E-B771-39173DDE6867}" srcOrd="4" destOrd="0" presId="urn:microsoft.com/office/officeart/2005/8/layout/process2"/>
    <dgm:cxn modelId="{031F42D2-AE24-4F84-A885-ADE4C2A36BD0}" type="presParOf" srcId="{B08B6C63-7CB1-422B-AD69-9B09CE45D8BD}" destId="{FFCE53F7-8F09-4926-BA41-47C9F86D27B0}" srcOrd="5" destOrd="0" presId="urn:microsoft.com/office/officeart/2005/8/layout/process2"/>
    <dgm:cxn modelId="{98689EF6-A1B7-4C03-B0B2-CB4B658D4A29}" type="presParOf" srcId="{FFCE53F7-8F09-4926-BA41-47C9F86D27B0}" destId="{C7FC1CD7-5849-4CE5-BCE0-9C19D7371157}" srcOrd="0" destOrd="0" presId="urn:microsoft.com/office/officeart/2005/8/layout/process2"/>
    <dgm:cxn modelId="{BA403BF4-51F3-4854-B50C-224E3FC9776C}" type="presParOf" srcId="{B08B6C63-7CB1-422B-AD69-9B09CE45D8BD}" destId="{22B6D1E2-F53E-4765-9F1B-2D5547877FFB}" srcOrd="6" destOrd="0" presId="urn:microsoft.com/office/officeart/2005/8/layout/process2"/>
    <dgm:cxn modelId="{9695E3FD-559F-4A16-8333-DC31EB4A8712}" type="presParOf" srcId="{B08B6C63-7CB1-422B-AD69-9B09CE45D8BD}" destId="{3F4ADA1E-670E-4461-B4CD-7ACECCACE553}" srcOrd="7" destOrd="0" presId="urn:microsoft.com/office/officeart/2005/8/layout/process2"/>
    <dgm:cxn modelId="{B473AF93-E514-4FCB-AC36-6F2428A4EC1E}" type="presParOf" srcId="{3F4ADA1E-670E-4461-B4CD-7ACECCACE553}" destId="{BE13768C-FA71-403A-8977-17C581021BF2}" srcOrd="0" destOrd="0" presId="urn:microsoft.com/office/officeart/2005/8/layout/process2"/>
    <dgm:cxn modelId="{5462BFE1-AE38-42FF-A6A2-9DFEB60F1F74}" type="presParOf" srcId="{B08B6C63-7CB1-422B-AD69-9B09CE45D8BD}" destId="{1B615608-18D7-4FC4-8436-3ED824CA6A4B}" srcOrd="8" destOrd="0" presId="urn:microsoft.com/office/officeart/2005/8/layout/process2"/>
    <dgm:cxn modelId="{AE5E3584-F213-45D8-A244-7AC573509EA1}" type="presParOf" srcId="{B08B6C63-7CB1-422B-AD69-9B09CE45D8BD}" destId="{C14B87AD-F62E-4740-839E-79982CF917C2}" srcOrd="9" destOrd="0" presId="urn:microsoft.com/office/officeart/2005/8/layout/process2"/>
    <dgm:cxn modelId="{5DCB649C-543B-478C-8CDC-42B458D6301F}" type="presParOf" srcId="{C14B87AD-F62E-4740-839E-79982CF917C2}" destId="{01D78C98-B85F-4472-B0B2-01624353DC19}" srcOrd="0" destOrd="0" presId="urn:microsoft.com/office/officeart/2005/8/layout/process2"/>
    <dgm:cxn modelId="{E5E0DEE4-92C4-40C9-8FC4-0E39280CD8CB}" type="presParOf" srcId="{B08B6C63-7CB1-422B-AD69-9B09CE45D8BD}" destId="{3D8D369A-AAFE-4DDB-98B5-EA03CA168886}" srcOrd="10" destOrd="0" presId="urn:microsoft.com/office/officeart/2005/8/layout/process2"/>
    <dgm:cxn modelId="{6FFB0B7A-1A6B-45D9-B18E-90F0420AC951}" type="presParOf" srcId="{B08B6C63-7CB1-422B-AD69-9B09CE45D8BD}" destId="{4BF29988-C936-4722-845C-EFE869247295}" srcOrd="11" destOrd="0" presId="urn:microsoft.com/office/officeart/2005/8/layout/process2"/>
    <dgm:cxn modelId="{470602BE-B1CC-4EF0-98A7-862172F66465}" type="presParOf" srcId="{4BF29988-C936-4722-845C-EFE869247295}" destId="{5762F388-5266-4762-92ED-D77BFDAE78C8}" srcOrd="0" destOrd="0" presId="urn:microsoft.com/office/officeart/2005/8/layout/process2"/>
    <dgm:cxn modelId="{1CD8A05E-0198-4052-AF99-88AD7F4ADEAB}" type="presParOf" srcId="{B08B6C63-7CB1-422B-AD69-9B09CE45D8BD}" destId="{D508CBA7-C215-4F71-8D4D-6F71B8C5C7A1}" srcOrd="12" destOrd="0" presId="urn:microsoft.com/office/officeart/2005/8/layout/process2"/>
    <dgm:cxn modelId="{8E29000A-6F3B-4544-96A4-AEA76C2DCBD5}" type="presParOf" srcId="{B08B6C63-7CB1-422B-AD69-9B09CE45D8BD}" destId="{474BF784-4F26-45D6-9D6B-EDC80357C420}" srcOrd="13" destOrd="0" presId="urn:microsoft.com/office/officeart/2005/8/layout/process2"/>
    <dgm:cxn modelId="{8EA88A2C-8ECA-49D6-AFE7-CF29536A9E1A}" type="presParOf" srcId="{474BF784-4F26-45D6-9D6B-EDC80357C420}" destId="{BABC0111-D2D9-483B-A6E0-AFE528B96443}" srcOrd="0" destOrd="0" presId="urn:microsoft.com/office/officeart/2005/8/layout/process2"/>
    <dgm:cxn modelId="{80BA1890-FF35-4B2E-8284-473A35E43790}" type="presParOf" srcId="{B08B6C63-7CB1-422B-AD69-9B09CE45D8BD}" destId="{1BB80E69-F819-4614-9A3B-47EF40D0DB72}"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2FD60A-8D0D-47DC-B99A-0EE0142D1D88}" type="doc">
      <dgm:prSet loTypeId="urn:microsoft.com/office/officeart/2005/8/layout/vList4#1" loCatId="list" qsTypeId="urn:microsoft.com/office/officeart/2005/8/quickstyle/3d1" qsCatId="3D" csTypeId="urn:microsoft.com/office/officeart/2005/8/colors/accent2_1" csCatId="accent2" phldr="1"/>
      <dgm:spPr/>
      <dgm:t>
        <a:bodyPr/>
        <a:lstStyle/>
        <a:p>
          <a:endParaRPr lang="en-US"/>
        </a:p>
      </dgm:t>
    </dgm:pt>
    <dgm:pt modelId="{77291501-A1C7-46EA-95AE-6C0F32E0E74C}">
      <dgm:prSet phldrT="[Text]" custT="1"/>
      <dgm:spPr>
        <a:xfrm>
          <a:off x="0" y="0"/>
          <a:ext cx="3856074" cy="625078"/>
        </a:xfrm>
        <a:scene3d>
          <a:camera prst="orthographicFront"/>
          <a:lightRig rig="flat" dir="t"/>
        </a:scene3d>
        <a:sp3d prstMaterial="plastic">
          <a:bevelT w="120900" h="88900"/>
          <a:bevelB w="88900" h="31750" prst="angle"/>
        </a:sp3d>
      </dgm:spPr>
      <dgm:t>
        <a:bodyPr/>
        <a:lstStyle/>
        <a:p>
          <a:r>
            <a:rPr lang="en-US" sz="2000" b="1" dirty="0" smtClean="0">
              <a:latin typeface="Century Gothic"/>
              <a:ea typeface="+mn-ea"/>
              <a:cs typeface="+mn-cs"/>
            </a:rPr>
            <a:t>Purchase Order</a:t>
          </a:r>
          <a:endParaRPr lang="en-US" sz="2000" b="1" dirty="0">
            <a:latin typeface="Century Gothic"/>
            <a:ea typeface="+mn-ea"/>
            <a:cs typeface="+mn-cs"/>
          </a:endParaRPr>
        </a:p>
      </dgm:t>
    </dgm:pt>
    <dgm:pt modelId="{9940A010-1AA0-4CBD-91D9-ADDFF1D3DC02}" type="parTrans" cxnId="{55B40F98-6433-408D-8911-581597CFD70A}">
      <dgm:prSet/>
      <dgm:spPr/>
      <dgm:t>
        <a:bodyPr/>
        <a:lstStyle/>
        <a:p>
          <a:endParaRPr lang="en-US"/>
        </a:p>
      </dgm:t>
    </dgm:pt>
    <dgm:pt modelId="{A0552F5B-345E-4EBA-B10D-F3ACE1B7F608}" type="sibTrans" cxnId="{55B40F98-6433-408D-8911-581597CFD70A}">
      <dgm:prSet/>
      <dgm:spPr/>
      <dgm:t>
        <a:bodyPr/>
        <a:lstStyle/>
        <a:p>
          <a:endParaRPr lang="en-US"/>
        </a:p>
      </dgm:t>
    </dgm:pt>
    <dgm:pt modelId="{99E78A93-E084-4211-B00D-686E0ACCE2BA}">
      <dgm:prSet phldrT="[Text]" custT="1"/>
      <dgm:spPr>
        <a:xfrm>
          <a:off x="0" y="687585"/>
          <a:ext cx="3856074" cy="625078"/>
        </a:xfrm>
        <a:scene3d>
          <a:camera prst="orthographicFront"/>
          <a:lightRig rig="flat" dir="t"/>
        </a:scene3d>
        <a:sp3d prstMaterial="plastic">
          <a:bevelT w="120900" h="88900"/>
          <a:bevelB w="88900" h="31750" prst="angle"/>
        </a:sp3d>
      </dgm:spPr>
      <dgm:t>
        <a:bodyPr/>
        <a:lstStyle/>
        <a:p>
          <a:r>
            <a:rPr lang="en-US" sz="2000" b="1" smtClean="0">
              <a:latin typeface="Century Gothic"/>
              <a:ea typeface="+mn-ea"/>
              <a:cs typeface="+mn-cs"/>
            </a:rPr>
            <a:t>Purchase Card</a:t>
          </a:r>
          <a:endParaRPr lang="en-US" sz="2000" b="1" dirty="0">
            <a:latin typeface="Century Gothic"/>
            <a:ea typeface="+mn-ea"/>
            <a:cs typeface="+mn-cs"/>
          </a:endParaRPr>
        </a:p>
      </dgm:t>
    </dgm:pt>
    <dgm:pt modelId="{DE5799C6-C073-4C53-B449-A8F2E78B90E4}" type="parTrans" cxnId="{2E4E7896-E8B9-4D26-AA50-7335C99901D8}">
      <dgm:prSet/>
      <dgm:spPr/>
      <dgm:t>
        <a:bodyPr/>
        <a:lstStyle/>
        <a:p>
          <a:endParaRPr lang="en-US"/>
        </a:p>
      </dgm:t>
    </dgm:pt>
    <dgm:pt modelId="{21808670-DAE2-4469-A661-3274D657EB72}" type="sibTrans" cxnId="{2E4E7896-E8B9-4D26-AA50-7335C99901D8}">
      <dgm:prSet/>
      <dgm:spPr/>
      <dgm:t>
        <a:bodyPr/>
        <a:lstStyle/>
        <a:p>
          <a:endParaRPr lang="en-US"/>
        </a:p>
      </dgm:t>
    </dgm:pt>
    <dgm:pt modelId="{3E5429C9-98DF-4BC1-B95E-22328F5D0E06}">
      <dgm:prSet phldrT="[Text]" custT="1"/>
      <dgm:spPr>
        <a:xfrm>
          <a:off x="0" y="1401337"/>
          <a:ext cx="3856074" cy="625078"/>
        </a:xfrm>
        <a:scene3d>
          <a:camera prst="orthographicFront"/>
          <a:lightRig rig="flat" dir="t"/>
        </a:scene3d>
        <a:sp3d prstMaterial="plastic">
          <a:bevelT w="120900" h="88900"/>
          <a:bevelB w="88900" h="31750" prst="angle"/>
        </a:sp3d>
      </dgm:spPr>
      <dgm:t>
        <a:bodyPr/>
        <a:lstStyle/>
        <a:p>
          <a:r>
            <a:rPr lang="en-US" sz="2000" b="1" smtClean="0">
              <a:latin typeface="Century Gothic"/>
              <a:ea typeface="+mn-ea"/>
              <a:cs typeface="+mn-cs"/>
            </a:rPr>
            <a:t>Blanket Agreement</a:t>
          </a:r>
          <a:endParaRPr lang="en-US" sz="2000" b="1" dirty="0">
            <a:latin typeface="Century Gothic"/>
            <a:ea typeface="+mn-ea"/>
            <a:cs typeface="+mn-cs"/>
          </a:endParaRPr>
        </a:p>
      </dgm:t>
    </dgm:pt>
    <dgm:pt modelId="{7AB3F795-CAC8-4E89-BB2F-C60010DD772B}" type="parTrans" cxnId="{B608E097-A978-45BF-8554-F0D40F5C3298}">
      <dgm:prSet/>
      <dgm:spPr/>
      <dgm:t>
        <a:bodyPr/>
        <a:lstStyle/>
        <a:p>
          <a:endParaRPr lang="en-US"/>
        </a:p>
      </dgm:t>
    </dgm:pt>
    <dgm:pt modelId="{2D0DF62E-229D-4EEE-B425-1FAD4792FE59}" type="sibTrans" cxnId="{B608E097-A978-45BF-8554-F0D40F5C3298}">
      <dgm:prSet/>
      <dgm:spPr/>
      <dgm:t>
        <a:bodyPr/>
        <a:lstStyle/>
        <a:p>
          <a:endParaRPr lang="en-US"/>
        </a:p>
      </dgm:t>
    </dgm:pt>
    <dgm:pt modelId="{12366CDA-6D69-4D69-9176-600961977F7F}">
      <dgm:prSet custT="1"/>
      <dgm:spPr>
        <a:xfrm>
          <a:off x="0" y="3437929"/>
          <a:ext cx="3856074" cy="625078"/>
        </a:xfrm>
        <a:scene3d>
          <a:camera prst="orthographicFront"/>
          <a:lightRig rig="flat" dir="t"/>
        </a:scene3d>
        <a:sp3d prstMaterial="plastic">
          <a:bevelT w="120900" h="88900"/>
          <a:bevelB w="88900" h="31750" prst="angle"/>
        </a:sp3d>
      </dgm:spPr>
      <dgm:t>
        <a:bodyPr/>
        <a:lstStyle/>
        <a:p>
          <a:r>
            <a:rPr lang="en-US" sz="2000" b="1" smtClean="0">
              <a:latin typeface="Century Gothic"/>
              <a:ea typeface="+mn-ea"/>
              <a:cs typeface="+mn-cs"/>
            </a:rPr>
            <a:t>Subcontracts</a:t>
          </a:r>
          <a:endParaRPr lang="en-US" sz="2000" b="1" dirty="0" smtClean="0">
            <a:latin typeface="Century Gothic"/>
            <a:ea typeface="+mn-ea"/>
            <a:cs typeface="+mn-cs"/>
          </a:endParaRPr>
        </a:p>
      </dgm:t>
    </dgm:pt>
    <dgm:pt modelId="{48794DE5-50C1-4BCA-A2BC-913947A54A06}" type="parTrans" cxnId="{C8EE6E82-DFA6-4141-B5BC-E2411217F415}">
      <dgm:prSet/>
      <dgm:spPr/>
      <dgm:t>
        <a:bodyPr/>
        <a:lstStyle/>
        <a:p>
          <a:endParaRPr lang="en-US"/>
        </a:p>
      </dgm:t>
    </dgm:pt>
    <dgm:pt modelId="{180801ED-5F14-4918-BCBC-53CFFCC3CB1B}" type="sibTrans" cxnId="{C8EE6E82-DFA6-4141-B5BC-E2411217F415}">
      <dgm:prSet/>
      <dgm:spPr/>
      <dgm:t>
        <a:bodyPr/>
        <a:lstStyle/>
        <a:p>
          <a:endParaRPr lang="en-US"/>
        </a:p>
      </dgm:t>
    </dgm:pt>
    <dgm:pt modelId="{F47FE0A5-D900-4EAE-9F7B-4EE93FB6727D}">
      <dgm:prSet custT="1"/>
      <dgm:spPr>
        <a:xfrm>
          <a:off x="0" y="2750343"/>
          <a:ext cx="3856074" cy="625078"/>
        </a:xfrm>
        <a:scene3d>
          <a:camera prst="orthographicFront"/>
          <a:lightRig rig="flat" dir="t"/>
        </a:scene3d>
        <a:sp3d prstMaterial="plastic">
          <a:bevelT w="120900" h="88900"/>
          <a:bevelB w="88900" h="31750" prst="angle"/>
        </a:sp3d>
      </dgm:spPr>
      <dgm:t>
        <a:bodyPr/>
        <a:lstStyle/>
        <a:p>
          <a:r>
            <a:rPr lang="en-US" sz="2000" b="1" smtClean="0">
              <a:latin typeface="Century Gothic"/>
              <a:ea typeface="+mn-ea"/>
              <a:cs typeface="+mn-cs"/>
            </a:rPr>
            <a:t>e-Commerce</a:t>
          </a:r>
          <a:endParaRPr lang="en-US" sz="2000" b="1" dirty="0">
            <a:latin typeface="Century Gothic"/>
            <a:ea typeface="+mn-ea"/>
            <a:cs typeface="+mn-cs"/>
          </a:endParaRPr>
        </a:p>
      </dgm:t>
    </dgm:pt>
    <dgm:pt modelId="{6E9E27E3-BA34-4304-8635-00776D7C6CDF}" type="parTrans" cxnId="{69CDFEA2-40AD-4EF2-AF30-DB63843E2468}">
      <dgm:prSet/>
      <dgm:spPr/>
      <dgm:t>
        <a:bodyPr/>
        <a:lstStyle/>
        <a:p>
          <a:endParaRPr lang="en-US"/>
        </a:p>
      </dgm:t>
    </dgm:pt>
    <dgm:pt modelId="{1BFCEA4F-B379-41C7-AE8F-58B719AF9FCA}" type="sibTrans" cxnId="{69CDFEA2-40AD-4EF2-AF30-DB63843E2468}">
      <dgm:prSet/>
      <dgm:spPr/>
      <dgm:t>
        <a:bodyPr/>
        <a:lstStyle/>
        <a:p>
          <a:endParaRPr lang="en-US"/>
        </a:p>
      </dgm:t>
    </dgm:pt>
    <dgm:pt modelId="{55CD0C51-5C45-44D8-A2FC-DF0308412D8E}">
      <dgm:prSet custT="1"/>
      <dgm:spPr>
        <a:xfrm>
          <a:off x="0" y="2062757"/>
          <a:ext cx="3856074" cy="625078"/>
        </a:xfrm>
        <a:scene3d>
          <a:camera prst="orthographicFront"/>
          <a:lightRig rig="flat" dir="t"/>
        </a:scene3d>
        <a:sp3d prstMaterial="plastic">
          <a:bevelT w="120900" h="88900"/>
          <a:bevelB w="88900" h="31750" prst="angle"/>
        </a:sp3d>
      </dgm:spPr>
      <dgm:t>
        <a:bodyPr/>
        <a:lstStyle/>
        <a:p>
          <a:r>
            <a:rPr lang="en-US" sz="2000" b="1" smtClean="0">
              <a:latin typeface="Century Gothic"/>
              <a:ea typeface="+mn-ea"/>
              <a:cs typeface="+mn-cs"/>
            </a:rPr>
            <a:t>GSA Schedules</a:t>
          </a:r>
          <a:endParaRPr lang="en-US" sz="2000" b="1" dirty="0">
            <a:latin typeface="Century Gothic"/>
            <a:ea typeface="+mn-ea"/>
            <a:cs typeface="+mn-cs"/>
          </a:endParaRPr>
        </a:p>
      </dgm:t>
    </dgm:pt>
    <dgm:pt modelId="{2E963E07-58BD-4EF3-B004-CAEDC87E0B19}" type="parTrans" cxnId="{2FF58FDB-46E7-4E16-8E39-817AE5463B9E}">
      <dgm:prSet/>
      <dgm:spPr/>
      <dgm:t>
        <a:bodyPr/>
        <a:lstStyle/>
        <a:p>
          <a:endParaRPr lang="en-US"/>
        </a:p>
      </dgm:t>
    </dgm:pt>
    <dgm:pt modelId="{8CB35F38-7147-4BFA-9FB9-5F090DE235AA}" type="sibTrans" cxnId="{2FF58FDB-46E7-4E16-8E39-817AE5463B9E}">
      <dgm:prSet/>
      <dgm:spPr/>
      <dgm:t>
        <a:bodyPr/>
        <a:lstStyle/>
        <a:p>
          <a:endParaRPr lang="en-US"/>
        </a:p>
      </dgm:t>
    </dgm:pt>
    <dgm:pt modelId="{BE74B5A5-F2DC-4AD9-AE4D-97C94D78FA12}" type="pres">
      <dgm:prSet presAssocID="{EE2FD60A-8D0D-47DC-B99A-0EE0142D1D88}" presName="linear" presStyleCnt="0">
        <dgm:presLayoutVars>
          <dgm:dir/>
          <dgm:resizeHandles val="exact"/>
        </dgm:presLayoutVars>
      </dgm:prSet>
      <dgm:spPr/>
      <dgm:t>
        <a:bodyPr/>
        <a:lstStyle/>
        <a:p>
          <a:endParaRPr lang="en-US"/>
        </a:p>
      </dgm:t>
    </dgm:pt>
    <dgm:pt modelId="{2EDC3A1B-E525-4A11-BE6E-9A4F9983742D}" type="pres">
      <dgm:prSet presAssocID="{77291501-A1C7-46EA-95AE-6C0F32E0E74C}" presName="comp" presStyleCnt="0"/>
      <dgm:spPr/>
      <dgm:t>
        <a:bodyPr/>
        <a:lstStyle/>
        <a:p>
          <a:endParaRPr lang="en-US"/>
        </a:p>
      </dgm:t>
    </dgm:pt>
    <dgm:pt modelId="{1EE96859-A390-47D4-ACF2-F636974D8474}" type="pres">
      <dgm:prSet presAssocID="{77291501-A1C7-46EA-95AE-6C0F32E0E74C}" presName="box" presStyleLbl="node1" presStyleIdx="0" presStyleCnt="6"/>
      <dgm:spPr>
        <a:prstGeom prst="roundRect">
          <a:avLst>
            <a:gd name="adj" fmla="val 10000"/>
          </a:avLst>
        </a:prstGeom>
      </dgm:spPr>
      <dgm:t>
        <a:bodyPr/>
        <a:lstStyle/>
        <a:p>
          <a:endParaRPr lang="en-US"/>
        </a:p>
      </dgm:t>
    </dgm:pt>
    <dgm:pt modelId="{3E6A27BD-9928-4CD2-87FF-9DD39321A57B}" type="pres">
      <dgm:prSet presAssocID="{77291501-A1C7-46EA-95AE-6C0F32E0E74C}" presName="img" presStyleLbl="fgImgPlace1" presStyleIdx="0" presStyleCnt="6"/>
      <dgm:spPr>
        <a:xfrm>
          <a:off x="62507" y="62507"/>
          <a:ext cx="771214" cy="500062"/>
        </a:xfrm>
        <a:prstGeom prst="roundRect">
          <a:avLst>
            <a:gd name="adj" fmla="val 10000"/>
          </a:avLst>
        </a:prstGeom>
        <a:blipFill rotWithShape="0">
          <a:blip xmlns:r="http://schemas.openxmlformats.org/officeDocument/2006/relationships" r:embed="rId1"/>
          <a:stretch>
            <a:fillRect/>
          </a:stretch>
        </a:blipFill>
        <a:scene3d>
          <a:camera prst="orthographicFront"/>
          <a:lightRig rig="flat" dir="t"/>
        </a:scene3d>
        <a:sp3d z="127000" prstMaterial="plastic">
          <a:bevelT w="88900" h="88900"/>
          <a:bevelB w="88900" h="31750" prst="angle"/>
        </a:sp3d>
      </dgm:spPr>
      <dgm:t>
        <a:bodyPr/>
        <a:lstStyle/>
        <a:p>
          <a:endParaRPr lang="en-US"/>
        </a:p>
      </dgm:t>
    </dgm:pt>
    <dgm:pt modelId="{60FA7A99-6EF5-4BBF-9383-2931AFA61D79}" type="pres">
      <dgm:prSet presAssocID="{77291501-A1C7-46EA-95AE-6C0F32E0E74C}" presName="text" presStyleLbl="node1" presStyleIdx="0" presStyleCnt="6">
        <dgm:presLayoutVars>
          <dgm:bulletEnabled val="1"/>
        </dgm:presLayoutVars>
      </dgm:prSet>
      <dgm:spPr/>
      <dgm:t>
        <a:bodyPr/>
        <a:lstStyle/>
        <a:p>
          <a:endParaRPr lang="en-US"/>
        </a:p>
      </dgm:t>
    </dgm:pt>
    <dgm:pt modelId="{90F07C39-2301-41FB-9524-59BDDC7BD676}" type="pres">
      <dgm:prSet presAssocID="{A0552F5B-345E-4EBA-B10D-F3ACE1B7F608}" presName="spacer" presStyleCnt="0"/>
      <dgm:spPr/>
      <dgm:t>
        <a:bodyPr/>
        <a:lstStyle/>
        <a:p>
          <a:endParaRPr lang="en-US"/>
        </a:p>
      </dgm:t>
    </dgm:pt>
    <dgm:pt modelId="{B749E5F2-19CF-42FA-B26A-5A256E8C61FD}" type="pres">
      <dgm:prSet presAssocID="{99E78A93-E084-4211-B00D-686E0ACCE2BA}" presName="comp" presStyleCnt="0"/>
      <dgm:spPr/>
      <dgm:t>
        <a:bodyPr/>
        <a:lstStyle/>
        <a:p>
          <a:endParaRPr lang="en-US"/>
        </a:p>
      </dgm:t>
    </dgm:pt>
    <dgm:pt modelId="{A74CA099-FD7A-432E-AED0-9159FC1FB30C}" type="pres">
      <dgm:prSet presAssocID="{99E78A93-E084-4211-B00D-686E0ACCE2BA}" presName="box" presStyleLbl="node1" presStyleIdx="1" presStyleCnt="6"/>
      <dgm:spPr>
        <a:prstGeom prst="roundRect">
          <a:avLst>
            <a:gd name="adj" fmla="val 10000"/>
          </a:avLst>
        </a:prstGeom>
      </dgm:spPr>
      <dgm:t>
        <a:bodyPr/>
        <a:lstStyle/>
        <a:p>
          <a:endParaRPr lang="en-US"/>
        </a:p>
      </dgm:t>
    </dgm:pt>
    <dgm:pt modelId="{B4463AC9-3391-4B9E-9C16-A721CD4D09F0}" type="pres">
      <dgm:prSet presAssocID="{99E78A93-E084-4211-B00D-686E0ACCE2BA}" presName="img" presStyleLbl="fgImgPlace1" presStyleIdx="1" presStyleCnt="6"/>
      <dgm:spPr>
        <a:xfrm>
          <a:off x="62507" y="750093"/>
          <a:ext cx="771214" cy="500062"/>
        </a:xfrm>
        <a:prstGeom prst="roundRect">
          <a:avLst>
            <a:gd name="adj" fmla="val 10000"/>
          </a:avLst>
        </a:prstGeom>
        <a:blipFill rotWithShape="0">
          <a:blip xmlns:r="http://schemas.openxmlformats.org/officeDocument/2006/relationships" r:embed="rId2"/>
          <a:stretch>
            <a:fillRect/>
          </a:stretch>
        </a:blipFill>
        <a:scene3d>
          <a:camera prst="orthographicFront"/>
          <a:lightRig rig="flat" dir="t"/>
        </a:scene3d>
        <a:sp3d z="127000" prstMaterial="plastic">
          <a:bevelT w="88900" h="88900"/>
          <a:bevelB w="88900" h="31750" prst="angle"/>
        </a:sp3d>
      </dgm:spPr>
      <dgm:t>
        <a:bodyPr/>
        <a:lstStyle/>
        <a:p>
          <a:endParaRPr lang="en-US"/>
        </a:p>
      </dgm:t>
    </dgm:pt>
    <dgm:pt modelId="{02076CD7-2D2D-4A13-8F0B-42EB949BEDEB}" type="pres">
      <dgm:prSet presAssocID="{99E78A93-E084-4211-B00D-686E0ACCE2BA}" presName="text" presStyleLbl="node1" presStyleIdx="1" presStyleCnt="6">
        <dgm:presLayoutVars>
          <dgm:bulletEnabled val="1"/>
        </dgm:presLayoutVars>
      </dgm:prSet>
      <dgm:spPr/>
      <dgm:t>
        <a:bodyPr/>
        <a:lstStyle/>
        <a:p>
          <a:endParaRPr lang="en-US"/>
        </a:p>
      </dgm:t>
    </dgm:pt>
    <dgm:pt modelId="{8F49B34A-88F4-419D-AB35-75D70D18128C}" type="pres">
      <dgm:prSet presAssocID="{21808670-DAE2-4469-A661-3274D657EB72}" presName="spacer" presStyleCnt="0"/>
      <dgm:spPr/>
      <dgm:t>
        <a:bodyPr/>
        <a:lstStyle/>
        <a:p>
          <a:endParaRPr lang="en-US"/>
        </a:p>
      </dgm:t>
    </dgm:pt>
    <dgm:pt modelId="{CC11801D-8A96-4602-B106-7428A4A16072}" type="pres">
      <dgm:prSet presAssocID="{3E5429C9-98DF-4BC1-B95E-22328F5D0E06}" presName="comp" presStyleCnt="0"/>
      <dgm:spPr/>
      <dgm:t>
        <a:bodyPr/>
        <a:lstStyle/>
        <a:p>
          <a:endParaRPr lang="en-US"/>
        </a:p>
      </dgm:t>
    </dgm:pt>
    <dgm:pt modelId="{94F3F4A5-9822-45EE-A3DC-EC2D93741C8F}" type="pres">
      <dgm:prSet presAssocID="{3E5429C9-98DF-4BC1-B95E-22328F5D0E06}" presName="box" presStyleLbl="node1" presStyleIdx="2" presStyleCnt="6" custLinFactNeighborX="-523" custLinFactNeighborY="4186"/>
      <dgm:spPr>
        <a:prstGeom prst="roundRect">
          <a:avLst>
            <a:gd name="adj" fmla="val 10000"/>
          </a:avLst>
        </a:prstGeom>
      </dgm:spPr>
      <dgm:t>
        <a:bodyPr/>
        <a:lstStyle/>
        <a:p>
          <a:endParaRPr lang="en-US"/>
        </a:p>
      </dgm:t>
    </dgm:pt>
    <dgm:pt modelId="{7ABDFF94-AEC8-4102-8E88-B9EDCB5127DC}" type="pres">
      <dgm:prSet presAssocID="{3E5429C9-98DF-4BC1-B95E-22328F5D0E06}" presName="img" presStyleLbl="fgImgPlace1" presStyleIdx="2" presStyleCnt="6"/>
      <dgm:spPr>
        <a:xfrm>
          <a:off x="62507" y="1437679"/>
          <a:ext cx="771214" cy="500062"/>
        </a:xfrm>
        <a:prstGeom prst="roundRect">
          <a:avLst>
            <a:gd name="adj" fmla="val 10000"/>
          </a:avLst>
        </a:prstGeom>
        <a:blipFill rotWithShape="0">
          <a:blip xmlns:r="http://schemas.openxmlformats.org/officeDocument/2006/relationships" r:embed="rId3"/>
          <a:stretch>
            <a:fillRect/>
          </a:stretch>
        </a:blipFill>
        <a:scene3d>
          <a:camera prst="orthographicFront"/>
          <a:lightRig rig="flat" dir="t"/>
        </a:scene3d>
        <a:sp3d z="127000" prstMaterial="plastic">
          <a:bevelT w="88900" h="88900"/>
          <a:bevelB w="88900" h="31750" prst="angle"/>
        </a:sp3d>
      </dgm:spPr>
      <dgm:t>
        <a:bodyPr/>
        <a:lstStyle/>
        <a:p>
          <a:endParaRPr lang="en-US"/>
        </a:p>
      </dgm:t>
    </dgm:pt>
    <dgm:pt modelId="{2C5207B3-A4E7-4D79-8E7E-E79DF3F5F090}" type="pres">
      <dgm:prSet presAssocID="{3E5429C9-98DF-4BC1-B95E-22328F5D0E06}" presName="text" presStyleLbl="node1" presStyleIdx="2" presStyleCnt="6">
        <dgm:presLayoutVars>
          <dgm:bulletEnabled val="1"/>
        </dgm:presLayoutVars>
      </dgm:prSet>
      <dgm:spPr/>
      <dgm:t>
        <a:bodyPr/>
        <a:lstStyle/>
        <a:p>
          <a:endParaRPr lang="en-US"/>
        </a:p>
      </dgm:t>
    </dgm:pt>
    <dgm:pt modelId="{A5B5435A-A882-4225-A8DF-5A225E7316E9}" type="pres">
      <dgm:prSet presAssocID="{2D0DF62E-229D-4EEE-B425-1FAD4792FE59}" presName="spacer" presStyleCnt="0"/>
      <dgm:spPr/>
      <dgm:t>
        <a:bodyPr/>
        <a:lstStyle/>
        <a:p>
          <a:endParaRPr lang="en-US"/>
        </a:p>
      </dgm:t>
    </dgm:pt>
    <dgm:pt modelId="{36FBCBBD-DCBA-45AB-8239-CC3E5F56072E}" type="pres">
      <dgm:prSet presAssocID="{55CD0C51-5C45-44D8-A2FC-DF0308412D8E}" presName="comp" presStyleCnt="0"/>
      <dgm:spPr/>
      <dgm:t>
        <a:bodyPr/>
        <a:lstStyle/>
        <a:p>
          <a:endParaRPr lang="en-US"/>
        </a:p>
      </dgm:t>
    </dgm:pt>
    <dgm:pt modelId="{8B75BCD3-A83D-40AA-8185-7E01B304EC8B}" type="pres">
      <dgm:prSet presAssocID="{55CD0C51-5C45-44D8-A2FC-DF0308412D8E}" presName="box" presStyleLbl="node1" presStyleIdx="3" presStyleCnt="6"/>
      <dgm:spPr>
        <a:prstGeom prst="roundRect">
          <a:avLst>
            <a:gd name="adj" fmla="val 10000"/>
          </a:avLst>
        </a:prstGeom>
      </dgm:spPr>
      <dgm:t>
        <a:bodyPr/>
        <a:lstStyle/>
        <a:p>
          <a:endParaRPr lang="en-US"/>
        </a:p>
      </dgm:t>
    </dgm:pt>
    <dgm:pt modelId="{A1A4858C-06EC-4466-B8D2-0F793AC8E03F}" type="pres">
      <dgm:prSet presAssocID="{55CD0C51-5C45-44D8-A2FC-DF0308412D8E}" presName="img" presStyleLbl="fgImgPlace1" presStyleIdx="3" presStyleCnt="6"/>
      <dgm:spPr>
        <a:xfrm>
          <a:off x="62507" y="2125265"/>
          <a:ext cx="771214" cy="500062"/>
        </a:xfrm>
        <a:prstGeom prst="roundRect">
          <a:avLst>
            <a:gd name="adj" fmla="val 10000"/>
          </a:avLst>
        </a:prstGeom>
        <a:blipFill rotWithShape="0">
          <a:blip xmlns:r="http://schemas.openxmlformats.org/officeDocument/2006/relationships" r:embed="rId4"/>
          <a:stretch>
            <a:fillRect/>
          </a:stretch>
        </a:blipFill>
        <a:scene3d>
          <a:camera prst="orthographicFront"/>
          <a:lightRig rig="flat" dir="t"/>
        </a:scene3d>
        <a:sp3d z="127000" prstMaterial="plastic">
          <a:bevelT w="88900" h="88900"/>
          <a:bevelB w="88900" h="31750" prst="angle"/>
        </a:sp3d>
      </dgm:spPr>
      <dgm:t>
        <a:bodyPr/>
        <a:lstStyle/>
        <a:p>
          <a:endParaRPr lang="en-US"/>
        </a:p>
      </dgm:t>
    </dgm:pt>
    <dgm:pt modelId="{D0FB71DF-0478-45F6-8DD7-BADD88A2573F}" type="pres">
      <dgm:prSet presAssocID="{55CD0C51-5C45-44D8-A2FC-DF0308412D8E}" presName="text" presStyleLbl="node1" presStyleIdx="3" presStyleCnt="6">
        <dgm:presLayoutVars>
          <dgm:bulletEnabled val="1"/>
        </dgm:presLayoutVars>
      </dgm:prSet>
      <dgm:spPr/>
      <dgm:t>
        <a:bodyPr/>
        <a:lstStyle/>
        <a:p>
          <a:endParaRPr lang="en-US"/>
        </a:p>
      </dgm:t>
    </dgm:pt>
    <dgm:pt modelId="{D3910DAA-DF7D-4E33-AB09-2D16D87D2413}" type="pres">
      <dgm:prSet presAssocID="{8CB35F38-7147-4BFA-9FB9-5F090DE235AA}" presName="spacer" presStyleCnt="0"/>
      <dgm:spPr/>
      <dgm:t>
        <a:bodyPr/>
        <a:lstStyle/>
        <a:p>
          <a:endParaRPr lang="en-US"/>
        </a:p>
      </dgm:t>
    </dgm:pt>
    <dgm:pt modelId="{13D4300B-2B83-4D6B-BF04-521476CA2FCF}" type="pres">
      <dgm:prSet presAssocID="{F47FE0A5-D900-4EAE-9F7B-4EE93FB6727D}" presName="comp" presStyleCnt="0"/>
      <dgm:spPr/>
      <dgm:t>
        <a:bodyPr/>
        <a:lstStyle/>
        <a:p>
          <a:endParaRPr lang="en-US"/>
        </a:p>
      </dgm:t>
    </dgm:pt>
    <dgm:pt modelId="{B29A232E-F0F4-487A-90C3-47F154BD1FB1}" type="pres">
      <dgm:prSet presAssocID="{F47FE0A5-D900-4EAE-9F7B-4EE93FB6727D}" presName="box" presStyleLbl="node1" presStyleIdx="4" presStyleCnt="6" custLinFactNeighborX="276"/>
      <dgm:spPr>
        <a:prstGeom prst="roundRect">
          <a:avLst>
            <a:gd name="adj" fmla="val 10000"/>
          </a:avLst>
        </a:prstGeom>
      </dgm:spPr>
      <dgm:t>
        <a:bodyPr/>
        <a:lstStyle/>
        <a:p>
          <a:endParaRPr lang="en-US"/>
        </a:p>
      </dgm:t>
    </dgm:pt>
    <dgm:pt modelId="{EAF50539-3C76-4E25-B8B7-5F6B3BE1975B}" type="pres">
      <dgm:prSet presAssocID="{F47FE0A5-D900-4EAE-9F7B-4EE93FB6727D}" presName="img" presStyleLbl="fgImgPlace1" presStyleIdx="4" presStyleCnt="6"/>
      <dgm:spPr>
        <a:xfrm>
          <a:off x="62507" y="2812851"/>
          <a:ext cx="771214" cy="500062"/>
        </a:xfrm>
        <a:prstGeom prst="roundRect">
          <a:avLst>
            <a:gd name="adj" fmla="val 10000"/>
          </a:avLst>
        </a:prstGeom>
        <a:blipFill rotWithShape="0">
          <a:blip xmlns:r="http://schemas.openxmlformats.org/officeDocument/2006/relationships" r:embed="rId5"/>
          <a:stretch>
            <a:fillRect/>
          </a:stretch>
        </a:blipFill>
        <a:scene3d>
          <a:camera prst="orthographicFront"/>
          <a:lightRig rig="flat" dir="t"/>
        </a:scene3d>
        <a:sp3d z="127000" prstMaterial="plastic">
          <a:bevelT w="88900" h="88900"/>
          <a:bevelB w="88900" h="31750" prst="angle"/>
        </a:sp3d>
      </dgm:spPr>
      <dgm:t>
        <a:bodyPr/>
        <a:lstStyle/>
        <a:p>
          <a:endParaRPr lang="en-US"/>
        </a:p>
      </dgm:t>
    </dgm:pt>
    <dgm:pt modelId="{F75A1914-B0C6-463E-B040-815EBF9915B0}" type="pres">
      <dgm:prSet presAssocID="{F47FE0A5-D900-4EAE-9F7B-4EE93FB6727D}" presName="text" presStyleLbl="node1" presStyleIdx="4" presStyleCnt="6">
        <dgm:presLayoutVars>
          <dgm:bulletEnabled val="1"/>
        </dgm:presLayoutVars>
      </dgm:prSet>
      <dgm:spPr/>
      <dgm:t>
        <a:bodyPr/>
        <a:lstStyle/>
        <a:p>
          <a:endParaRPr lang="en-US"/>
        </a:p>
      </dgm:t>
    </dgm:pt>
    <dgm:pt modelId="{8DA63FE5-22AE-4DD1-B7DF-A8D291F8D237}" type="pres">
      <dgm:prSet presAssocID="{1BFCEA4F-B379-41C7-AE8F-58B719AF9FCA}" presName="spacer" presStyleCnt="0"/>
      <dgm:spPr/>
      <dgm:t>
        <a:bodyPr/>
        <a:lstStyle/>
        <a:p>
          <a:endParaRPr lang="en-US"/>
        </a:p>
      </dgm:t>
    </dgm:pt>
    <dgm:pt modelId="{A6908027-A8D8-4A50-B90A-8A4DD0CFBE54}" type="pres">
      <dgm:prSet presAssocID="{12366CDA-6D69-4D69-9176-600961977F7F}" presName="comp" presStyleCnt="0"/>
      <dgm:spPr/>
      <dgm:t>
        <a:bodyPr/>
        <a:lstStyle/>
        <a:p>
          <a:endParaRPr lang="en-US"/>
        </a:p>
      </dgm:t>
    </dgm:pt>
    <dgm:pt modelId="{21E09C57-FA2D-4C17-B6A2-0D6A92EC16DD}" type="pres">
      <dgm:prSet presAssocID="{12366CDA-6D69-4D69-9176-600961977F7F}" presName="box" presStyleLbl="node1" presStyleIdx="5" presStyleCnt="6"/>
      <dgm:spPr>
        <a:prstGeom prst="roundRect">
          <a:avLst>
            <a:gd name="adj" fmla="val 10000"/>
          </a:avLst>
        </a:prstGeom>
      </dgm:spPr>
      <dgm:t>
        <a:bodyPr/>
        <a:lstStyle/>
        <a:p>
          <a:endParaRPr lang="en-US"/>
        </a:p>
      </dgm:t>
    </dgm:pt>
    <dgm:pt modelId="{053EEB9B-F777-46A4-BD45-CF28DA8AEE28}" type="pres">
      <dgm:prSet presAssocID="{12366CDA-6D69-4D69-9176-600961977F7F}" presName="img" presStyleLbl="fgImgPlace1" presStyleIdx="5" presStyleCnt="6"/>
      <dgm:spPr>
        <a:xfrm>
          <a:off x="62507" y="3500437"/>
          <a:ext cx="771214" cy="500062"/>
        </a:xfrm>
        <a:prstGeom prst="roundRect">
          <a:avLst>
            <a:gd name="adj" fmla="val 10000"/>
          </a:avLst>
        </a:prstGeom>
        <a:blipFill rotWithShape="0">
          <a:blip xmlns:r="http://schemas.openxmlformats.org/officeDocument/2006/relationships" r:embed="rId6"/>
          <a:stretch>
            <a:fillRect/>
          </a:stretch>
        </a:blipFill>
        <a:scene3d>
          <a:camera prst="orthographicFront"/>
          <a:lightRig rig="flat" dir="t"/>
        </a:scene3d>
        <a:sp3d z="127000" prstMaterial="plastic">
          <a:bevelT w="88900" h="88900"/>
          <a:bevelB w="88900" h="31750" prst="angle"/>
        </a:sp3d>
      </dgm:spPr>
      <dgm:t>
        <a:bodyPr/>
        <a:lstStyle/>
        <a:p>
          <a:endParaRPr lang="en-US"/>
        </a:p>
      </dgm:t>
    </dgm:pt>
    <dgm:pt modelId="{8E6EC3B9-BA22-4A37-B0E1-D774D79A945F}" type="pres">
      <dgm:prSet presAssocID="{12366CDA-6D69-4D69-9176-600961977F7F}" presName="text" presStyleLbl="node1" presStyleIdx="5" presStyleCnt="6">
        <dgm:presLayoutVars>
          <dgm:bulletEnabled val="1"/>
        </dgm:presLayoutVars>
      </dgm:prSet>
      <dgm:spPr/>
      <dgm:t>
        <a:bodyPr/>
        <a:lstStyle/>
        <a:p>
          <a:endParaRPr lang="en-US"/>
        </a:p>
      </dgm:t>
    </dgm:pt>
  </dgm:ptLst>
  <dgm:cxnLst>
    <dgm:cxn modelId="{1229AC1D-8D21-44B3-86C9-B23C5606BAE2}" type="presOf" srcId="{3E5429C9-98DF-4BC1-B95E-22328F5D0E06}" destId="{2C5207B3-A4E7-4D79-8E7E-E79DF3F5F090}" srcOrd="1" destOrd="0" presId="urn:microsoft.com/office/officeart/2005/8/layout/vList4#1"/>
    <dgm:cxn modelId="{F84DEEDC-DC5A-4B66-AF22-293353CB2086}" type="presOf" srcId="{99E78A93-E084-4211-B00D-686E0ACCE2BA}" destId="{02076CD7-2D2D-4A13-8F0B-42EB949BEDEB}" srcOrd="1" destOrd="0" presId="urn:microsoft.com/office/officeart/2005/8/layout/vList4#1"/>
    <dgm:cxn modelId="{49D67414-98F0-4965-8948-45655E664627}" type="presOf" srcId="{EE2FD60A-8D0D-47DC-B99A-0EE0142D1D88}" destId="{BE74B5A5-F2DC-4AD9-AE4D-97C94D78FA12}" srcOrd="0" destOrd="0" presId="urn:microsoft.com/office/officeart/2005/8/layout/vList4#1"/>
    <dgm:cxn modelId="{6A488857-728A-425B-B341-5695B89834B9}" type="presOf" srcId="{F47FE0A5-D900-4EAE-9F7B-4EE93FB6727D}" destId="{B29A232E-F0F4-487A-90C3-47F154BD1FB1}" srcOrd="0" destOrd="0" presId="urn:microsoft.com/office/officeart/2005/8/layout/vList4#1"/>
    <dgm:cxn modelId="{55B40F98-6433-408D-8911-581597CFD70A}" srcId="{EE2FD60A-8D0D-47DC-B99A-0EE0142D1D88}" destId="{77291501-A1C7-46EA-95AE-6C0F32E0E74C}" srcOrd="0" destOrd="0" parTransId="{9940A010-1AA0-4CBD-91D9-ADDFF1D3DC02}" sibTransId="{A0552F5B-345E-4EBA-B10D-F3ACE1B7F608}"/>
    <dgm:cxn modelId="{37847ACC-B88B-437C-860D-BB84B4DEA093}" type="presOf" srcId="{55CD0C51-5C45-44D8-A2FC-DF0308412D8E}" destId="{D0FB71DF-0478-45F6-8DD7-BADD88A2573F}" srcOrd="1" destOrd="0" presId="urn:microsoft.com/office/officeart/2005/8/layout/vList4#1"/>
    <dgm:cxn modelId="{5795EA5D-0D04-4F43-97B6-BF95BB41F2D5}" type="presOf" srcId="{3E5429C9-98DF-4BC1-B95E-22328F5D0E06}" destId="{94F3F4A5-9822-45EE-A3DC-EC2D93741C8F}" srcOrd="0" destOrd="0" presId="urn:microsoft.com/office/officeart/2005/8/layout/vList4#1"/>
    <dgm:cxn modelId="{2FF58FDB-46E7-4E16-8E39-817AE5463B9E}" srcId="{EE2FD60A-8D0D-47DC-B99A-0EE0142D1D88}" destId="{55CD0C51-5C45-44D8-A2FC-DF0308412D8E}" srcOrd="3" destOrd="0" parTransId="{2E963E07-58BD-4EF3-B004-CAEDC87E0B19}" sibTransId="{8CB35F38-7147-4BFA-9FB9-5F090DE235AA}"/>
    <dgm:cxn modelId="{5B5207F1-2860-4910-8683-BFEC84C0A2D2}" type="presOf" srcId="{55CD0C51-5C45-44D8-A2FC-DF0308412D8E}" destId="{8B75BCD3-A83D-40AA-8185-7E01B304EC8B}" srcOrd="0" destOrd="0" presId="urn:microsoft.com/office/officeart/2005/8/layout/vList4#1"/>
    <dgm:cxn modelId="{BBF18237-6228-4154-88B6-6AAE430792EE}" type="presOf" srcId="{99E78A93-E084-4211-B00D-686E0ACCE2BA}" destId="{A74CA099-FD7A-432E-AED0-9159FC1FB30C}" srcOrd="0" destOrd="0" presId="urn:microsoft.com/office/officeart/2005/8/layout/vList4#1"/>
    <dgm:cxn modelId="{22355DE2-E499-4D93-BE06-8BB13EF42746}" type="presOf" srcId="{12366CDA-6D69-4D69-9176-600961977F7F}" destId="{21E09C57-FA2D-4C17-B6A2-0D6A92EC16DD}" srcOrd="0" destOrd="0" presId="urn:microsoft.com/office/officeart/2005/8/layout/vList4#1"/>
    <dgm:cxn modelId="{69CDFEA2-40AD-4EF2-AF30-DB63843E2468}" srcId="{EE2FD60A-8D0D-47DC-B99A-0EE0142D1D88}" destId="{F47FE0A5-D900-4EAE-9F7B-4EE93FB6727D}" srcOrd="4" destOrd="0" parTransId="{6E9E27E3-BA34-4304-8635-00776D7C6CDF}" sibTransId="{1BFCEA4F-B379-41C7-AE8F-58B719AF9FCA}"/>
    <dgm:cxn modelId="{633DB2EB-8F36-4116-991C-B4830985659E}" type="presOf" srcId="{77291501-A1C7-46EA-95AE-6C0F32E0E74C}" destId="{60FA7A99-6EF5-4BBF-9383-2931AFA61D79}" srcOrd="1" destOrd="0" presId="urn:microsoft.com/office/officeart/2005/8/layout/vList4#1"/>
    <dgm:cxn modelId="{51B27D55-B1B9-458F-914F-704227F7F703}" type="presOf" srcId="{F47FE0A5-D900-4EAE-9F7B-4EE93FB6727D}" destId="{F75A1914-B0C6-463E-B040-815EBF9915B0}" srcOrd="1" destOrd="0" presId="urn:microsoft.com/office/officeart/2005/8/layout/vList4#1"/>
    <dgm:cxn modelId="{2E4E7896-E8B9-4D26-AA50-7335C99901D8}" srcId="{EE2FD60A-8D0D-47DC-B99A-0EE0142D1D88}" destId="{99E78A93-E084-4211-B00D-686E0ACCE2BA}" srcOrd="1" destOrd="0" parTransId="{DE5799C6-C073-4C53-B449-A8F2E78B90E4}" sibTransId="{21808670-DAE2-4469-A661-3274D657EB72}"/>
    <dgm:cxn modelId="{B608E097-A978-45BF-8554-F0D40F5C3298}" srcId="{EE2FD60A-8D0D-47DC-B99A-0EE0142D1D88}" destId="{3E5429C9-98DF-4BC1-B95E-22328F5D0E06}" srcOrd="2" destOrd="0" parTransId="{7AB3F795-CAC8-4E89-BB2F-C60010DD772B}" sibTransId="{2D0DF62E-229D-4EEE-B425-1FAD4792FE59}"/>
    <dgm:cxn modelId="{7A57EDD2-F686-4BA6-A962-A6F34F2136DC}" type="presOf" srcId="{12366CDA-6D69-4D69-9176-600961977F7F}" destId="{8E6EC3B9-BA22-4A37-B0E1-D774D79A945F}" srcOrd="1" destOrd="0" presId="urn:microsoft.com/office/officeart/2005/8/layout/vList4#1"/>
    <dgm:cxn modelId="{C8EE6E82-DFA6-4141-B5BC-E2411217F415}" srcId="{EE2FD60A-8D0D-47DC-B99A-0EE0142D1D88}" destId="{12366CDA-6D69-4D69-9176-600961977F7F}" srcOrd="5" destOrd="0" parTransId="{48794DE5-50C1-4BCA-A2BC-913947A54A06}" sibTransId="{180801ED-5F14-4918-BCBC-53CFFCC3CB1B}"/>
    <dgm:cxn modelId="{BB333E20-1F94-4522-BD7E-0B6BD2585486}" type="presOf" srcId="{77291501-A1C7-46EA-95AE-6C0F32E0E74C}" destId="{1EE96859-A390-47D4-ACF2-F636974D8474}" srcOrd="0" destOrd="0" presId="urn:microsoft.com/office/officeart/2005/8/layout/vList4#1"/>
    <dgm:cxn modelId="{1B57BF80-7A39-46F4-A9A4-0A8CA29F59E5}" type="presParOf" srcId="{BE74B5A5-F2DC-4AD9-AE4D-97C94D78FA12}" destId="{2EDC3A1B-E525-4A11-BE6E-9A4F9983742D}" srcOrd="0" destOrd="0" presId="urn:microsoft.com/office/officeart/2005/8/layout/vList4#1"/>
    <dgm:cxn modelId="{A94DFC2F-7A32-4C14-AB3B-1A041318C037}" type="presParOf" srcId="{2EDC3A1B-E525-4A11-BE6E-9A4F9983742D}" destId="{1EE96859-A390-47D4-ACF2-F636974D8474}" srcOrd="0" destOrd="0" presId="urn:microsoft.com/office/officeart/2005/8/layout/vList4#1"/>
    <dgm:cxn modelId="{D955FF37-0856-4315-889B-2ECBA47CF093}" type="presParOf" srcId="{2EDC3A1B-E525-4A11-BE6E-9A4F9983742D}" destId="{3E6A27BD-9928-4CD2-87FF-9DD39321A57B}" srcOrd="1" destOrd="0" presId="urn:microsoft.com/office/officeart/2005/8/layout/vList4#1"/>
    <dgm:cxn modelId="{4239DB88-F6B5-4D0C-9471-28C77EFEED81}" type="presParOf" srcId="{2EDC3A1B-E525-4A11-BE6E-9A4F9983742D}" destId="{60FA7A99-6EF5-4BBF-9383-2931AFA61D79}" srcOrd="2" destOrd="0" presId="urn:microsoft.com/office/officeart/2005/8/layout/vList4#1"/>
    <dgm:cxn modelId="{65111BE5-A6EF-4A02-8F07-D7027D22EBA3}" type="presParOf" srcId="{BE74B5A5-F2DC-4AD9-AE4D-97C94D78FA12}" destId="{90F07C39-2301-41FB-9524-59BDDC7BD676}" srcOrd="1" destOrd="0" presId="urn:microsoft.com/office/officeart/2005/8/layout/vList4#1"/>
    <dgm:cxn modelId="{7893214C-2B25-48CB-AE11-34368AE84425}" type="presParOf" srcId="{BE74B5A5-F2DC-4AD9-AE4D-97C94D78FA12}" destId="{B749E5F2-19CF-42FA-B26A-5A256E8C61FD}" srcOrd="2" destOrd="0" presId="urn:microsoft.com/office/officeart/2005/8/layout/vList4#1"/>
    <dgm:cxn modelId="{D2D21334-896B-451D-903D-657D72B094C7}" type="presParOf" srcId="{B749E5F2-19CF-42FA-B26A-5A256E8C61FD}" destId="{A74CA099-FD7A-432E-AED0-9159FC1FB30C}" srcOrd="0" destOrd="0" presId="urn:microsoft.com/office/officeart/2005/8/layout/vList4#1"/>
    <dgm:cxn modelId="{3C20B735-6D47-490C-9F2D-AD382F5E893E}" type="presParOf" srcId="{B749E5F2-19CF-42FA-B26A-5A256E8C61FD}" destId="{B4463AC9-3391-4B9E-9C16-A721CD4D09F0}" srcOrd="1" destOrd="0" presId="urn:microsoft.com/office/officeart/2005/8/layout/vList4#1"/>
    <dgm:cxn modelId="{540C0B6C-EBA0-483D-80EB-C230D73B3A54}" type="presParOf" srcId="{B749E5F2-19CF-42FA-B26A-5A256E8C61FD}" destId="{02076CD7-2D2D-4A13-8F0B-42EB949BEDEB}" srcOrd="2" destOrd="0" presId="urn:microsoft.com/office/officeart/2005/8/layout/vList4#1"/>
    <dgm:cxn modelId="{B8BF59F4-057D-448A-8089-43367563654F}" type="presParOf" srcId="{BE74B5A5-F2DC-4AD9-AE4D-97C94D78FA12}" destId="{8F49B34A-88F4-419D-AB35-75D70D18128C}" srcOrd="3" destOrd="0" presId="urn:microsoft.com/office/officeart/2005/8/layout/vList4#1"/>
    <dgm:cxn modelId="{B9FB3D28-7BE3-4241-92CB-FEF181719FF0}" type="presParOf" srcId="{BE74B5A5-F2DC-4AD9-AE4D-97C94D78FA12}" destId="{CC11801D-8A96-4602-B106-7428A4A16072}" srcOrd="4" destOrd="0" presId="urn:microsoft.com/office/officeart/2005/8/layout/vList4#1"/>
    <dgm:cxn modelId="{9D384E1D-5E11-4492-B395-A3843D4BEC5C}" type="presParOf" srcId="{CC11801D-8A96-4602-B106-7428A4A16072}" destId="{94F3F4A5-9822-45EE-A3DC-EC2D93741C8F}" srcOrd="0" destOrd="0" presId="urn:microsoft.com/office/officeart/2005/8/layout/vList4#1"/>
    <dgm:cxn modelId="{1D86075D-B71A-40DE-A30B-D26D34E47D0E}" type="presParOf" srcId="{CC11801D-8A96-4602-B106-7428A4A16072}" destId="{7ABDFF94-AEC8-4102-8E88-B9EDCB5127DC}" srcOrd="1" destOrd="0" presId="urn:microsoft.com/office/officeart/2005/8/layout/vList4#1"/>
    <dgm:cxn modelId="{4013C8B5-DE8E-4F79-AC87-96113A4BFE77}" type="presParOf" srcId="{CC11801D-8A96-4602-B106-7428A4A16072}" destId="{2C5207B3-A4E7-4D79-8E7E-E79DF3F5F090}" srcOrd="2" destOrd="0" presId="urn:microsoft.com/office/officeart/2005/8/layout/vList4#1"/>
    <dgm:cxn modelId="{BF0581EB-59F4-4969-9109-9B98498C03AA}" type="presParOf" srcId="{BE74B5A5-F2DC-4AD9-AE4D-97C94D78FA12}" destId="{A5B5435A-A882-4225-A8DF-5A225E7316E9}" srcOrd="5" destOrd="0" presId="urn:microsoft.com/office/officeart/2005/8/layout/vList4#1"/>
    <dgm:cxn modelId="{CC7447DD-20DA-4175-B8FF-A333229D5D4C}" type="presParOf" srcId="{BE74B5A5-F2DC-4AD9-AE4D-97C94D78FA12}" destId="{36FBCBBD-DCBA-45AB-8239-CC3E5F56072E}" srcOrd="6" destOrd="0" presId="urn:microsoft.com/office/officeart/2005/8/layout/vList4#1"/>
    <dgm:cxn modelId="{D1F4BDBA-B0FE-47E4-940E-B7BE23452F39}" type="presParOf" srcId="{36FBCBBD-DCBA-45AB-8239-CC3E5F56072E}" destId="{8B75BCD3-A83D-40AA-8185-7E01B304EC8B}" srcOrd="0" destOrd="0" presId="urn:microsoft.com/office/officeart/2005/8/layout/vList4#1"/>
    <dgm:cxn modelId="{9294A5F6-F3C0-4B88-811D-3CA55E835BF8}" type="presParOf" srcId="{36FBCBBD-DCBA-45AB-8239-CC3E5F56072E}" destId="{A1A4858C-06EC-4466-B8D2-0F793AC8E03F}" srcOrd="1" destOrd="0" presId="urn:microsoft.com/office/officeart/2005/8/layout/vList4#1"/>
    <dgm:cxn modelId="{03B37836-DED6-416B-9647-7CF5257C14B0}" type="presParOf" srcId="{36FBCBBD-DCBA-45AB-8239-CC3E5F56072E}" destId="{D0FB71DF-0478-45F6-8DD7-BADD88A2573F}" srcOrd="2" destOrd="0" presId="urn:microsoft.com/office/officeart/2005/8/layout/vList4#1"/>
    <dgm:cxn modelId="{11EB1272-5F12-4C73-9AF1-C0B5E9802BE4}" type="presParOf" srcId="{BE74B5A5-F2DC-4AD9-AE4D-97C94D78FA12}" destId="{D3910DAA-DF7D-4E33-AB09-2D16D87D2413}" srcOrd="7" destOrd="0" presId="urn:microsoft.com/office/officeart/2005/8/layout/vList4#1"/>
    <dgm:cxn modelId="{3EAC2856-7D29-48BA-8A89-75F2CA5A7970}" type="presParOf" srcId="{BE74B5A5-F2DC-4AD9-AE4D-97C94D78FA12}" destId="{13D4300B-2B83-4D6B-BF04-521476CA2FCF}" srcOrd="8" destOrd="0" presId="urn:microsoft.com/office/officeart/2005/8/layout/vList4#1"/>
    <dgm:cxn modelId="{CAAF89F1-16DF-4A52-8E9F-28FD6E1C3289}" type="presParOf" srcId="{13D4300B-2B83-4D6B-BF04-521476CA2FCF}" destId="{B29A232E-F0F4-487A-90C3-47F154BD1FB1}" srcOrd="0" destOrd="0" presId="urn:microsoft.com/office/officeart/2005/8/layout/vList4#1"/>
    <dgm:cxn modelId="{7ABBB1FE-B9A2-4547-97FC-21CDE8206E0A}" type="presParOf" srcId="{13D4300B-2B83-4D6B-BF04-521476CA2FCF}" destId="{EAF50539-3C76-4E25-B8B7-5F6B3BE1975B}" srcOrd="1" destOrd="0" presId="urn:microsoft.com/office/officeart/2005/8/layout/vList4#1"/>
    <dgm:cxn modelId="{1BBFD9BC-1A9C-4F1E-B7D9-44E21DA9ABAE}" type="presParOf" srcId="{13D4300B-2B83-4D6B-BF04-521476CA2FCF}" destId="{F75A1914-B0C6-463E-B040-815EBF9915B0}" srcOrd="2" destOrd="0" presId="urn:microsoft.com/office/officeart/2005/8/layout/vList4#1"/>
    <dgm:cxn modelId="{728E343E-5DB0-4008-8D59-5AE82A1B494B}" type="presParOf" srcId="{BE74B5A5-F2DC-4AD9-AE4D-97C94D78FA12}" destId="{8DA63FE5-22AE-4DD1-B7DF-A8D291F8D237}" srcOrd="9" destOrd="0" presId="urn:microsoft.com/office/officeart/2005/8/layout/vList4#1"/>
    <dgm:cxn modelId="{1BD835A3-0A34-4A7B-A65D-CDC5B8D94C62}" type="presParOf" srcId="{BE74B5A5-F2DC-4AD9-AE4D-97C94D78FA12}" destId="{A6908027-A8D8-4A50-B90A-8A4DD0CFBE54}" srcOrd="10" destOrd="0" presId="urn:microsoft.com/office/officeart/2005/8/layout/vList4#1"/>
    <dgm:cxn modelId="{1D9E5435-8390-4226-B0CB-C71AB9FFBC57}" type="presParOf" srcId="{A6908027-A8D8-4A50-B90A-8A4DD0CFBE54}" destId="{21E09C57-FA2D-4C17-B6A2-0D6A92EC16DD}" srcOrd="0" destOrd="0" presId="urn:microsoft.com/office/officeart/2005/8/layout/vList4#1"/>
    <dgm:cxn modelId="{80A3375C-A77F-4253-97BC-7AB6846DF802}" type="presParOf" srcId="{A6908027-A8D8-4A50-B90A-8A4DD0CFBE54}" destId="{053EEB9B-F777-46A4-BD45-CF28DA8AEE28}" srcOrd="1" destOrd="0" presId="urn:microsoft.com/office/officeart/2005/8/layout/vList4#1"/>
    <dgm:cxn modelId="{17735678-6753-41B6-BE30-B70585E1D952}" type="presParOf" srcId="{A6908027-A8D8-4A50-B90A-8A4DD0CFBE54}" destId="{8E6EC3B9-BA22-4A37-B0E1-D774D79A945F}" srcOrd="2" destOrd="0" presId="urn:microsoft.com/office/officeart/2005/8/layout/vList4#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24493-A47B-42E6-AC8B-D0E5E0DF9772}">
      <dsp:nvSpPr>
        <dsp:cNvPr id="0" name=""/>
        <dsp:cNvSpPr/>
      </dsp:nvSpPr>
      <dsp:spPr>
        <a:xfrm>
          <a:off x="1119881" y="3506"/>
          <a:ext cx="1663469" cy="41586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cap="none" spc="0" dirty="0" smtClean="0">
              <a:ln w="0"/>
              <a:effectLst>
                <a:outerShdw blurRad="38100" dist="25400" dir="5400000" algn="ctr" rotWithShape="0">
                  <a:srgbClr val="6E747A">
                    <a:alpha val="43000"/>
                  </a:srgbClr>
                </a:outerShdw>
              </a:effectLst>
              <a:latin typeface="Century Gothic"/>
              <a:ea typeface="+mn-ea"/>
              <a:cs typeface="+mn-cs"/>
            </a:rPr>
            <a:t>Define Requirement</a:t>
          </a:r>
        </a:p>
      </dsp:txBody>
      <dsp:txXfrm>
        <a:off x="1132061" y="15686"/>
        <a:ext cx="1639109" cy="391507"/>
      </dsp:txXfrm>
    </dsp:sp>
    <dsp:sp modelId="{6DE0DF40-F143-40B6-84E8-3EB6BE263AA4}">
      <dsp:nvSpPr>
        <dsp:cNvPr id="0" name=""/>
        <dsp:cNvSpPr/>
      </dsp:nvSpPr>
      <dsp:spPr>
        <a:xfrm rot="5400000">
          <a:off x="1873641" y="429770"/>
          <a:ext cx="155950" cy="187140"/>
        </a:xfrm>
        <a:prstGeom prst="rightArrow">
          <a:avLst>
            <a:gd name="adj1" fmla="val 60000"/>
            <a:gd name="adj2" fmla="val 5000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b="1" kern="1200" cap="none" spc="0" dirty="0">
            <a:ln w="6600">
              <a:solidFill>
                <a:schemeClr val="accent2"/>
              </a:solidFill>
              <a:prstDash val="solid"/>
            </a:ln>
            <a:solidFill>
              <a:srgbClr val="FFFFFF"/>
            </a:solidFill>
            <a:effectLst>
              <a:outerShdw dist="38100" dir="2700000" algn="tl" rotWithShape="0">
                <a:schemeClr val="accent2"/>
              </a:outerShdw>
            </a:effectLst>
            <a:latin typeface="Century Gothic"/>
            <a:ea typeface="+mn-ea"/>
            <a:cs typeface="+mn-cs"/>
          </a:endParaRPr>
        </a:p>
      </dsp:txBody>
      <dsp:txXfrm rot="-5400000">
        <a:off x="1895475" y="445365"/>
        <a:ext cx="112284" cy="109165"/>
      </dsp:txXfrm>
    </dsp:sp>
    <dsp:sp modelId="{FF1446CC-01AF-42DB-9010-A6A0489F2D36}">
      <dsp:nvSpPr>
        <dsp:cNvPr id="0" name=""/>
        <dsp:cNvSpPr/>
      </dsp:nvSpPr>
      <dsp:spPr>
        <a:xfrm>
          <a:off x="1119881" y="627307"/>
          <a:ext cx="1663469" cy="41586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Century Gothic"/>
              <a:ea typeface="+mn-ea"/>
              <a:cs typeface="+mn-cs"/>
            </a:rPr>
            <a:t>Identify Qualified Sources</a:t>
          </a:r>
          <a:endParaRPr lang="en-US" sz="1400" b="1" kern="1200" dirty="0" smtClean="0">
            <a:latin typeface="Century Gothic"/>
            <a:ea typeface="+mn-ea"/>
            <a:cs typeface="+mn-cs"/>
          </a:endParaRPr>
        </a:p>
      </dsp:txBody>
      <dsp:txXfrm>
        <a:off x="1132061" y="639487"/>
        <a:ext cx="1639109" cy="391507"/>
      </dsp:txXfrm>
    </dsp:sp>
    <dsp:sp modelId="{06AFEF16-AA7E-4BF1-8026-6945FC7A372D}">
      <dsp:nvSpPr>
        <dsp:cNvPr id="0" name=""/>
        <dsp:cNvSpPr/>
      </dsp:nvSpPr>
      <dsp:spPr>
        <a:xfrm rot="5400000">
          <a:off x="1873641" y="1053571"/>
          <a:ext cx="155950" cy="187140"/>
        </a:xfrm>
        <a:prstGeom prst="rightArrow">
          <a:avLst>
            <a:gd name="adj1" fmla="val 60000"/>
            <a:gd name="adj2" fmla="val 5000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solidFill>
              <a:srgbClr val="FFFFFF"/>
            </a:solidFill>
            <a:latin typeface="Century Gothic"/>
            <a:ea typeface="+mn-ea"/>
            <a:cs typeface="+mn-cs"/>
          </a:endParaRPr>
        </a:p>
      </dsp:txBody>
      <dsp:txXfrm rot="-5400000">
        <a:off x="1895475" y="1069166"/>
        <a:ext cx="112284" cy="109165"/>
      </dsp:txXfrm>
    </dsp:sp>
    <dsp:sp modelId="{B547C1FF-60FC-437E-B771-39173DDE6867}">
      <dsp:nvSpPr>
        <dsp:cNvPr id="0" name=""/>
        <dsp:cNvSpPr/>
      </dsp:nvSpPr>
      <dsp:spPr>
        <a:xfrm>
          <a:off x="1119881" y="1251108"/>
          <a:ext cx="1663469" cy="41586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a:ea typeface="+mn-ea"/>
              <a:cs typeface="+mn-cs"/>
            </a:rPr>
            <a:t>Issue Solicitation</a:t>
          </a:r>
          <a:endParaRPr lang="en-US" sz="1600" b="1" kern="1200" dirty="0">
            <a:latin typeface="Century Gothic"/>
            <a:ea typeface="+mn-ea"/>
            <a:cs typeface="+mn-cs"/>
          </a:endParaRPr>
        </a:p>
      </dsp:txBody>
      <dsp:txXfrm>
        <a:off x="1132061" y="1263288"/>
        <a:ext cx="1639109" cy="391507"/>
      </dsp:txXfrm>
    </dsp:sp>
    <dsp:sp modelId="{FFCE53F7-8F09-4926-BA41-47C9F86D27B0}">
      <dsp:nvSpPr>
        <dsp:cNvPr id="0" name=""/>
        <dsp:cNvSpPr/>
      </dsp:nvSpPr>
      <dsp:spPr>
        <a:xfrm rot="5400000">
          <a:off x="1873641" y="1677372"/>
          <a:ext cx="155950" cy="187140"/>
        </a:xfrm>
        <a:prstGeom prst="rightArrow">
          <a:avLst>
            <a:gd name="adj1" fmla="val 60000"/>
            <a:gd name="adj2" fmla="val 5000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solidFill>
              <a:srgbClr val="FFFFFF"/>
            </a:solidFill>
            <a:latin typeface="Century Gothic"/>
            <a:ea typeface="+mn-ea"/>
            <a:cs typeface="+mn-cs"/>
          </a:endParaRPr>
        </a:p>
      </dsp:txBody>
      <dsp:txXfrm rot="-5400000">
        <a:off x="1895475" y="1692967"/>
        <a:ext cx="112284" cy="109165"/>
      </dsp:txXfrm>
    </dsp:sp>
    <dsp:sp modelId="{22B6D1E2-F53E-4765-9F1B-2D5547877FFB}">
      <dsp:nvSpPr>
        <dsp:cNvPr id="0" name=""/>
        <dsp:cNvSpPr/>
      </dsp:nvSpPr>
      <dsp:spPr>
        <a:xfrm>
          <a:off x="1119881" y="1874909"/>
          <a:ext cx="1663469" cy="41586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Century Gothic"/>
              <a:ea typeface="+mn-ea"/>
              <a:cs typeface="+mn-cs"/>
            </a:rPr>
            <a:t>Select Source</a:t>
          </a:r>
          <a:endParaRPr lang="en-US" sz="1400" b="1" kern="1200" dirty="0" smtClean="0">
            <a:latin typeface="Century Gothic"/>
            <a:ea typeface="+mn-ea"/>
            <a:cs typeface="+mn-cs"/>
          </a:endParaRPr>
        </a:p>
      </dsp:txBody>
      <dsp:txXfrm>
        <a:off x="1132061" y="1887089"/>
        <a:ext cx="1639109" cy="391507"/>
      </dsp:txXfrm>
    </dsp:sp>
    <dsp:sp modelId="{3F4ADA1E-670E-4461-B4CD-7ACECCACE553}">
      <dsp:nvSpPr>
        <dsp:cNvPr id="0" name=""/>
        <dsp:cNvSpPr/>
      </dsp:nvSpPr>
      <dsp:spPr>
        <a:xfrm rot="5400000">
          <a:off x="1873641" y="2301173"/>
          <a:ext cx="155950" cy="187140"/>
        </a:xfrm>
        <a:prstGeom prst="rightArrow">
          <a:avLst>
            <a:gd name="adj1" fmla="val 60000"/>
            <a:gd name="adj2" fmla="val 5000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solidFill>
              <a:srgbClr val="FFFFFF"/>
            </a:solidFill>
            <a:latin typeface="Century Gothic"/>
            <a:ea typeface="+mn-ea"/>
            <a:cs typeface="+mn-cs"/>
          </a:endParaRPr>
        </a:p>
      </dsp:txBody>
      <dsp:txXfrm rot="-5400000">
        <a:off x="1895475" y="2316768"/>
        <a:ext cx="112284" cy="109165"/>
      </dsp:txXfrm>
    </dsp:sp>
    <dsp:sp modelId="{1B615608-18D7-4FC4-8436-3ED824CA6A4B}">
      <dsp:nvSpPr>
        <dsp:cNvPr id="0" name=""/>
        <dsp:cNvSpPr/>
      </dsp:nvSpPr>
      <dsp:spPr>
        <a:xfrm>
          <a:off x="1119881" y="2498710"/>
          <a:ext cx="1663469" cy="41586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Century Gothic"/>
              <a:ea typeface="+mn-ea"/>
              <a:cs typeface="+mn-cs"/>
            </a:rPr>
            <a:t>Negotiate</a:t>
          </a:r>
          <a:endParaRPr lang="en-US" sz="1300" b="1" kern="1200" dirty="0" smtClean="0">
            <a:latin typeface="Century Gothic"/>
            <a:ea typeface="+mn-ea"/>
            <a:cs typeface="+mn-cs"/>
          </a:endParaRPr>
        </a:p>
      </dsp:txBody>
      <dsp:txXfrm>
        <a:off x="1132061" y="2510890"/>
        <a:ext cx="1639109" cy="391507"/>
      </dsp:txXfrm>
    </dsp:sp>
    <dsp:sp modelId="{C14B87AD-F62E-4740-839E-79982CF917C2}">
      <dsp:nvSpPr>
        <dsp:cNvPr id="0" name=""/>
        <dsp:cNvSpPr/>
      </dsp:nvSpPr>
      <dsp:spPr>
        <a:xfrm rot="5400000">
          <a:off x="1873641" y="2924974"/>
          <a:ext cx="155950" cy="187140"/>
        </a:xfrm>
        <a:prstGeom prst="rightArrow">
          <a:avLst>
            <a:gd name="adj1" fmla="val 60000"/>
            <a:gd name="adj2" fmla="val 5000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solidFill>
              <a:srgbClr val="FFFFFF"/>
            </a:solidFill>
            <a:latin typeface="Century Gothic"/>
            <a:ea typeface="+mn-ea"/>
            <a:cs typeface="+mn-cs"/>
          </a:endParaRPr>
        </a:p>
      </dsp:txBody>
      <dsp:txXfrm rot="-5400000">
        <a:off x="1895475" y="2940569"/>
        <a:ext cx="112284" cy="109165"/>
      </dsp:txXfrm>
    </dsp:sp>
    <dsp:sp modelId="{3D8D369A-AAFE-4DDB-98B5-EA03CA168886}">
      <dsp:nvSpPr>
        <dsp:cNvPr id="0" name=""/>
        <dsp:cNvSpPr/>
      </dsp:nvSpPr>
      <dsp:spPr>
        <a:xfrm>
          <a:off x="1119881" y="3122511"/>
          <a:ext cx="1663469" cy="41586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Century Gothic"/>
              <a:ea typeface="+mn-ea"/>
              <a:cs typeface="+mn-cs"/>
            </a:rPr>
            <a:t>Award Subcontract</a:t>
          </a:r>
          <a:endParaRPr lang="en-US" sz="1400" b="1" kern="1200" dirty="0" smtClean="0">
            <a:latin typeface="Century Gothic"/>
            <a:ea typeface="+mn-ea"/>
            <a:cs typeface="+mn-cs"/>
          </a:endParaRPr>
        </a:p>
      </dsp:txBody>
      <dsp:txXfrm>
        <a:off x="1132061" y="3134691"/>
        <a:ext cx="1639109" cy="391507"/>
      </dsp:txXfrm>
    </dsp:sp>
    <dsp:sp modelId="{4BF29988-C936-4722-845C-EFE869247295}">
      <dsp:nvSpPr>
        <dsp:cNvPr id="0" name=""/>
        <dsp:cNvSpPr/>
      </dsp:nvSpPr>
      <dsp:spPr>
        <a:xfrm rot="5400000">
          <a:off x="1873641" y="3548775"/>
          <a:ext cx="155950" cy="187140"/>
        </a:xfrm>
        <a:prstGeom prst="rightArrow">
          <a:avLst>
            <a:gd name="adj1" fmla="val 60000"/>
            <a:gd name="adj2" fmla="val 5000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solidFill>
              <a:srgbClr val="FFFFFF"/>
            </a:solidFill>
            <a:latin typeface="Century Gothic"/>
            <a:ea typeface="+mn-ea"/>
            <a:cs typeface="+mn-cs"/>
          </a:endParaRPr>
        </a:p>
      </dsp:txBody>
      <dsp:txXfrm rot="-5400000">
        <a:off x="1895475" y="3564370"/>
        <a:ext cx="112284" cy="109165"/>
      </dsp:txXfrm>
    </dsp:sp>
    <dsp:sp modelId="{D508CBA7-C215-4F71-8D4D-6F71B8C5C7A1}">
      <dsp:nvSpPr>
        <dsp:cNvPr id="0" name=""/>
        <dsp:cNvSpPr/>
      </dsp:nvSpPr>
      <dsp:spPr>
        <a:xfrm>
          <a:off x="1119881" y="3746312"/>
          <a:ext cx="1663469" cy="41586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Century Gothic"/>
              <a:ea typeface="+mn-ea"/>
              <a:cs typeface="+mn-cs"/>
            </a:rPr>
            <a:t>Manage Subcontract</a:t>
          </a:r>
          <a:endParaRPr lang="en-US" sz="1400" b="1" kern="1200" dirty="0">
            <a:latin typeface="Century Gothic"/>
            <a:ea typeface="+mn-ea"/>
            <a:cs typeface="+mn-cs"/>
          </a:endParaRPr>
        </a:p>
      </dsp:txBody>
      <dsp:txXfrm>
        <a:off x="1132061" y="3758492"/>
        <a:ext cx="1639109" cy="391507"/>
      </dsp:txXfrm>
    </dsp:sp>
    <dsp:sp modelId="{474BF784-4F26-45D6-9D6B-EDC80357C420}">
      <dsp:nvSpPr>
        <dsp:cNvPr id="0" name=""/>
        <dsp:cNvSpPr/>
      </dsp:nvSpPr>
      <dsp:spPr>
        <a:xfrm rot="5400000">
          <a:off x="1873641" y="4172576"/>
          <a:ext cx="155950" cy="187140"/>
        </a:xfrm>
        <a:prstGeom prst="rightArrow">
          <a:avLst>
            <a:gd name="adj1" fmla="val 60000"/>
            <a:gd name="adj2" fmla="val 5000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solidFill>
              <a:srgbClr val="FFFFFF"/>
            </a:solidFill>
            <a:latin typeface="Century Gothic"/>
            <a:ea typeface="+mn-ea"/>
            <a:cs typeface="+mn-cs"/>
          </a:endParaRPr>
        </a:p>
      </dsp:txBody>
      <dsp:txXfrm rot="-5400000">
        <a:off x="1895475" y="4188171"/>
        <a:ext cx="112284" cy="109165"/>
      </dsp:txXfrm>
    </dsp:sp>
    <dsp:sp modelId="{1BB80E69-F819-4614-9A3B-47EF40D0DB72}">
      <dsp:nvSpPr>
        <dsp:cNvPr id="0" name=""/>
        <dsp:cNvSpPr/>
      </dsp:nvSpPr>
      <dsp:spPr>
        <a:xfrm>
          <a:off x="1119881" y="4370113"/>
          <a:ext cx="1663469" cy="41586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Century Gothic"/>
              <a:ea typeface="+mn-ea"/>
              <a:cs typeface="+mn-cs"/>
            </a:rPr>
            <a:t>Closeout</a:t>
          </a:r>
          <a:endParaRPr lang="en-US" sz="1400" b="1" kern="1200" dirty="0">
            <a:latin typeface="Century Gothic"/>
            <a:ea typeface="+mn-ea"/>
            <a:cs typeface="+mn-cs"/>
          </a:endParaRPr>
        </a:p>
      </dsp:txBody>
      <dsp:txXfrm>
        <a:off x="1132061" y="4382293"/>
        <a:ext cx="1639109" cy="39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96859-A390-47D4-ACF2-F636974D8474}">
      <dsp:nvSpPr>
        <dsp:cNvPr id="0" name=""/>
        <dsp:cNvSpPr/>
      </dsp:nvSpPr>
      <dsp:spPr>
        <a:xfrm>
          <a:off x="0" y="0"/>
          <a:ext cx="3856074" cy="62507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Century Gothic"/>
              <a:ea typeface="+mn-ea"/>
              <a:cs typeface="+mn-cs"/>
            </a:rPr>
            <a:t>Purchase Order</a:t>
          </a:r>
          <a:endParaRPr lang="en-US" sz="2000" b="1" kern="1200" dirty="0">
            <a:latin typeface="Century Gothic"/>
            <a:ea typeface="+mn-ea"/>
            <a:cs typeface="+mn-cs"/>
          </a:endParaRPr>
        </a:p>
      </dsp:txBody>
      <dsp:txXfrm>
        <a:off x="833722" y="0"/>
        <a:ext cx="3022351" cy="625078"/>
      </dsp:txXfrm>
    </dsp:sp>
    <dsp:sp modelId="{3E6A27BD-9928-4CD2-87FF-9DD39321A57B}">
      <dsp:nvSpPr>
        <dsp:cNvPr id="0" name=""/>
        <dsp:cNvSpPr/>
      </dsp:nvSpPr>
      <dsp:spPr>
        <a:xfrm>
          <a:off x="62507" y="62507"/>
          <a:ext cx="771214" cy="500062"/>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74CA099-FD7A-432E-AED0-9159FC1FB30C}">
      <dsp:nvSpPr>
        <dsp:cNvPr id="0" name=""/>
        <dsp:cNvSpPr/>
      </dsp:nvSpPr>
      <dsp:spPr>
        <a:xfrm>
          <a:off x="0" y="687585"/>
          <a:ext cx="3856074" cy="62507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latin typeface="Century Gothic"/>
              <a:ea typeface="+mn-ea"/>
              <a:cs typeface="+mn-cs"/>
            </a:rPr>
            <a:t>Purchase Card</a:t>
          </a:r>
          <a:endParaRPr lang="en-US" sz="2000" b="1" kern="1200" dirty="0">
            <a:latin typeface="Century Gothic"/>
            <a:ea typeface="+mn-ea"/>
            <a:cs typeface="+mn-cs"/>
          </a:endParaRPr>
        </a:p>
      </dsp:txBody>
      <dsp:txXfrm>
        <a:off x="833722" y="687585"/>
        <a:ext cx="3022351" cy="625078"/>
      </dsp:txXfrm>
    </dsp:sp>
    <dsp:sp modelId="{B4463AC9-3391-4B9E-9C16-A721CD4D09F0}">
      <dsp:nvSpPr>
        <dsp:cNvPr id="0" name=""/>
        <dsp:cNvSpPr/>
      </dsp:nvSpPr>
      <dsp:spPr>
        <a:xfrm>
          <a:off x="62507" y="750093"/>
          <a:ext cx="771214" cy="500062"/>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4F3F4A5-9822-45EE-A3DC-EC2D93741C8F}">
      <dsp:nvSpPr>
        <dsp:cNvPr id="0" name=""/>
        <dsp:cNvSpPr/>
      </dsp:nvSpPr>
      <dsp:spPr>
        <a:xfrm>
          <a:off x="0" y="1401337"/>
          <a:ext cx="3856074" cy="62507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latin typeface="Century Gothic"/>
              <a:ea typeface="+mn-ea"/>
              <a:cs typeface="+mn-cs"/>
            </a:rPr>
            <a:t>Blanket Agreement</a:t>
          </a:r>
          <a:endParaRPr lang="en-US" sz="2000" b="1" kern="1200" dirty="0">
            <a:latin typeface="Century Gothic"/>
            <a:ea typeface="+mn-ea"/>
            <a:cs typeface="+mn-cs"/>
          </a:endParaRPr>
        </a:p>
      </dsp:txBody>
      <dsp:txXfrm>
        <a:off x="833722" y="1401337"/>
        <a:ext cx="3022351" cy="625078"/>
      </dsp:txXfrm>
    </dsp:sp>
    <dsp:sp modelId="{7ABDFF94-AEC8-4102-8E88-B9EDCB5127DC}">
      <dsp:nvSpPr>
        <dsp:cNvPr id="0" name=""/>
        <dsp:cNvSpPr/>
      </dsp:nvSpPr>
      <dsp:spPr>
        <a:xfrm>
          <a:off x="62507" y="1437679"/>
          <a:ext cx="771214" cy="500062"/>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B75BCD3-A83D-40AA-8185-7E01B304EC8B}">
      <dsp:nvSpPr>
        <dsp:cNvPr id="0" name=""/>
        <dsp:cNvSpPr/>
      </dsp:nvSpPr>
      <dsp:spPr>
        <a:xfrm>
          <a:off x="0" y="2062757"/>
          <a:ext cx="3856074" cy="62507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latin typeface="Century Gothic"/>
              <a:ea typeface="+mn-ea"/>
              <a:cs typeface="+mn-cs"/>
            </a:rPr>
            <a:t>GSA Schedules</a:t>
          </a:r>
          <a:endParaRPr lang="en-US" sz="2000" b="1" kern="1200" dirty="0">
            <a:latin typeface="Century Gothic"/>
            <a:ea typeface="+mn-ea"/>
            <a:cs typeface="+mn-cs"/>
          </a:endParaRPr>
        </a:p>
      </dsp:txBody>
      <dsp:txXfrm>
        <a:off x="833722" y="2062757"/>
        <a:ext cx="3022351" cy="625078"/>
      </dsp:txXfrm>
    </dsp:sp>
    <dsp:sp modelId="{A1A4858C-06EC-4466-B8D2-0F793AC8E03F}">
      <dsp:nvSpPr>
        <dsp:cNvPr id="0" name=""/>
        <dsp:cNvSpPr/>
      </dsp:nvSpPr>
      <dsp:spPr>
        <a:xfrm>
          <a:off x="62507" y="2125265"/>
          <a:ext cx="771214" cy="500062"/>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9A232E-F0F4-487A-90C3-47F154BD1FB1}">
      <dsp:nvSpPr>
        <dsp:cNvPr id="0" name=""/>
        <dsp:cNvSpPr/>
      </dsp:nvSpPr>
      <dsp:spPr>
        <a:xfrm>
          <a:off x="0" y="2750343"/>
          <a:ext cx="3856074" cy="62507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latin typeface="Century Gothic"/>
              <a:ea typeface="+mn-ea"/>
              <a:cs typeface="+mn-cs"/>
            </a:rPr>
            <a:t>e-Commerce</a:t>
          </a:r>
          <a:endParaRPr lang="en-US" sz="2000" b="1" kern="1200" dirty="0">
            <a:latin typeface="Century Gothic"/>
            <a:ea typeface="+mn-ea"/>
            <a:cs typeface="+mn-cs"/>
          </a:endParaRPr>
        </a:p>
      </dsp:txBody>
      <dsp:txXfrm>
        <a:off x="833722" y="2750343"/>
        <a:ext cx="3022351" cy="625078"/>
      </dsp:txXfrm>
    </dsp:sp>
    <dsp:sp modelId="{EAF50539-3C76-4E25-B8B7-5F6B3BE1975B}">
      <dsp:nvSpPr>
        <dsp:cNvPr id="0" name=""/>
        <dsp:cNvSpPr/>
      </dsp:nvSpPr>
      <dsp:spPr>
        <a:xfrm>
          <a:off x="62507" y="2812851"/>
          <a:ext cx="771214" cy="500062"/>
        </a:xfrm>
        <a:prstGeom prst="roundRect">
          <a:avLst>
            <a:gd name="adj" fmla="val 10000"/>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1E09C57-FA2D-4C17-B6A2-0D6A92EC16DD}">
      <dsp:nvSpPr>
        <dsp:cNvPr id="0" name=""/>
        <dsp:cNvSpPr/>
      </dsp:nvSpPr>
      <dsp:spPr>
        <a:xfrm>
          <a:off x="0" y="3437929"/>
          <a:ext cx="3856074" cy="62507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latin typeface="Century Gothic"/>
              <a:ea typeface="+mn-ea"/>
              <a:cs typeface="+mn-cs"/>
            </a:rPr>
            <a:t>Subcontracts</a:t>
          </a:r>
          <a:endParaRPr lang="en-US" sz="2000" b="1" kern="1200" dirty="0" smtClean="0">
            <a:latin typeface="Century Gothic"/>
            <a:ea typeface="+mn-ea"/>
            <a:cs typeface="+mn-cs"/>
          </a:endParaRPr>
        </a:p>
      </dsp:txBody>
      <dsp:txXfrm>
        <a:off x="833722" y="3437929"/>
        <a:ext cx="3022351" cy="625078"/>
      </dsp:txXfrm>
    </dsp:sp>
    <dsp:sp modelId="{053EEB9B-F777-46A4-BD45-CF28DA8AEE28}">
      <dsp:nvSpPr>
        <dsp:cNvPr id="0" name=""/>
        <dsp:cNvSpPr/>
      </dsp:nvSpPr>
      <dsp:spPr>
        <a:xfrm>
          <a:off x="62507" y="3500437"/>
          <a:ext cx="771214" cy="500062"/>
        </a:xfrm>
        <a:prstGeom prst="roundRect">
          <a:avLst>
            <a:gd name="adj" fmla="val 10000"/>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0.12734</cdr:x>
      <cdr:y>0.15751</cdr:y>
    </cdr:from>
    <cdr:to>
      <cdr:x>0.24453</cdr:x>
      <cdr:y>0.19307</cdr:y>
    </cdr:to>
    <cdr:sp macro="" textlink="">
      <cdr:nvSpPr>
        <cdr:cNvPr id="2" name="TextBox 1"/>
        <cdr:cNvSpPr txBox="1"/>
      </cdr:nvSpPr>
      <cdr:spPr>
        <a:xfrm xmlns:a="http://schemas.openxmlformats.org/drawingml/2006/main">
          <a:off x="1035050" y="885824"/>
          <a:ext cx="952500"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6297A-1A27-4D61-915D-07A4AC305AE8}" type="datetimeFigureOut">
              <a:rPr lang="en-US" smtClean="0"/>
              <a:t>3/12/2015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AA29C-9680-4E2B-95DE-2DAC320D9FB4}" type="slidenum">
              <a:rPr lang="en-US" smtClean="0"/>
              <a:t>‹#›</a:t>
            </a:fld>
            <a:endParaRPr lang="en-US" dirty="0"/>
          </a:p>
        </p:txBody>
      </p:sp>
    </p:spTree>
    <p:extLst>
      <p:ext uri="{BB962C8B-B14F-4D97-AF65-F5344CB8AC3E}">
        <p14:creationId xmlns:p14="http://schemas.microsoft.com/office/powerpoint/2010/main" val="112371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1</a:t>
            </a:fld>
            <a:endParaRPr lang="en-US" dirty="0"/>
          </a:p>
        </p:txBody>
      </p:sp>
    </p:spTree>
    <p:extLst>
      <p:ext uri="{BB962C8B-B14F-4D97-AF65-F5344CB8AC3E}">
        <p14:creationId xmlns:p14="http://schemas.microsoft.com/office/powerpoint/2010/main" val="3822108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10</a:t>
            </a:fld>
            <a:endParaRPr lang="en-US" dirty="0"/>
          </a:p>
        </p:txBody>
      </p:sp>
    </p:spTree>
    <p:extLst>
      <p:ext uri="{BB962C8B-B14F-4D97-AF65-F5344CB8AC3E}">
        <p14:creationId xmlns:p14="http://schemas.microsoft.com/office/powerpoint/2010/main" val="78648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11</a:t>
            </a:fld>
            <a:endParaRPr lang="en-US" dirty="0"/>
          </a:p>
        </p:txBody>
      </p:sp>
    </p:spTree>
    <p:extLst>
      <p:ext uri="{BB962C8B-B14F-4D97-AF65-F5344CB8AC3E}">
        <p14:creationId xmlns:p14="http://schemas.microsoft.com/office/powerpoint/2010/main" val="284204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12</a:t>
            </a:fld>
            <a:endParaRPr lang="en-US" dirty="0"/>
          </a:p>
        </p:txBody>
      </p:sp>
    </p:spTree>
    <p:extLst>
      <p:ext uri="{BB962C8B-B14F-4D97-AF65-F5344CB8AC3E}">
        <p14:creationId xmlns:p14="http://schemas.microsoft.com/office/powerpoint/2010/main" val="140299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13</a:t>
            </a:fld>
            <a:endParaRPr lang="en-US" dirty="0"/>
          </a:p>
        </p:txBody>
      </p:sp>
    </p:spTree>
    <p:extLst>
      <p:ext uri="{BB962C8B-B14F-4D97-AF65-F5344CB8AC3E}">
        <p14:creationId xmlns:p14="http://schemas.microsoft.com/office/powerpoint/2010/main" val="3588261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14</a:t>
            </a:fld>
            <a:endParaRPr lang="en-US" dirty="0"/>
          </a:p>
        </p:txBody>
      </p:sp>
    </p:spTree>
    <p:extLst>
      <p:ext uri="{BB962C8B-B14F-4D97-AF65-F5344CB8AC3E}">
        <p14:creationId xmlns:p14="http://schemas.microsoft.com/office/powerpoint/2010/main" val="102292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Jaz</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15</a:t>
            </a:fld>
            <a:endParaRPr lang="en-US" dirty="0"/>
          </a:p>
        </p:txBody>
      </p:sp>
    </p:spTree>
    <p:extLst>
      <p:ext uri="{BB962C8B-B14F-4D97-AF65-F5344CB8AC3E}">
        <p14:creationId xmlns:p14="http://schemas.microsoft.com/office/powerpoint/2010/main" val="2059044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16</a:t>
            </a:fld>
            <a:endParaRPr lang="en-US" dirty="0"/>
          </a:p>
        </p:txBody>
      </p:sp>
    </p:spTree>
    <p:extLst>
      <p:ext uri="{BB962C8B-B14F-4D97-AF65-F5344CB8AC3E}">
        <p14:creationId xmlns:p14="http://schemas.microsoft.com/office/powerpoint/2010/main" val="878661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Jaz</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17</a:t>
            </a:fld>
            <a:endParaRPr lang="en-US" dirty="0"/>
          </a:p>
        </p:txBody>
      </p:sp>
    </p:spTree>
    <p:extLst>
      <p:ext uri="{BB962C8B-B14F-4D97-AF65-F5344CB8AC3E}">
        <p14:creationId xmlns:p14="http://schemas.microsoft.com/office/powerpoint/2010/main" val="2572321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Jaz</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18</a:t>
            </a:fld>
            <a:endParaRPr lang="en-US" dirty="0"/>
          </a:p>
        </p:txBody>
      </p:sp>
    </p:spTree>
    <p:extLst>
      <p:ext uri="{BB962C8B-B14F-4D97-AF65-F5344CB8AC3E}">
        <p14:creationId xmlns:p14="http://schemas.microsoft.com/office/powerpoint/2010/main" val="1260896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Jaz</a:t>
            </a:r>
          </a:p>
        </p:txBody>
      </p:sp>
      <p:sp>
        <p:nvSpPr>
          <p:cNvPr id="4" name="Slide Number Placeholder 3"/>
          <p:cNvSpPr>
            <a:spLocks noGrp="1"/>
          </p:cNvSpPr>
          <p:nvPr>
            <p:ph type="sldNum" sz="quarter" idx="10"/>
          </p:nvPr>
        </p:nvSpPr>
        <p:spPr/>
        <p:txBody>
          <a:bodyPr/>
          <a:lstStyle/>
          <a:p>
            <a:fld id="{7CAAA29C-9680-4E2B-95DE-2DAC320D9FB4}" type="slidenum">
              <a:rPr lang="en-US" smtClean="0"/>
              <a:t>19</a:t>
            </a:fld>
            <a:endParaRPr lang="en-US" dirty="0"/>
          </a:p>
        </p:txBody>
      </p:sp>
    </p:spTree>
    <p:extLst>
      <p:ext uri="{BB962C8B-B14F-4D97-AF65-F5344CB8AC3E}">
        <p14:creationId xmlns:p14="http://schemas.microsoft.com/office/powerpoint/2010/main" val="374019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Jaz</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2</a:t>
            </a:fld>
            <a:endParaRPr lang="en-US" dirty="0"/>
          </a:p>
        </p:txBody>
      </p:sp>
    </p:spTree>
    <p:extLst>
      <p:ext uri="{BB962C8B-B14F-4D97-AF65-F5344CB8AC3E}">
        <p14:creationId xmlns:p14="http://schemas.microsoft.com/office/powerpoint/2010/main" val="359978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Jaz</a:t>
            </a:r>
          </a:p>
        </p:txBody>
      </p:sp>
      <p:sp>
        <p:nvSpPr>
          <p:cNvPr id="4" name="Slide Number Placeholder 3"/>
          <p:cNvSpPr>
            <a:spLocks noGrp="1"/>
          </p:cNvSpPr>
          <p:nvPr>
            <p:ph type="sldNum" sz="quarter" idx="10"/>
          </p:nvPr>
        </p:nvSpPr>
        <p:spPr/>
        <p:txBody>
          <a:bodyPr/>
          <a:lstStyle/>
          <a:p>
            <a:fld id="{7CAAA29C-9680-4E2B-95DE-2DAC320D9FB4}" type="slidenum">
              <a:rPr lang="en-US" smtClean="0"/>
              <a:t>20</a:t>
            </a:fld>
            <a:endParaRPr lang="en-US" dirty="0"/>
          </a:p>
        </p:txBody>
      </p:sp>
    </p:spTree>
    <p:extLst>
      <p:ext uri="{BB962C8B-B14F-4D97-AF65-F5344CB8AC3E}">
        <p14:creationId xmlns:p14="http://schemas.microsoft.com/office/powerpoint/2010/main" val="2554076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 </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22</a:t>
            </a:fld>
            <a:endParaRPr lang="en-US" dirty="0"/>
          </a:p>
        </p:txBody>
      </p:sp>
    </p:spTree>
    <p:extLst>
      <p:ext uri="{BB962C8B-B14F-4D97-AF65-F5344CB8AC3E}">
        <p14:creationId xmlns:p14="http://schemas.microsoft.com/office/powerpoint/2010/main" val="405764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 </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23</a:t>
            </a:fld>
            <a:endParaRPr lang="en-US" dirty="0"/>
          </a:p>
        </p:txBody>
      </p:sp>
    </p:spTree>
    <p:extLst>
      <p:ext uri="{BB962C8B-B14F-4D97-AF65-F5344CB8AC3E}">
        <p14:creationId xmlns:p14="http://schemas.microsoft.com/office/powerpoint/2010/main" val="3562740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 </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24</a:t>
            </a:fld>
            <a:endParaRPr lang="en-US" dirty="0"/>
          </a:p>
        </p:txBody>
      </p:sp>
    </p:spTree>
    <p:extLst>
      <p:ext uri="{BB962C8B-B14F-4D97-AF65-F5344CB8AC3E}">
        <p14:creationId xmlns:p14="http://schemas.microsoft.com/office/powerpoint/2010/main" val="329310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 </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25</a:t>
            </a:fld>
            <a:endParaRPr lang="en-US" dirty="0"/>
          </a:p>
        </p:txBody>
      </p:sp>
    </p:spTree>
    <p:extLst>
      <p:ext uri="{BB962C8B-B14F-4D97-AF65-F5344CB8AC3E}">
        <p14:creationId xmlns:p14="http://schemas.microsoft.com/office/powerpoint/2010/main" val="298019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Jaz</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3</a:t>
            </a:fld>
            <a:endParaRPr lang="en-US" dirty="0"/>
          </a:p>
        </p:txBody>
      </p:sp>
    </p:spTree>
    <p:extLst>
      <p:ext uri="{BB962C8B-B14F-4D97-AF65-F5344CB8AC3E}">
        <p14:creationId xmlns:p14="http://schemas.microsoft.com/office/powerpoint/2010/main" val="118788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Jaz</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4</a:t>
            </a:fld>
            <a:endParaRPr lang="en-US" dirty="0"/>
          </a:p>
        </p:txBody>
      </p:sp>
    </p:spTree>
    <p:extLst>
      <p:ext uri="{BB962C8B-B14F-4D97-AF65-F5344CB8AC3E}">
        <p14:creationId xmlns:p14="http://schemas.microsoft.com/office/powerpoint/2010/main" val="262587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Jaz</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5</a:t>
            </a:fld>
            <a:endParaRPr lang="en-US" dirty="0"/>
          </a:p>
        </p:txBody>
      </p:sp>
    </p:spTree>
    <p:extLst>
      <p:ext uri="{BB962C8B-B14F-4D97-AF65-F5344CB8AC3E}">
        <p14:creationId xmlns:p14="http://schemas.microsoft.com/office/powerpoint/2010/main" val="220344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Jaz</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6</a:t>
            </a:fld>
            <a:endParaRPr lang="en-US" dirty="0"/>
          </a:p>
        </p:txBody>
      </p:sp>
    </p:spTree>
    <p:extLst>
      <p:ext uri="{BB962C8B-B14F-4D97-AF65-F5344CB8AC3E}">
        <p14:creationId xmlns:p14="http://schemas.microsoft.com/office/powerpoint/2010/main" val="155806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7</a:t>
            </a:fld>
            <a:endParaRPr lang="en-US" dirty="0"/>
          </a:p>
        </p:txBody>
      </p:sp>
    </p:spTree>
    <p:extLst>
      <p:ext uri="{BB962C8B-B14F-4D97-AF65-F5344CB8AC3E}">
        <p14:creationId xmlns:p14="http://schemas.microsoft.com/office/powerpoint/2010/main" val="254349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p>
            <a:fld id="{826425A4-BF41-4E1C-A01E-B7A911F5738A}" type="datetime1">
              <a:rPr lang="en-US" smtClean="0"/>
              <a:pPr/>
              <a:t>3/12/2015</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smtClean="0"/>
              <a:t>MH </a:t>
            </a:r>
          </a:p>
        </p:txBody>
      </p:sp>
    </p:spTree>
    <p:extLst>
      <p:ext uri="{BB962C8B-B14F-4D97-AF65-F5344CB8AC3E}">
        <p14:creationId xmlns:p14="http://schemas.microsoft.com/office/powerpoint/2010/main" val="387461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a:t>
            </a:r>
            <a:endParaRPr lang="en-US" dirty="0"/>
          </a:p>
        </p:txBody>
      </p:sp>
      <p:sp>
        <p:nvSpPr>
          <p:cNvPr id="4" name="Slide Number Placeholder 3"/>
          <p:cNvSpPr>
            <a:spLocks noGrp="1"/>
          </p:cNvSpPr>
          <p:nvPr>
            <p:ph type="sldNum" sz="quarter" idx="10"/>
          </p:nvPr>
        </p:nvSpPr>
        <p:spPr/>
        <p:txBody>
          <a:bodyPr/>
          <a:lstStyle/>
          <a:p>
            <a:fld id="{7CAAA29C-9680-4E2B-95DE-2DAC320D9FB4}" type="slidenum">
              <a:rPr lang="en-US" smtClean="0"/>
              <a:t>9</a:t>
            </a:fld>
            <a:endParaRPr lang="en-US" dirty="0"/>
          </a:p>
        </p:txBody>
      </p:sp>
    </p:spTree>
    <p:extLst>
      <p:ext uri="{BB962C8B-B14F-4D97-AF65-F5344CB8AC3E}">
        <p14:creationId xmlns:p14="http://schemas.microsoft.com/office/powerpoint/2010/main" val="83756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 No Image">
    <p:spTree>
      <p:nvGrpSpPr>
        <p:cNvPr id="1" name=""/>
        <p:cNvGrpSpPr/>
        <p:nvPr/>
      </p:nvGrpSpPr>
      <p:grpSpPr>
        <a:xfrm>
          <a:off x="0" y="0"/>
          <a:ext cx="0" cy="0"/>
          <a:chOff x="0" y="0"/>
          <a:chExt cx="0" cy="0"/>
        </a:xfrm>
      </p:grpSpPr>
      <p:pic>
        <p:nvPicPr>
          <p:cNvPr id="14" name="Picture 13" descr="NASA_Trio_LightBkg_CMYK_0828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1590" y="2121668"/>
            <a:ext cx="3923829" cy="552384"/>
          </a:xfrm>
          <a:prstGeom prst="rect">
            <a:avLst/>
          </a:prstGeom>
        </p:spPr>
      </p:pic>
      <p:sp>
        <p:nvSpPr>
          <p:cNvPr id="9" name="Text Placeholder 4"/>
          <p:cNvSpPr>
            <a:spLocks noGrp="1"/>
          </p:cNvSpPr>
          <p:nvPr>
            <p:ph type="body" sz="quarter" idx="3" hasCustomPrompt="1"/>
          </p:nvPr>
        </p:nvSpPr>
        <p:spPr>
          <a:xfrm>
            <a:off x="1608284" y="2914152"/>
            <a:ext cx="10032295" cy="430183"/>
          </a:xfrm>
          <a:prstGeom prst="rect">
            <a:avLst/>
          </a:prstGeom>
        </p:spPr>
        <p:txBody>
          <a:bodyPr anchor="t"/>
          <a:lstStyle>
            <a:lvl1pPr marL="0" indent="0">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Presentation Title</a:t>
            </a:r>
            <a:endParaRPr lang="en-US" dirty="0"/>
          </a:p>
        </p:txBody>
      </p:sp>
      <p:sp>
        <p:nvSpPr>
          <p:cNvPr id="10" name="Text Placeholder 20"/>
          <p:cNvSpPr>
            <a:spLocks noGrp="1"/>
          </p:cNvSpPr>
          <p:nvPr>
            <p:ph type="body" sz="quarter" idx="18" hasCustomPrompt="1"/>
          </p:nvPr>
        </p:nvSpPr>
        <p:spPr>
          <a:xfrm>
            <a:off x="1623108" y="3392823"/>
            <a:ext cx="9998657" cy="354686"/>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rgbClr val="000000"/>
                </a:solidFill>
                <a:latin typeface="Arial"/>
                <a:cs typeface="Arial"/>
              </a:defRPr>
            </a:lvl1pPr>
          </a:lstStyle>
          <a:p>
            <a:pPr lvl="0"/>
            <a:r>
              <a:rPr lang="en-US" dirty="0" smtClean="0"/>
              <a:t>Click to Edit Subtitle</a:t>
            </a:r>
            <a:endParaRPr lang="en-US" dirty="0"/>
          </a:p>
        </p:txBody>
      </p:sp>
      <p:sp>
        <p:nvSpPr>
          <p:cNvPr id="11" name="Text Placeholder 20"/>
          <p:cNvSpPr>
            <a:spLocks noGrp="1"/>
          </p:cNvSpPr>
          <p:nvPr>
            <p:ph type="body" sz="quarter" idx="19" hasCustomPrompt="1"/>
          </p:nvPr>
        </p:nvSpPr>
        <p:spPr>
          <a:xfrm>
            <a:off x="1623108" y="4043799"/>
            <a:ext cx="9998657" cy="275169"/>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smtClean="0"/>
              <a:t>Click to Edit Name(s) of Presenter(s) or Author(s)</a:t>
            </a:r>
            <a:endParaRPr lang="en-US" dirty="0"/>
          </a:p>
        </p:txBody>
      </p:sp>
      <p:sp>
        <p:nvSpPr>
          <p:cNvPr id="12" name="Text Placeholder 20"/>
          <p:cNvSpPr>
            <a:spLocks noGrp="1"/>
          </p:cNvSpPr>
          <p:nvPr>
            <p:ph type="body" sz="quarter" idx="20" hasCustomPrompt="1"/>
          </p:nvPr>
        </p:nvSpPr>
        <p:spPr>
          <a:xfrm>
            <a:off x="1623108" y="4318968"/>
            <a:ext cx="9998657" cy="28071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smtClean="0"/>
              <a:t>Click to Edit Directorate, Division or Group Name</a:t>
            </a:r>
            <a:endParaRPr lang="en-US" dirty="0"/>
          </a:p>
        </p:txBody>
      </p:sp>
      <p:sp>
        <p:nvSpPr>
          <p:cNvPr id="13" name="Text Placeholder 20"/>
          <p:cNvSpPr>
            <a:spLocks noGrp="1"/>
          </p:cNvSpPr>
          <p:nvPr>
            <p:ph type="body" sz="quarter" idx="21" hasCustomPrompt="1"/>
          </p:nvPr>
        </p:nvSpPr>
        <p:spPr>
          <a:xfrm>
            <a:off x="1623108" y="4611773"/>
            <a:ext cx="9998657" cy="306959"/>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smtClean="0"/>
              <a:t>Click to Edit Date</a:t>
            </a:r>
            <a:endParaRPr lang="en-US" dirty="0"/>
          </a:p>
        </p:txBody>
      </p:sp>
    </p:spTree>
    <p:extLst>
      <p:ext uri="{BB962C8B-B14F-4D97-AF65-F5344CB8AC3E}">
        <p14:creationId xmlns:p14="http://schemas.microsoft.com/office/powerpoint/2010/main" val="55464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6"/>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457200"/>
            <a:r>
              <a:rPr lang="en-US" dirty="0" smtClean="0">
                <a:solidFill>
                  <a:prstClr val="black">
                    <a:tint val="75000"/>
                  </a:prstClr>
                </a:solidFill>
              </a:rPr>
              <a:t>Date Goes Here</a:t>
            </a:r>
            <a:endParaRPr lang="en-US" dirty="0">
              <a:solidFill>
                <a:prstClr val="black">
                  <a:tint val="75000"/>
                </a:prstClr>
              </a:solidFill>
            </a:endParaRPr>
          </a:p>
        </p:txBody>
      </p:sp>
      <p:sp>
        <p:nvSpPr>
          <p:cNvPr id="16" name="Footer Placeholder 4"/>
          <p:cNvSpPr>
            <a:spLocks noGrp="1"/>
          </p:cNvSpPr>
          <p:nvPr>
            <p:ph type="ftr" sz="quarter" idx="3"/>
          </p:nvPr>
        </p:nvSpPr>
        <p:spPr>
          <a:xfrm>
            <a:off x="2511778" y="6492876"/>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457200"/>
            <a:r>
              <a:rPr lang="en-US" dirty="0" smtClean="0">
                <a:solidFill>
                  <a:prstClr val="black">
                    <a:tint val="75000"/>
                  </a:prstClr>
                </a:solidFill>
              </a:rPr>
              <a:t>Name of presentation or other info goes here</a:t>
            </a:r>
            <a:endParaRPr lang="en-US" dirty="0">
              <a:solidFill>
                <a:prstClr val="black">
                  <a:tint val="75000"/>
                </a:prstClr>
              </a:solidFill>
            </a:endParaRPr>
          </a:p>
        </p:txBody>
      </p:sp>
      <p:sp>
        <p:nvSpPr>
          <p:cNvPr id="21" name="Slide Number Placeholder 5"/>
          <p:cNvSpPr>
            <a:spLocks noGrp="1"/>
          </p:cNvSpPr>
          <p:nvPr>
            <p:ph type="sldNum" sz="quarter" idx="4"/>
          </p:nvPr>
        </p:nvSpPr>
        <p:spPr>
          <a:xfrm>
            <a:off x="9891890" y="6492876"/>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457200"/>
            <a:fld id="{1BB0B505-5A34-8746-A5A9-793D5E51FFCB}" type="slidenum">
              <a:rPr lang="en-US" smtClean="0">
                <a:solidFill>
                  <a:prstClr val="black">
                    <a:tint val="75000"/>
                  </a:prstClr>
                </a:solidFill>
              </a:rPr>
              <a:pPr defTabSz="457200"/>
              <a:t>‹#›</a:t>
            </a:fld>
            <a:endParaRPr lang="en-US" dirty="0">
              <a:solidFill>
                <a:prstClr val="black">
                  <a:tint val="75000"/>
                </a:prstClr>
              </a:solidFill>
            </a:endParaRPr>
          </a:p>
        </p:txBody>
      </p:sp>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Click to Edit Subhead</a:t>
            </a:r>
            <a:endParaRPr lang="en-US" dirty="0"/>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smtClean="0"/>
              <a:t>Click to Edit Header</a:t>
            </a:r>
            <a:endParaRPr lang="en-US" dirty="0"/>
          </a:p>
        </p:txBody>
      </p:sp>
      <p:sp>
        <p:nvSpPr>
          <p:cNvPr id="14" name="Picture Placeholder 7"/>
          <p:cNvSpPr>
            <a:spLocks noGrp="1"/>
          </p:cNvSpPr>
          <p:nvPr>
            <p:ph type="pic" sz="quarter" idx="13"/>
          </p:nvPr>
        </p:nvSpPr>
        <p:spPr>
          <a:xfrm>
            <a:off x="0" y="1476375"/>
            <a:ext cx="12192000" cy="4816475"/>
          </a:xfrm>
          <a:prstGeom prst="rect">
            <a:avLst/>
          </a:prstGeom>
        </p:spPr>
        <p:txBody>
          <a:bodyPr vert="horz" anchor="ctr"/>
          <a:lstStyle>
            <a:lvl1pPr marL="0" indent="0" algn="ctr">
              <a:buFontTx/>
              <a:buNone/>
              <a:defRPr sz="1600">
                <a:solidFill>
                  <a:srgbClr val="000000"/>
                </a:solidFill>
              </a:defRPr>
            </a:lvl1pPr>
          </a:lstStyle>
          <a:p>
            <a:endParaRPr lang="en-US" dirty="0" smtClean="0"/>
          </a:p>
          <a:p>
            <a:r>
              <a:rPr lang="en-US" dirty="0" smtClean="0"/>
              <a:t>\</a:t>
            </a:r>
          </a:p>
          <a:p>
            <a:r>
              <a:rPr lang="en-US" dirty="0" smtClean="0"/>
              <a:t>Click Icon to Add Picture</a:t>
            </a:r>
          </a:p>
        </p:txBody>
      </p:sp>
    </p:spTree>
    <p:extLst>
      <p:ext uri="{BB962C8B-B14F-4D97-AF65-F5344CB8AC3E}">
        <p14:creationId xmlns:p14="http://schemas.microsoft.com/office/powerpoint/2010/main" val="237542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0528376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 Horizontal Image">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
            <a:ext cx="12192000" cy="4110181"/>
          </a:xfrm>
          <a:prstGeom prst="rect">
            <a:avLst/>
          </a:prstGeom>
        </p:spPr>
        <p:txBody>
          <a:bodyPr vert="horz" anchor="ctr"/>
          <a:lstStyle>
            <a:lvl1pPr marL="0" indent="0" algn="ctr">
              <a:buFontTx/>
              <a:buNone/>
              <a:defRPr sz="1600">
                <a:solidFill>
                  <a:srgbClr val="000000"/>
                </a:solidFill>
              </a:defRPr>
            </a:lvl1pPr>
          </a:lstStyle>
          <a:p>
            <a:endParaRPr lang="en-US" dirty="0" smtClean="0"/>
          </a:p>
          <a:p>
            <a:r>
              <a:rPr lang="en-US" dirty="0" smtClean="0"/>
              <a:t>\</a:t>
            </a:r>
          </a:p>
          <a:p>
            <a:r>
              <a:rPr lang="en-US" dirty="0" smtClean="0"/>
              <a:t>Click Icon to Add Picture</a:t>
            </a:r>
          </a:p>
        </p:txBody>
      </p:sp>
      <p:pic>
        <p:nvPicPr>
          <p:cNvPr id="5" name="Picture 4" descr="NASA_Trio_LightBkg_CMYK_0828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8244" y="5882066"/>
            <a:ext cx="3923829" cy="552384"/>
          </a:xfrm>
          <a:prstGeom prst="rect">
            <a:avLst/>
          </a:prstGeom>
        </p:spPr>
      </p:pic>
      <p:sp>
        <p:nvSpPr>
          <p:cNvPr id="7" name="Text Placeholder 4"/>
          <p:cNvSpPr>
            <a:spLocks noGrp="1"/>
          </p:cNvSpPr>
          <p:nvPr>
            <p:ph type="body" sz="quarter" idx="3" hasCustomPrompt="1"/>
          </p:nvPr>
        </p:nvSpPr>
        <p:spPr>
          <a:xfrm>
            <a:off x="1739982" y="4353273"/>
            <a:ext cx="10032295" cy="430183"/>
          </a:xfrm>
          <a:prstGeom prst="rect">
            <a:avLst/>
          </a:prstGeom>
        </p:spPr>
        <p:txBody>
          <a:bodyPr anchor="t"/>
          <a:lstStyle>
            <a:lvl1pPr marL="0" indent="0" algn="r">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Presentation Title</a:t>
            </a:r>
            <a:endParaRPr lang="en-US" dirty="0"/>
          </a:p>
        </p:txBody>
      </p:sp>
      <p:sp>
        <p:nvSpPr>
          <p:cNvPr id="8" name="Text Placeholder 20"/>
          <p:cNvSpPr>
            <a:spLocks noGrp="1"/>
          </p:cNvSpPr>
          <p:nvPr>
            <p:ph type="body" sz="quarter" idx="18" hasCustomPrompt="1"/>
          </p:nvPr>
        </p:nvSpPr>
        <p:spPr>
          <a:xfrm>
            <a:off x="1754805" y="4831944"/>
            <a:ext cx="9998657" cy="354686"/>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2000" baseline="0">
                <a:solidFill>
                  <a:srgbClr val="000000"/>
                </a:solidFill>
                <a:latin typeface="Arial"/>
                <a:cs typeface="Arial"/>
              </a:defRPr>
            </a:lvl1pPr>
          </a:lstStyle>
          <a:p>
            <a:pPr lvl="0"/>
            <a:r>
              <a:rPr lang="en-US" dirty="0" smtClean="0"/>
              <a:t>Click to Edit Subtitle</a:t>
            </a:r>
            <a:endParaRPr lang="en-US" dirty="0"/>
          </a:p>
        </p:txBody>
      </p:sp>
      <p:sp>
        <p:nvSpPr>
          <p:cNvPr id="9" name="Text Placeholder 20"/>
          <p:cNvSpPr>
            <a:spLocks noGrp="1"/>
          </p:cNvSpPr>
          <p:nvPr>
            <p:ph type="body" sz="quarter" idx="19" hasCustomPrompt="1"/>
          </p:nvPr>
        </p:nvSpPr>
        <p:spPr>
          <a:xfrm>
            <a:off x="1754805" y="5482920"/>
            <a:ext cx="9998657" cy="275169"/>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smtClean="0"/>
              <a:t>Click to Edit Name(s) of Presenter(s) or Author(s)</a:t>
            </a:r>
            <a:endParaRPr lang="en-US" dirty="0"/>
          </a:p>
        </p:txBody>
      </p:sp>
      <p:sp>
        <p:nvSpPr>
          <p:cNvPr id="10" name="Text Placeholder 20"/>
          <p:cNvSpPr>
            <a:spLocks noGrp="1"/>
          </p:cNvSpPr>
          <p:nvPr>
            <p:ph type="body" sz="quarter" idx="20" hasCustomPrompt="1"/>
          </p:nvPr>
        </p:nvSpPr>
        <p:spPr>
          <a:xfrm>
            <a:off x="1754805" y="5758089"/>
            <a:ext cx="9998657" cy="280710"/>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smtClean="0"/>
              <a:t>Click to Edit Directorate, Division or Group Name</a:t>
            </a:r>
            <a:endParaRPr lang="en-US" dirty="0"/>
          </a:p>
        </p:txBody>
      </p:sp>
      <p:sp>
        <p:nvSpPr>
          <p:cNvPr id="11" name="Text Placeholder 20"/>
          <p:cNvSpPr>
            <a:spLocks noGrp="1"/>
          </p:cNvSpPr>
          <p:nvPr>
            <p:ph type="body" sz="quarter" idx="21" hasCustomPrompt="1"/>
          </p:nvPr>
        </p:nvSpPr>
        <p:spPr>
          <a:xfrm>
            <a:off x="1754805" y="6050894"/>
            <a:ext cx="9998657" cy="306959"/>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smtClean="0"/>
              <a:t>Click to Edit Date</a:t>
            </a:r>
            <a:endParaRPr lang="en-US" dirty="0"/>
          </a:p>
        </p:txBody>
      </p:sp>
    </p:spTree>
    <p:extLst>
      <p:ext uri="{BB962C8B-B14F-4D97-AF65-F5344CB8AC3E}">
        <p14:creationId xmlns:p14="http://schemas.microsoft.com/office/powerpoint/2010/main" val="204781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Picture 2" descr="NASA_Trio_LightBkg_CMYK_0828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9337" y="3031067"/>
            <a:ext cx="5232400" cy="736600"/>
          </a:xfrm>
          <a:prstGeom prst="rect">
            <a:avLst/>
          </a:prstGeom>
        </p:spPr>
      </p:pic>
    </p:spTree>
    <p:extLst>
      <p:ext uri="{BB962C8B-B14F-4D97-AF65-F5344CB8AC3E}">
        <p14:creationId xmlns:p14="http://schemas.microsoft.com/office/powerpoint/2010/main" val="155968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 y="2995083"/>
            <a:ext cx="12192000" cy="867834"/>
          </a:xfrm>
          <a:prstGeom prst="rect">
            <a:avLst/>
          </a:prstGeom>
        </p:spPr>
        <p:txBody>
          <a:bodyPr anchor="t"/>
          <a:lstStyle>
            <a:lvl1pPr marL="0" indent="0" algn="ctr">
              <a:buNone/>
              <a:defRPr sz="48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Chapter Divider</a:t>
            </a:r>
            <a:endParaRPr lang="en-US" dirty="0"/>
          </a:p>
        </p:txBody>
      </p:sp>
    </p:spTree>
    <p:extLst>
      <p:ext uri="{BB962C8B-B14F-4D97-AF65-F5344CB8AC3E}">
        <p14:creationId xmlns:p14="http://schemas.microsoft.com/office/powerpoint/2010/main" val="423675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96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6"/>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457200"/>
            <a:r>
              <a:rPr lang="en-US" dirty="0" smtClean="0">
                <a:solidFill>
                  <a:prstClr val="black">
                    <a:tint val="75000"/>
                  </a:prstClr>
                </a:solidFill>
              </a:rPr>
              <a:t>Date Goes Here</a:t>
            </a:r>
            <a:endParaRPr lang="en-US" dirty="0">
              <a:solidFill>
                <a:prstClr val="black">
                  <a:tint val="75000"/>
                </a:prstClr>
              </a:solidFill>
            </a:endParaRPr>
          </a:p>
        </p:txBody>
      </p:sp>
      <p:sp>
        <p:nvSpPr>
          <p:cNvPr id="14" name="Footer Placeholder 4"/>
          <p:cNvSpPr>
            <a:spLocks noGrp="1"/>
          </p:cNvSpPr>
          <p:nvPr>
            <p:ph type="ftr" sz="quarter" idx="3"/>
          </p:nvPr>
        </p:nvSpPr>
        <p:spPr>
          <a:xfrm>
            <a:off x="2511778" y="6492876"/>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457200"/>
            <a:r>
              <a:rPr lang="en-US" dirty="0" smtClean="0">
                <a:solidFill>
                  <a:prstClr val="black">
                    <a:tint val="75000"/>
                  </a:prstClr>
                </a:solidFill>
              </a:rPr>
              <a:t>Name of presentation or other info goes here</a:t>
            </a:r>
            <a:endParaRPr lang="en-US" dirty="0">
              <a:solidFill>
                <a:prstClr val="black">
                  <a:tint val="75000"/>
                </a:prstClr>
              </a:solidFill>
            </a:endParaRPr>
          </a:p>
        </p:txBody>
      </p:sp>
      <p:sp>
        <p:nvSpPr>
          <p:cNvPr id="15" name="Slide Number Placeholder 5"/>
          <p:cNvSpPr>
            <a:spLocks noGrp="1"/>
          </p:cNvSpPr>
          <p:nvPr>
            <p:ph type="sldNum" sz="quarter" idx="4"/>
          </p:nvPr>
        </p:nvSpPr>
        <p:spPr>
          <a:xfrm>
            <a:off x="9891890" y="6492876"/>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457200"/>
            <a:fld id="{1BB0B505-5A34-8746-A5A9-793D5E51FFC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87604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6"/>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457200"/>
            <a:r>
              <a:rPr lang="en-US" dirty="0" smtClean="0">
                <a:solidFill>
                  <a:prstClr val="black">
                    <a:tint val="75000"/>
                  </a:prstClr>
                </a:solidFill>
              </a:rPr>
              <a:t>Date Goes Here</a:t>
            </a:r>
            <a:endParaRPr lang="en-US" dirty="0">
              <a:solidFill>
                <a:prstClr val="black">
                  <a:tint val="75000"/>
                </a:prstClr>
              </a:solidFill>
            </a:endParaRPr>
          </a:p>
        </p:txBody>
      </p:sp>
      <p:sp>
        <p:nvSpPr>
          <p:cNvPr id="14" name="Footer Placeholder 4"/>
          <p:cNvSpPr>
            <a:spLocks noGrp="1"/>
          </p:cNvSpPr>
          <p:nvPr>
            <p:ph type="ftr" sz="quarter" idx="3"/>
          </p:nvPr>
        </p:nvSpPr>
        <p:spPr>
          <a:xfrm>
            <a:off x="2511778" y="6492876"/>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457200"/>
            <a:r>
              <a:rPr lang="en-US" dirty="0" smtClean="0">
                <a:solidFill>
                  <a:prstClr val="black">
                    <a:tint val="75000"/>
                  </a:prstClr>
                </a:solidFill>
              </a:rPr>
              <a:t>Name of presentation or other info goes here</a:t>
            </a:r>
            <a:endParaRPr lang="en-US" dirty="0">
              <a:solidFill>
                <a:prstClr val="black">
                  <a:tint val="75000"/>
                </a:prstClr>
              </a:solidFill>
            </a:endParaRPr>
          </a:p>
        </p:txBody>
      </p:sp>
      <p:sp>
        <p:nvSpPr>
          <p:cNvPr id="15" name="Slide Number Placeholder 5"/>
          <p:cNvSpPr>
            <a:spLocks noGrp="1"/>
          </p:cNvSpPr>
          <p:nvPr>
            <p:ph type="sldNum" sz="quarter" idx="4"/>
          </p:nvPr>
        </p:nvSpPr>
        <p:spPr>
          <a:xfrm>
            <a:off x="9891890" y="6492876"/>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457200"/>
            <a:fld id="{1BB0B505-5A34-8746-A5A9-793D5E51FFCB}" type="slidenum">
              <a:rPr lang="en-US" smtClean="0">
                <a:solidFill>
                  <a:prstClr val="black">
                    <a:tint val="75000"/>
                  </a:prstClr>
                </a:solidFill>
              </a:rPr>
              <a:pPr defTabSz="457200"/>
              <a:t>‹#›</a:t>
            </a:fld>
            <a:endParaRPr lang="en-US" dirty="0">
              <a:solidFill>
                <a:prstClr val="black">
                  <a:tint val="75000"/>
                </a:prstClr>
              </a:solidFill>
            </a:endParaRPr>
          </a:p>
        </p:txBody>
      </p:sp>
      <p:sp>
        <p:nvSpPr>
          <p:cNvPr id="13" name="Text Placeholder 13"/>
          <p:cNvSpPr>
            <a:spLocks noGrp="1"/>
          </p:cNvSpPr>
          <p:nvPr>
            <p:ph type="body" sz="quarter" idx="14"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Click to Edit Subhead</a:t>
            </a:r>
            <a:endParaRPr lang="en-US" dirty="0"/>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smtClean="0"/>
              <a:t>Click to Edit Header</a:t>
            </a:r>
            <a:endParaRPr lang="en-US" dirty="0"/>
          </a:p>
        </p:txBody>
      </p:sp>
    </p:spTree>
    <p:extLst>
      <p:ext uri="{BB962C8B-B14F-4D97-AF65-F5344CB8AC3E}">
        <p14:creationId xmlns:p14="http://schemas.microsoft.com/office/powerpoint/2010/main" val="342065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09601" y="6492876"/>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457200"/>
            <a:r>
              <a:rPr lang="en-US" dirty="0" smtClean="0">
                <a:solidFill>
                  <a:prstClr val="black">
                    <a:tint val="75000"/>
                  </a:prstClr>
                </a:solidFill>
              </a:rPr>
              <a:t>Date Goes Here</a:t>
            </a:r>
            <a:endParaRPr lang="en-US" dirty="0">
              <a:solidFill>
                <a:prstClr val="black">
                  <a:tint val="75000"/>
                </a:prstClr>
              </a:solidFill>
            </a:endParaRPr>
          </a:p>
        </p:txBody>
      </p:sp>
      <p:sp>
        <p:nvSpPr>
          <p:cNvPr id="11" name="Footer Placeholder 4"/>
          <p:cNvSpPr>
            <a:spLocks noGrp="1"/>
          </p:cNvSpPr>
          <p:nvPr>
            <p:ph type="ftr" sz="quarter" idx="3"/>
          </p:nvPr>
        </p:nvSpPr>
        <p:spPr>
          <a:xfrm>
            <a:off x="2511778" y="6492876"/>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457200"/>
            <a:r>
              <a:rPr lang="en-US" dirty="0" smtClean="0">
                <a:solidFill>
                  <a:prstClr val="black">
                    <a:tint val="75000"/>
                  </a:prstClr>
                </a:solidFill>
              </a:rPr>
              <a:t>Name of presentation or other info goes here</a:t>
            </a:r>
            <a:endParaRPr lang="en-US" dirty="0">
              <a:solidFill>
                <a:prstClr val="black">
                  <a:tint val="75000"/>
                </a:prstClr>
              </a:solidFill>
            </a:endParaRPr>
          </a:p>
        </p:txBody>
      </p:sp>
      <p:sp>
        <p:nvSpPr>
          <p:cNvPr id="12" name="Slide Number Placeholder 5"/>
          <p:cNvSpPr>
            <a:spLocks noGrp="1"/>
          </p:cNvSpPr>
          <p:nvPr>
            <p:ph type="sldNum" sz="quarter" idx="4"/>
          </p:nvPr>
        </p:nvSpPr>
        <p:spPr>
          <a:xfrm>
            <a:off x="9891890" y="6492876"/>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457200"/>
            <a:fld id="{1BB0B505-5A34-8746-A5A9-793D5E51FFCB}" type="slidenum">
              <a:rPr lang="en-US" smtClean="0">
                <a:solidFill>
                  <a:prstClr val="black">
                    <a:tint val="75000"/>
                  </a:prstClr>
                </a:solidFill>
              </a:rPr>
              <a:pPr defTabSz="457200"/>
              <a:t>‹#›</a:t>
            </a:fld>
            <a:endParaRPr lang="en-US" dirty="0">
              <a:solidFill>
                <a:prstClr val="black">
                  <a:tint val="75000"/>
                </a:prstClr>
              </a:solidFill>
            </a:endParaRPr>
          </a:p>
        </p:txBody>
      </p:sp>
      <p:sp>
        <p:nvSpPr>
          <p:cNvPr id="15" name="Text Placeholder 13"/>
          <p:cNvSpPr>
            <a:spLocks noGrp="1"/>
          </p:cNvSpPr>
          <p:nvPr>
            <p:ph type="body" sz="quarter" idx="16"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Click to Edit Subhead</a:t>
            </a:r>
            <a:endParaRPr lang="en-US" dirty="0"/>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smtClean="0"/>
              <a:t>Click to Edit Header</a:t>
            </a:r>
            <a:endParaRPr lang="en-US" dirty="0"/>
          </a:p>
        </p:txBody>
      </p:sp>
      <p:sp>
        <p:nvSpPr>
          <p:cNvPr id="3" name="Text Placeholder 2"/>
          <p:cNvSpPr>
            <a:spLocks noGrp="1"/>
          </p:cNvSpPr>
          <p:nvPr>
            <p:ph type="body" sz="quarter" idx="17"/>
          </p:nvPr>
        </p:nvSpPr>
        <p:spPr>
          <a:xfrm>
            <a:off x="609600" y="1476964"/>
            <a:ext cx="10998200" cy="4815887"/>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148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Bulleted Lis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6"/>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457200"/>
            <a:r>
              <a:rPr lang="en-US" dirty="0" smtClean="0">
                <a:solidFill>
                  <a:prstClr val="black">
                    <a:tint val="75000"/>
                  </a:prstClr>
                </a:solidFill>
              </a:rPr>
              <a:t>Date Goes Here</a:t>
            </a:r>
            <a:endParaRPr lang="en-US" dirty="0">
              <a:solidFill>
                <a:prstClr val="black">
                  <a:tint val="75000"/>
                </a:prstClr>
              </a:solidFill>
            </a:endParaRPr>
          </a:p>
        </p:txBody>
      </p:sp>
      <p:sp>
        <p:nvSpPr>
          <p:cNvPr id="16" name="Footer Placeholder 4"/>
          <p:cNvSpPr>
            <a:spLocks noGrp="1"/>
          </p:cNvSpPr>
          <p:nvPr>
            <p:ph type="ftr" sz="quarter" idx="3"/>
          </p:nvPr>
        </p:nvSpPr>
        <p:spPr>
          <a:xfrm>
            <a:off x="2511778" y="6492876"/>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457200"/>
            <a:r>
              <a:rPr lang="en-US" dirty="0" smtClean="0">
                <a:solidFill>
                  <a:prstClr val="black">
                    <a:tint val="75000"/>
                  </a:prstClr>
                </a:solidFill>
              </a:rPr>
              <a:t>Name of presentation or other info goes here</a:t>
            </a:r>
            <a:endParaRPr lang="en-US" dirty="0">
              <a:solidFill>
                <a:prstClr val="black">
                  <a:tint val="75000"/>
                </a:prstClr>
              </a:solidFill>
            </a:endParaRPr>
          </a:p>
        </p:txBody>
      </p:sp>
      <p:sp>
        <p:nvSpPr>
          <p:cNvPr id="21" name="Slide Number Placeholder 5"/>
          <p:cNvSpPr>
            <a:spLocks noGrp="1"/>
          </p:cNvSpPr>
          <p:nvPr>
            <p:ph type="sldNum" sz="quarter" idx="4"/>
          </p:nvPr>
        </p:nvSpPr>
        <p:spPr>
          <a:xfrm>
            <a:off x="9891890" y="6492876"/>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457200"/>
            <a:fld id="{1BB0B505-5A34-8746-A5A9-793D5E51FFCB}" type="slidenum">
              <a:rPr lang="en-US" smtClean="0">
                <a:solidFill>
                  <a:prstClr val="black">
                    <a:tint val="75000"/>
                  </a:prstClr>
                </a:solidFill>
              </a:rPr>
              <a:pPr defTabSz="457200"/>
              <a:t>‹#›</a:t>
            </a:fld>
            <a:endParaRPr lang="en-US" dirty="0">
              <a:solidFill>
                <a:prstClr val="black">
                  <a:tint val="75000"/>
                </a:prstClr>
              </a:solidFill>
            </a:endParaRPr>
          </a:p>
        </p:txBody>
      </p:sp>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Click to Edit Subhead</a:t>
            </a:r>
            <a:endParaRPr lang="en-US" dirty="0"/>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smtClean="0"/>
              <a:t>Click to Edit Header</a:t>
            </a:r>
            <a:endParaRPr lang="en-US" dirty="0"/>
          </a:p>
        </p:txBody>
      </p:sp>
      <p:sp>
        <p:nvSpPr>
          <p:cNvPr id="3" name="Text Placeholder 2"/>
          <p:cNvSpPr>
            <a:spLocks noGrp="1"/>
          </p:cNvSpPr>
          <p:nvPr>
            <p:ph type="body" sz="quarter" idx="18"/>
          </p:nvPr>
        </p:nvSpPr>
        <p:spPr>
          <a:xfrm>
            <a:off x="6237816" y="1476964"/>
            <a:ext cx="5344584" cy="4815887"/>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20"/>
          </p:nvPr>
        </p:nvSpPr>
        <p:spPr>
          <a:xfrm>
            <a:off x="605368" y="1476376"/>
            <a:ext cx="5365201" cy="4816475"/>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893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45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mailto:Martin.M.Ramirez@jpl.nasa.gov" TargetMode="External"/><Relationship Id="rId3" Type="http://schemas.openxmlformats.org/officeDocument/2006/relationships/image" Target="../media/image44.png"/><Relationship Id="rId7" Type="http://schemas.openxmlformats.org/officeDocument/2006/relationships/hyperlink" Target="mailto:Maryhelen.Ruiz@jpl.nasa.gov"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mailto:Steven.C.Alfery@jpl.nasa.gov"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acquisition.jpl.nasa.gov/default.ht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www.sam.gov/" TargetMode="External"/><Relationship Id="rId4" Type="http://schemas.openxmlformats.org/officeDocument/2006/relationships/hyperlink" Target="http://www.nasa.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26" Type="http://schemas.microsoft.com/office/2007/relationships/hdphoto" Target="../media/hdphoto3.wdp"/><Relationship Id="rId3" Type="http://schemas.openxmlformats.org/officeDocument/2006/relationships/image" Target="../media/image15.jpeg"/><Relationship Id="rId21" Type="http://schemas.openxmlformats.org/officeDocument/2006/relationships/image" Target="../media/image32.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5" Type="http://schemas.openxmlformats.org/officeDocument/2006/relationships/image" Target="../media/image35.png"/><Relationship Id="rId2" Type="http://schemas.openxmlformats.org/officeDocument/2006/relationships/notesSlide" Target="../notesSlides/notesSlide8.xml"/><Relationship Id="rId16" Type="http://schemas.openxmlformats.org/officeDocument/2006/relationships/image" Target="../media/image28.jpeg"/><Relationship Id="rId20" Type="http://schemas.microsoft.com/office/2007/relationships/hdphoto" Target="../media/hdphoto1.wdp"/><Relationship Id="rId1" Type="http://schemas.openxmlformats.org/officeDocument/2006/relationships/slideLayout" Target="../slideLayouts/slideLayout11.xml"/><Relationship Id="rId6" Type="http://schemas.openxmlformats.org/officeDocument/2006/relationships/image" Target="../media/image18.jpeg"/><Relationship Id="rId11" Type="http://schemas.openxmlformats.org/officeDocument/2006/relationships/image" Target="../media/image23.jpeg"/><Relationship Id="rId24" Type="http://schemas.microsoft.com/office/2007/relationships/hdphoto" Target="../media/hdphoto2.wdp"/><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34.png"/><Relationship Id="rId10" Type="http://schemas.openxmlformats.org/officeDocument/2006/relationships/image" Target="../media/image22.jpe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2010_0210_alt-v1rgb.png"/>
          <p:cNvPicPr>
            <a:picLocks noChangeAspect="1"/>
          </p:cNvPicPr>
          <p:nvPr/>
        </p:nvPicPr>
        <p:blipFill rotWithShape="1">
          <a:blip r:embed="rId3">
            <a:extLst>
              <a:ext uri="{28A0092B-C50C-407E-A947-70E740481C1C}">
                <a14:useLocalDpi xmlns:a14="http://schemas.microsoft.com/office/drawing/2010/main" val="0"/>
              </a:ext>
            </a:extLst>
          </a:blip>
          <a:srcRect t="43930" b="7194"/>
          <a:stretch/>
        </p:blipFill>
        <p:spPr>
          <a:xfrm>
            <a:off x="1511906" y="1"/>
            <a:ext cx="9188970" cy="4110181"/>
          </a:xfrm>
          <a:prstGeom prst="rect">
            <a:avLst/>
          </a:prstGeom>
        </p:spPr>
      </p:pic>
      <p:sp>
        <p:nvSpPr>
          <p:cNvPr id="18" name="Text Placeholder 1"/>
          <p:cNvSpPr txBox="1">
            <a:spLocks/>
          </p:cNvSpPr>
          <p:nvPr/>
        </p:nvSpPr>
        <p:spPr>
          <a:xfrm>
            <a:off x="1511906" y="4348323"/>
            <a:ext cx="8837784" cy="2269788"/>
          </a:xfrm>
          <a:prstGeom prst="rect">
            <a:avLst/>
          </a:prstGeom>
        </p:spPr>
        <p:txBody>
          <a:bodyPr lIns="91418" tIns="45709" rIns="91418" bIns="45709" anchor="t"/>
          <a:lstStyle>
            <a:lvl1pPr marL="0" indent="0" algn="l" defTabSz="457092" rtl="0" eaLnBrk="1" latinLnBrk="0" hangingPunct="1">
              <a:spcBef>
                <a:spcPct val="20000"/>
              </a:spcBef>
              <a:buFont typeface="Arial"/>
              <a:buNone/>
              <a:defRPr sz="2800" b="0" kern="1200" baseline="0">
                <a:solidFill>
                  <a:schemeClr val="tx1"/>
                </a:solidFill>
                <a:latin typeface="+mn-lt"/>
                <a:ea typeface="+mn-ea"/>
                <a:cs typeface="+mn-cs"/>
              </a:defRPr>
            </a:lvl1pPr>
            <a:lvl2pPr marL="457092" indent="0" algn="l" defTabSz="457092" rtl="0" eaLnBrk="1" latinLnBrk="0" hangingPunct="1">
              <a:spcBef>
                <a:spcPct val="20000"/>
              </a:spcBef>
              <a:buFont typeface="Arial"/>
              <a:buNone/>
              <a:defRPr sz="2000" b="1" kern="1200">
                <a:solidFill>
                  <a:schemeClr val="tx1"/>
                </a:solidFill>
                <a:latin typeface="+mn-lt"/>
                <a:ea typeface="+mn-ea"/>
                <a:cs typeface="+mn-cs"/>
              </a:defRPr>
            </a:lvl2pPr>
            <a:lvl3pPr marL="914186" indent="0" algn="l" defTabSz="457092" rtl="0" eaLnBrk="1" latinLnBrk="0" hangingPunct="1">
              <a:spcBef>
                <a:spcPct val="20000"/>
              </a:spcBef>
              <a:buFont typeface="Arial"/>
              <a:buNone/>
              <a:defRPr sz="1800" b="1" kern="1200">
                <a:solidFill>
                  <a:schemeClr val="tx1"/>
                </a:solidFill>
                <a:latin typeface="+mn-lt"/>
                <a:ea typeface="+mn-ea"/>
                <a:cs typeface="+mn-cs"/>
              </a:defRPr>
            </a:lvl3pPr>
            <a:lvl4pPr marL="1371279" indent="0" algn="l" defTabSz="457092" rtl="0" eaLnBrk="1" latinLnBrk="0" hangingPunct="1">
              <a:spcBef>
                <a:spcPct val="20000"/>
              </a:spcBef>
              <a:buFont typeface="Arial"/>
              <a:buNone/>
              <a:defRPr sz="1600" b="1" kern="1200">
                <a:solidFill>
                  <a:schemeClr val="tx1"/>
                </a:solidFill>
                <a:latin typeface="+mn-lt"/>
                <a:ea typeface="+mn-ea"/>
                <a:cs typeface="+mn-cs"/>
              </a:defRPr>
            </a:lvl4pPr>
            <a:lvl5pPr marL="1828373" indent="0" algn="l" defTabSz="457092" rtl="0" eaLnBrk="1" latinLnBrk="0" hangingPunct="1">
              <a:spcBef>
                <a:spcPct val="20000"/>
              </a:spcBef>
              <a:buFont typeface="Arial"/>
              <a:buNone/>
              <a:defRPr sz="1600" b="1" kern="1200">
                <a:solidFill>
                  <a:schemeClr val="tx1"/>
                </a:solidFill>
                <a:latin typeface="+mn-lt"/>
                <a:ea typeface="+mn-ea"/>
                <a:cs typeface="+mn-cs"/>
              </a:defRPr>
            </a:lvl5pPr>
            <a:lvl6pPr marL="2285466" indent="0" algn="l" defTabSz="457092" rtl="0" eaLnBrk="1" latinLnBrk="0" hangingPunct="1">
              <a:spcBef>
                <a:spcPct val="20000"/>
              </a:spcBef>
              <a:buFont typeface="Arial"/>
              <a:buNone/>
              <a:defRPr sz="1600" b="1" kern="1200">
                <a:solidFill>
                  <a:schemeClr val="tx1"/>
                </a:solidFill>
                <a:latin typeface="+mn-lt"/>
                <a:ea typeface="+mn-ea"/>
                <a:cs typeface="+mn-cs"/>
              </a:defRPr>
            </a:lvl6pPr>
            <a:lvl7pPr marL="2742558" indent="0" algn="l" defTabSz="457092" rtl="0" eaLnBrk="1" latinLnBrk="0" hangingPunct="1">
              <a:spcBef>
                <a:spcPct val="20000"/>
              </a:spcBef>
              <a:buFont typeface="Arial"/>
              <a:buNone/>
              <a:defRPr sz="1600" b="1" kern="1200">
                <a:solidFill>
                  <a:schemeClr val="tx1"/>
                </a:solidFill>
                <a:latin typeface="+mn-lt"/>
                <a:ea typeface="+mn-ea"/>
                <a:cs typeface="+mn-cs"/>
              </a:defRPr>
            </a:lvl7pPr>
            <a:lvl8pPr marL="3199652" indent="0" algn="l" defTabSz="457092" rtl="0" eaLnBrk="1" latinLnBrk="0" hangingPunct="1">
              <a:spcBef>
                <a:spcPct val="20000"/>
              </a:spcBef>
              <a:buFont typeface="Arial"/>
              <a:buNone/>
              <a:defRPr sz="1600" b="1" kern="1200">
                <a:solidFill>
                  <a:schemeClr val="tx1"/>
                </a:solidFill>
                <a:latin typeface="+mn-lt"/>
                <a:ea typeface="+mn-ea"/>
                <a:cs typeface="+mn-cs"/>
              </a:defRPr>
            </a:lvl8pPr>
            <a:lvl9pPr marL="3656744" indent="0" algn="l" defTabSz="457092" rtl="0" eaLnBrk="1" latinLnBrk="0" hangingPunct="1">
              <a:spcBef>
                <a:spcPct val="20000"/>
              </a:spcBef>
              <a:buFont typeface="Arial"/>
              <a:buNone/>
              <a:defRPr sz="1600" b="1" kern="1200">
                <a:solidFill>
                  <a:schemeClr val="tx1"/>
                </a:solidFill>
                <a:latin typeface="+mn-lt"/>
                <a:ea typeface="+mn-ea"/>
                <a:cs typeface="+mn-cs"/>
              </a:defRPr>
            </a:lvl9pPr>
          </a:lstStyle>
          <a:p>
            <a:pPr algn="r"/>
            <a:r>
              <a:rPr lang="en-US" dirty="0" smtClean="0">
                <a:solidFill>
                  <a:srgbClr val="000000"/>
                </a:solidFill>
              </a:rPr>
              <a:t>JPL SMALL BUSINESS PROGRAM OVERVIEW </a:t>
            </a:r>
          </a:p>
          <a:p>
            <a:pPr algn="r"/>
            <a:r>
              <a:rPr lang="en-US" sz="2000" dirty="0" smtClean="0">
                <a:solidFill>
                  <a:srgbClr val="000000"/>
                </a:solidFill>
              </a:rPr>
              <a:t>ACCESS: OPPORTUNITY- A PROCUREMENT FORUM AND WORKSHOP  </a:t>
            </a:r>
          </a:p>
          <a:p>
            <a:pPr algn="r"/>
            <a:endParaRPr lang="en-US" sz="1600" dirty="0">
              <a:solidFill>
                <a:srgbClr val="000000"/>
              </a:solidFill>
            </a:endParaRPr>
          </a:p>
          <a:p>
            <a:pPr algn="r"/>
            <a:r>
              <a:rPr lang="en-US" sz="1600" dirty="0" smtClean="0">
                <a:solidFill>
                  <a:srgbClr val="000000"/>
                </a:solidFill>
              </a:rPr>
              <a:t>STEVE ALFERY</a:t>
            </a:r>
          </a:p>
          <a:p>
            <a:pPr algn="r"/>
            <a:r>
              <a:rPr lang="en-US" sz="1600" dirty="0" smtClean="0">
                <a:solidFill>
                  <a:srgbClr val="000000"/>
                </a:solidFill>
              </a:rPr>
              <a:t>MANAGER, BUSINESS OPPORTUNITIES OFFICE </a:t>
            </a:r>
            <a:endParaRPr lang="en-US" sz="1600" dirty="0">
              <a:solidFill>
                <a:srgbClr val="000000"/>
              </a:solidFill>
            </a:endParaRPr>
          </a:p>
          <a:p>
            <a:pPr algn="r"/>
            <a:r>
              <a:rPr lang="en-US" sz="1600" dirty="0" smtClean="0">
                <a:solidFill>
                  <a:srgbClr val="000000"/>
                </a:solidFill>
              </a:rPr>
              <a:t>JPL ACQUISITION DIVISION</a:t>
            </a:r>
            <a:endParaRPr lang="en-US" sz="1600" dirty="0">
              <a:solidFill>
                <a:srgbClr val="000000"/>
              </a:solidFill>
            </a:endParaRPr>
          </a:p>
          <a:p>
            <a:pPr algn="r"/>
            <a:r>
              <a:rPr lang="en-US" sz="1600" dirty="0" smtClean="0">
                <a:solidFill>
                  <a:srgbClr val="000000"/>
                </a:solidFill>
              </a:rPr>
              <a:t>MARCH 11, 2015</a:t>
            </a:r>
            <a:endParaRPr lang="en-US" sz="1600" dirty="0">
              <a:solidFill>
                <a:srgbClr val="000000"/>
              </a:solidFill>
            </a:endParaRPr>
          </a:p>
        </p:txBody>
      </p:sp>
      <p:pic>
        <p:nvPicPr>
          <p:cNvPr id="10" name="Picture 9" descr="NASA_Trio_LightBkg_CMYK_082814.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183" y="5882066"/>
            <a:ext cx="2942872" cy="552384"/>
          </a:xfrm>
          <a:prstGeom prst="rect">
            <a:avLst/>
          </a:prstGeom>
        </p:spPr>
      </p:pic>
    </p:spTree>
    <p:extLst>
      <p:ext uri="{BB962C8B-B14F-4D97-AF65-F5344CB8AC3E}">
        <p14:creationId xmlns:p14="http://schemas.microsoft.com/office/powerpoint/2010/main" val="984854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10</a:t>
            </a:fld>
            <a:endParaRPr lang="en-US" dirty="0"/>
          </a:p>
        </p:txBody>
      </p:sp>
      <p:sp>
        <p:nvSpPr>
          <p:cNvPr id="6" name="Title 5"/>
          <p:cNvSpPr>
            <a:spLocks noGrp="1"/>
          </p:cNvSpPr>
          <p:nvPr>
            <p:ph type="ctrTitle"/>
          </p:nvPr>
        </p:nvSpPr>
        <p:spPr>
          <a:xfrm>
            <a:off x="605368" y="454026"/>
            <a:ext cx="10977032" cy="682443"/>
          </a:xfrm>
        </p:spPr>
        <p:txBody>
          <a:bodyPr/>
          <a:lstStyle/>
          <a:p>
            <a:r>
              <a:rPr lang="en-US" dirty="0" smtClean="0">
                <a:solidFill>
                  <a:srgbClr val="C00000"/>
                </a:solidFill>
              </a:rPr>
              <a:t>COMMON</a:t>
            </a:r>
            <a:r>
              <a:rPr lang="en-US" dirty="0" smtClean="0">
                <a:solidFill>
                  <a:srgbClr val="FF0000"/>
                </a:solidFill>
              </a:rPr>
              <a:t> </a:t>
            </a:r>
            <a:r>
              <a:rPr lang="en-US" dirty="0" smtClean="0">
                <a:solidFill>
                  <a:schemeClr val="bg1">
                    <a:lumMod val="50000"/>
                  </a:schemeClr>
                </a:solidFill>
              </a:rPr>
              <a:t>ITEMS PROCURED</a:t>
            </a:r>
            <a:endParaRPr lang="en-US" dirty="0">
              <a:solidFill>
                <a:schemeClr val="bg1">
                  <a:lumMod val="50000"/>
                </a:schemeClr>
              </a:solidFill>
            </a:endParaRPr>
          </a:p>
        </p:txBody>
      </p:sp>
      <p:sp>
        <p:nvSpPr>
          <p:cNvPr id="9" name="Text Box 26"/>
          <p:cNvSpPr txBox="1">
            <a:spLocks noChangeArrowheads="1"/>
          </p:cNvSpPr>
          <p:nvPr/>
        </p:nvSpPr>
        <p:spPr bwMode="auto">
          <a:xfrm>
            <a:off x="382060" y="1381126"/>
            <a:ext cx="2856262" cy="4955176"/>
          </a:xfrm>
          <a:prstGeom prst="rect">
            <a:avLst/>
          </a:prstGeom>
          <a:ln>
            <a:solidFill>
              <a:schemeClr val="bg1">
                <a:lumMod val="65000"/>
              </a:schemeClr>
            </a:solidFill>
            <a:headEnd/>
            <a:tailEnd/>
          </a:ln>
        </p:spPr>
        <p:style>
          <a:lnRef idx="2">
            <a:schemeClr val="accent2"/>
          </a:lnRef>
          <a:fillRef idx="1">
            <a:schemeClr val="lt1"/>
          </a:fillRef>
          <a:effectRef idx="0">
            <a:schemeClr val="accent2"/>
          </a:effectRef>
          <a:fontRef idx="minor">
            <a:schemeClr val="dk1"/>
          </a:fontRef>
        </p:style>
        <p:txBody>
          <a:bodyPr lIns="0" tIns="0" rIns="0" bIns="0"/>
          <a:lstStyle/>
          <a:p>
            <a:pPr marL="233363" indent="-115888" eaLnBrk="0" hangingPunct="0">
              <a:lnSpc>
                <a:spcPct val="90000"/>
              </a:lnSpc>
              <a:spcBef>
                <a:spcPts val="200"/>
              </a:spcBef>
              <a:buFont typeface="Arial" charset="0"/>
              <a:buChar char="•"/>
              <a:defRPr/>
            </a:pPr>
            <a:endParaRPr lang="en-US" sz="600" b="1" dirty="0">
              <a:solidFill>
                <a:schemeClr val="tx1"/>
              </a:solidFill>
              <a:cs typeface="Arial" charset="0"/>
            </a:endParaRPr>
          </a:p>
          <a:p>
            <a:pPr marL="117475" algn="ctr" eaLnBrk="0" hangingPunct="0">
              <a:lnSpc>
                <a:spcPct val="90000"/>
              </a:lnSpc>
              <a:spcBef>
                <a:spcPts val="200"/>
              </a:spcBef>
              <a:defRPr/>
            </a:pPr>
            <a:r>
              <a:rPr lang="en-US" sz="1600" b="1" dirty="0" smtClean="0">
                <a:solidFill>
                  <a:srgbClr val="C00000"/>
                </a:solidFill>
                <a:cs typeface="Arial" charset="0"/>
              </a:rPr>
              <a:t>COMMODITIES</a:t>
            </a:r>
          </a:p>
          <a:p>
            <a:pPr marL="233363" indent="-115888" eaLnBrk="0" hangingPunct="0">
              <a:lnSpc>
                <a:spcPct val="90000"/>
              </a:lnSpc>
              <a:spcBef>
                <a:spcPts val="200"/>
              </a:spcBef>
              <a:buFont typeface="Arial" charset="0"/>
              <a:buChar char="•"/>
              <a:defRPr/>
            </a:pPr>
            <a:endParaRPr lang="en-US" dirty="0">
              <a:solidFill>
                <a:schemeClr val="tx1"/>
              </a:solidFill>
              <a:cs typeface="Arial" charset="0"/>
            </a:endParaRPr>
          </a:p>
          <a:p>
            <a:pPr marL="233363" indent="-115888" eaLnBrk="0" hangingPunct="0">
              <a:lnSpc>
                <a:spcPct val="90000"/>
              </a:lnSpc>
              <a:spcBef>
                <a:spcPts val="200"/>
              </a:spcBef>
              <a:buFont typeface="Arial" charset="0"/>
              <a:buChar char="•"/>
              <a:defRPr/>
            </a:pPr>
            <a:r>
              <a:rPr lang="en-US" sz="1400" dirty="0">
                <a:solidFill>
                  <a:schemeClr val="tx1"/>
                </a:solidFill>
                <a:cs typeface="Arial" charset="0"/>
              </a:rPr>
              <a:t>ADP Systems</a:t>
            </a:r>
          </a:p>
          <a:p>
            <a:pPr marL="233363" indent="-115888" eaLnBrk="0" hangingPunct="0">
              <a:lnSpc>
                <a:spcPct val="90000"/>
              </a:lnSpc>
              <a:spcBef>
                <a:spcPts val="200"/>
              </a:spcBef>
              <a:buFont typeface="Arial" charset="0"/>
              <a:buChar char="•"/>
              <a:defRPr/>
            </a:pPr>
            <a:r>
              <a:rPr lang="en-US" sz="1400" dirty="0">
                <a:solidFill>
                  <a:schemeClr val="tx1"/>
                </a:solidFill>
                <a:cs typeface="Arial" charset="0"/>
              </a:rPr>
              <a:t>Building Supplies &amp; Hand Tools</a:t>
            </a:r>
          </a:p>
          <a:p>
            <a:pPr marL="233363" indent="-115888" eaLnBrk="0" hangingPunct="0">
              <a:lnSpc>
                <a:spcPct val="90000"/>
              </a:lnSpc>
              <a:spcBef>
                <a:spcPts val="200"/>
              </a:spcBef>
              <a:buFont typeface="Arial" charset="0"/>
              <a:buChar char="•"/>
              <a:defRPr/>
            </a:pPr>
            <a:r>
              <a:rPr lang="en-US" sz="1400" dirty="0">
                <a:solidFill>
                  <a:schemeClr val="tx1"/>
                </a:solidFill>
                <a:cs typeface="Arial" charset="0"/>
              </a:rPr>
              <a:t>Electronic Components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Electronic </a:t>
            </a:r>
            <a:r>
              <a:rPr lang="en-US" sz="1400" dirty="0">
                <a:solidFill>
                  <a:schemeClr val="tx1"/>
                </a:solidFill>
                <a:cs typeface="Arial" charset="0"/>
              </a:rPr>
              <a:t>Instrumentation</a:t>
            </a:r>
          </a:p>
          <a:p>
            <a:pPr marL="233363" indent="-115888" eaLnBrk="0" hangingPunct="0">
              <a:lnSpc>
                <a:spcPct val="90000"/>
              </a:lnSpc>
              <a:spcBef>
                <a:spcPts val="200"/>
              </a:spcBef>
              <a:buFont typeface="Arial" charset="0"/>
              <a:buChar char="•"/>
              <a:defRPr/>
            </a:pPr>
            <a:r>
              <a:rPr lang="en-US" sz="1400" dirty="0">
                <a:solidFill>
                  <a:schemeClr val="tx1"/>
                </a:solidFill>
                <a:cs typeface="Arial" charset="0"/>
              </a:rPr>
              <a:t>Electronic Supplies</a:t>
            </a:r>
          </a:p>
          <a:p>
            <a:pPr marL="233363" indent="-115888" eaLnBrk="0" hangingPunct="0">
              <a:lnSpc>
                <a:spcPct val="90000"/>
              </a:lnSpc>
              <a:spcBef>
                <a:spcPts val="200"/>
              </a:spcBef>
              <a:buFont typeface="Arial" charset="0"/>
              <a:buChar char="•"/>
              <a:defRPr/>
            </a:pPr>
            <a:r>
              <a:rPr lang="en-US" sz="1400" dirty="0">
                <a:solidFill>
                  <a:schemeClr val="tx1"/>
                </a:solidFill>
                <a:cs typeface="Arial" charset="0"/>
              </a:rPr>
              <a:t>Electrical Supplies</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Fabrication </a:t>
            </a:r>
            <a:r>
              <a:rPr lang="en-US" sz="1400" dirty="0">
                <a:solidFill>
                  <a:schemeClr val="tx1"/>
                </a:solidFill>
                <a:cs typeface="Arial" charset="0"/>
              </a:rPr>
              <a:t>and Processing</a:t>
            </a:r>
          </a:p>
          <a:p>
            <a:pPr marL="233363" indent="-115888" eaLnBrk="0" hangingPunct="0">
              <a:lnSpc>
                <a:spcPct val="90000"/>
              </a:lnSpc>
              <a:spcBef>
                <a:spcPts val="200"/>
              </a:spcBef>
              <a:buFont typeface="Arial" charset="0"/>
              <a:buChar char="•"/>
              <a:defRPr/>
            </a:pPr>
            <a:r>
              <a:rPr lang="en-US" sz="1400" dirty="0">
                <a:solidFill>
                  <a:schemeClr val="tx1"/>
                </a:solidFill>
                <a:cs typeface="Arial" charset="0"/>
              </a:rPr>
              <a:t>Furniture</a:t>
            </a:r>
            <a:endParaRPr lang="en-US" sz="1600" dirty="0">
              <a:solidFill>
                <a:schemeClr val="tx1"/>
              </a:solidFill>
              <a:cs typeface="Arial" charset="0"/>
            </a:endParaRP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Graphics </a:t>
            </a:r>
            <a:r>
              <a:rPr lang="en-US" sz="1400" dirty="0">
                <a:solidFill>
                  <a:schemeClr val="tx1"/>
                </a:solidFill>
                <a:cs typeface="Arial" charset="0"/>
              </a:rPr>
              <a:t>Products </a:t>
            </a:r>
            <a:r>
              <a:rPr lang="en-US" sz="1400" dirty="0" smtClean="0">
                <a:solidFill>
                  <a:schemeClr val="tx1"/>
                </a:solidFill>
                <a:cs typeface="Arial" charset="0"/>
              </a:rPr>
              <a:t>&amp; </a:t>
            </a:r>
            <a:r>
              <a:rPr lang="en-US" sz="1400" dirty="0">
                <a:solidFill>
                  <a:schemeClr val="tx1"/>
                </a:solidFill>
                <a:cs typeface="Arial" charset="0"/>
              </a:rPr>
              <a:t>Services</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Hardware </a:t>
            </a:r>
            <a:r>
              <a:rPr lang="en-US" sz="1400" dirty="0">
                <a:solidFill>
                  <a:schemeClr val="tx1"/>
                </a:solidFill>
                <a:cs typeface="Arial" charset="0"/>
              </a:rPr>
              <a:t>&amp; Software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Office &amp; Computer </a:t>
            </a:r>
            <a:r>
              <a:rPr lang="en-US" sz="1400" dirty="0">
                <a:solidFill>
                  <a:schemeClr val="tx1"/>
                </a:solidFill>
                <a:cs typeface="Arial" charset="0"/>
              </a:rPr>
              <a:t>Supplies</a:t>
            </a:r>
          </a:p>
          <a:p>
            <a:pPr marL="233363" indent="-115888" eaLnBrk="0" hangingPunct="0">
              <a:lnSpc>
                <a:spcPct val="90000"/>
              </a:lnSpc>
              <a:spcBef>
                <a:spcPts val="200"/>
              </a:spcBef>
              <a:buFont typeface="Arial" charset="0"/>
              <a:buChar char="•"/>
              <a:defRPr/>
            </a:pPr>
            <a:r>
              <a:rPr lang="en-US" sz="1400" dirty="0">
                <a:solidFill>
                  <a:schemeClr val="tx1"/>
                </a:solidFill>
                <a:cs typeface="Arial" charset="0"/>
              </a:rPr>
              <a:t>Office Equipment &amp; Machines</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Test Equipment</a:t>
            </a:r>
          </a:p>
          <a:p>
            <a:pPr marL="233363" indent="-115888" eaLnBrk="0" hangingPunct="0">
              <a:lnSpc>
                <a:spcPct val="90000"/>
              </a:lnSpc>
              <a:spcBef>
                <a:spcPts val="200"/>
              </a:spcBef>
              <a:buFont typeface="Arial" charset="0"/>
              <a:buChar char="•"/>
              <a:defRPr/>
            </a:pPr>
            <a:endParaRPr lang="en-US" sz="1200" b="1" dirty="0">
              <a:solidFill>
                <a:schemeClr val="bg2"/>
              </a:solidFill>
              <a:cs typeface="Arial" charset="0"/>
            </a:endParaRPr>
          </a:p>
        </p:txBody>
      </p:sp>
      <p:sp>
        <p:nvSpPr>
          <p:cNvPr id="8" name="Text Box 26"/>
          <p:cNvSpPr txBox="1">
            <a:spLocks noChangeArrowheads="1"/>
          </p:cNvSpPr>
          <p:nvPr/>
        </p:nvSpPr>
        <p:spPr bwMode="auto">
          <a:xfrm>
            <a:off x="3238323" y="1383027"/>
            <a:ext cx="2743377" cy="4949461"/>
          </a:xfrm>
          <a:prstGeom prst="rect">
            <a:avLst/>
          </a:prstGeom>
          <a:ln>
            <a:solidFill>
              <a:schemeClr val="bg1">
                <a:lumMod val="65000"/>
              </a:schemeClr>
            </a:solidFill>
            <a:headEnd/>
            <a:tailEnd/>
          </a:ln>
        </p:spPr>
        <p:style>
          <a:lnRef idx="2">
            <a:schemeClr val="accent2"/>
          </a:lnRef>
          <a:fillRef idx="1">
            <a:schemeClr val="lt1"/>
          </a:fillRef>
          <a:effectRef idx="0">
            <a:schemeClr val="accent2"/>
          </a:effectRef>
          <a:fontRef idx="minor">
            <a:schemeClr val="dk1"/>
          </a:fontRef>
        </p:style>
        <p:txBody>
          <a:bodyPr lIns="0" tIns="0" rIns="0" bIns="0"/>
          <a:lstStyle/>
          <a:p>
            <a:pPr marL="233363" indent="-115888" eaLnBrk="0" hangingPunct="0">
              <a:lnSpc>
                <a:spcPct val="90000"/>
              </a:lnSpc>
              <a:spcBef>
                <a:spcPts val="200"/>
              </a:spcBef>
              <a:buFont typeface="Arial" charset="0"/>
              <a:buChar char="•"/>
              <a:defRPr/>
            </a:pPr>
            <a:endParaRPr lang="en-US" sz="600" b="1" dirty="0">
              <a:solidFill>
                <a:schemeClr val="tx1"/>
              </a:solidFill>
              <a:cs typeface="Arial" charset="0"/>
            </a:endParaRPr>
          </a:p>
          <a:p>
            <a:pPr marL="117475" algn="ctr" eaLnBrk="0" hangingPunct="0">
              <a:lnSpc>
                <a:spcPct val="90000"/>
              </a:lnSpc>
              <a:spcBef>
                <a:spcPts val="200"/>
              </a:spcBef>
              <a:defRPr/>
            </a:pPr>
            <a:r>
              <a:rPr lang="en-US" sz="1600" b="1" dirty="0" smtClean="0">
                <a:solidFill>
                  <a:srgbClr val="C00000"/>
                </a:solidFill>
                <a:cs typeface="Arial" charset="0"/>
              </a:rPr>
              <a:t>FLIGHT</a:t>
            </a:r>
          </a:p>
          <a:p>
            <a:pPr marL="233363" indent="-115888" eaLnBrk="0" hangingPunct="0">
              <a:lnSpc>
                <a:spcPct val="90000"/>
              </a:lnSpc>
              <a:spcBef>
                <a:spcPts val="200"/>
              </a:spcBef>
              <a:buFont typeface="Arial" charset="0"/>
              <a:buChar char="•"/>
              <a:defRPr/>
            </a:pPr>
            <a:endParaRPr lang="en-US" b="1" dirty="0">
              <a:solidFill>
                <a:schemeClr val="tx1"/>
              </a:solidFill>
              <a:cs typeface="Arial" charset="0"/>
            </a:endParaRP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Flight Hardware</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Flight </a:t>
            </a:r>
            <a:r>
              <a:rPr lang="en-US" sz="1400" dirty="0">
                <a:solidFill>
                  <a:schemeClr val="tx1"/>
                </a:solidFill>
                <a:cs typeface="Arial" charset="0"/>
              </a:rPr>
              <a:t>Instruments</a:t>
            </a:r>
          </a:p>
          <a:p>
            <a:pPr marL="233363" indent="-115888" eaLnBrk="0" hangingPunct="0">
              <a:lnSpc>
                <a:spcPct val="90000"/>
              </a:lnSpc>
              <a:spcBef>
                <a:spcPts val="200"/>
              </a:spcBef>
              <a:buFont typeface="Arial" charset="0"/>
              <a:buChar char="•"/>
              <a:defRPr/>
            </a:pPr>
            <a:r>
              <a:rPr lang="en-US" sz="1400" dirty="0">
                <a:solidFill>
                  <a:schemeClr val="tx1"/>
                </a:solidFill>
                <a:cs typeface="Arial" charset="0"/>
              </a:rPr>
              <a:t>Flight R&amp;D Studies </a:t>
            </a:r>
            <a:endParaRPr lang="en-US" sz="1400" dirty="0" smtClean="0">
              <a:solidFill>
                <a:schemeClr val="tx1"/>
              </a:solidFill>
              <a:cs typeface="Arial" charset="0"/>
            </a:endParaRPr>
          </a:p>
          <a:p>
            <a:pPr marL="233363" indent="-115888" eaLnBrk="0" hangingPunct="0">
              <a:lnSpc>
                <a:spcPct val="90000"/>
              </a:lnSpc>
              <a:spcBef>
                <a:spcPts val="200"/>
              </a:spcBef>
              <a:buFont typeface="Arial" charset="0"/>
              <a:buChar char="•"/>
              <a:defRPr/>
            </a:pPr>
            <a:r>
              <a:rPr lang="en-US" sz="1400" dirty="0">
                <a:solidFill>
                  <a:schemeClr val="tx1"/>
                </a:solidFill>
                <a:cs typeface="Arial" charset="0"/>
              </a:rPr>
              <a:t>Spacecraft Subsystems</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Spacecraft Systems</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Technology Studies </a:t>
            </a:r>
          </a:p>
          <a:p>
            <a:pPr marL="233363" indent="-115888" eaLnBrk="0" hangingPunct="0">
              <a:lnSpc>
                <a:spcPct val="90000"/>
              </a:lnSpc>
              <a:spcBef>
                <a:spcPts val="200"/>
              </a:spcBef>
              <a:buFont typeface="Arial" charset="0"/>
              <a:buChar char="•"/>
              <a:defRPr/>
            </a:pPr>
            <a:endParaRPr lang="en-US" sz="1200" b="1" dirty="0">
              <a:solidFill>
                <a:schemeClr val="bg2"/>
              </a:solidFill>
              <a:cs typeface="Arial" charset="0"/>
            </a:endParaRPr>
          </a:p>
        </p:txBody>
      </p:sp>
      <p:sp>
        <p:nvSpPr>
          <p:cNvPr id="10" name="Text Box 26"/>
          <p:cNvSpPr txBox="1">
            <a:spLocks noChangeArrowheads="1"/>
          </p:cNvSpPr>
          <p:nvPr/>
        </p:nvSpPr>
        <p:spPr bwMode="auto">
          <a:xfrm>
            <a:off x="5981700" y="1383027"/>
            <a:ext cx="3067051" cy="4949461"/>
          </a:xfrm>
          <a:prstGeom prst="rect">
            <a:avLst/>
          </a:prstGeom>
          <a:ln>
            <a:solidFill>
              <a:schemeClr val="bg1">
                <a:lumMod val="65000"/>
              </a:schemeClr>
            </a:solidFill>
            <a:headEnd/>
            <a:tailEnd/>
          </a:ln>
        </p:spPr>
        <p:style>
          <a:lnRef idx="2">
            <a:schemeClr val="accent2"/>
          </a:lnRef>
          <a:fillRef idx="1">
            <a:schemeClr val="lt1"/>
          </a:fillRef>
          <a:effectRef idx="0">
            <a:schemeClr val="accent2"/>
          </a:effectRef>
          <a:fontRef idx="minor">
            <a:schemeClr val="dk1"/>
          </a:fontRef>
        </p:style>
        <p:txBody>
          <a:bodyPr lIns="0" tIns="0" rIns="0" bIns="0"/>
          <a:lstStyle/>
          <a:p>
            <a:pPr marL="233363" indent="-115888" eaLnBrk="0" hangingPunct="0">
              <a:lnSpc>
                <a:spcPct val="90000"/>
              </a:lnSpc>
              <a:spcBef>
                <a:spcPts val="200"/>
              </a:spcBef>
              <a:buFont typeface="Arial" charset="0"/>
              <a:buChar char="•"/>
              <a:defRPr/>
            </a:pPr>
            <a:endParaRPr lang="en-US" sz="600" b="1" dirty="0">
              <a:solidFill>
                <a:schemeClr val="tx1"/>
              </a:solidFill>
              <a:cs typeface="Arial" charset="0"/>
            </a:endParaRPr>
          </a:p>
          <a:p>
            <a:pPr marL="117475" algn="ctr" eaLnBrk="0" hangingPunct="0">
              <a:lnSpc>
                <a:spcPct val="90000"/>
              </a:lnSpc>
              <a:spcBef>
                <a:spcPts val="200"/>
              </a:spcBef>
              <a:defRPr/>
            </a:pPr>
            <a:r>
              <a:rPr lang="en-US" sz="1600" b="1" dirty="0" smtClean="0">
                <a:solidFill>
                  <a:srgbClr val="C00000"/>
                </a:solidFill>
                <a:cs typeface="Arial" charset="0"/>
              </a:rPr>
              <a:t>LABOR &amp; SERVICES</a:t>
            </a:r>
          </a:p>
          <a:p>
            <a:pPr marL="233363" indent="-115888" eaLnBrk="0" hangingPunct="0">
              <a:lnSpc>
                <a:spcPct val="90000"/>
              </a:lnSpc>
              <a:spcBef>
                <a:spcPts val="200"/>
              </a:spcBef>
              <a:buFont typeface="Arial" charset="0"/>
              <a:buChar char="•"/>
              <a:defRPr/>
            </a:pPr>
            <a:endParaRPr lang="en-US" b="1" dirty="0">
              <a:solidFill>
                <a:schemeClr val="tx1"/>
              </a:solidFill>
              <a:cs typeface="Arial" charset="0"/>
            </a:endParaRP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Subcontract Labor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Consulting Agreements</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Engineering &amp; Technical Services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Non-Flight R&amp;D Studies</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Non-Flight Hardware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Facilities &amp; Construction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Maintenance &amp; Operations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Security Services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Institutional Support Services</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Ground Support Equipment</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Desktop &amp; Network Services</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Interplanetary Network Support &amp; Services </a:t>
            </a:r>
          </a:p>
          <a:p>
            <a:pPr marL="233363" indent="-115888" eaLnBrk="0" hangingPunct="0">
              <a:lnSpc>
                <a:spcPct val="90000"/>
              </a:lnSpc>
              <a:spcBef>
                <a:spcPts val="200"/>
              </a:spcBef>
              <a:buFont typeface="Arial" charset="0"/>
              <a:buChar char="•"/>
              <a:defRPr/>
            </a:pPr>
            <a:endParaRPr lang="en-US" sz="1200" b="1" dirty="0">
              <a:solidFill>
                <a:schemeClr val="bg2"/>
              </a:solidFill>
              <a:cs typeface="Arial" charset="0"/>
            </a:endParaRPr>
          </a:p>
        </p:txBody>
      </p:sp>
      <p:sp>
        <p:nvSpPr>
          <p:cNvPr id="11" name="Text Box 26"/>
          <p:cNvSpPr txBox="1">
            <a:spLocks noChangeArrowheads="1"/>
          </p:cNvSpPr>
          <p:nvPr/>
        </p:nvSpPr>
        <p:spPr bwMode="auto">
          <a:xfrm>
            <a:off x="9048751" y="1383027"/>
            <a:ext cx="2738171" cy="4949461"/>
          </a:xfrm>
          <a:prstGeom prst="rect">
            <a:avLst/>
          </a:prstGeom>
          <a:ln>
            <a:solidFill>
              <a:schemeClr val="bg1">
                <a:lumMod val="65000"/>
              </a:schemeClr>
            </a:solidFill>
            <a:headEnd/>
            <a:tailEnd/>
          </a:ln>
        </p:spPr>
        <p:style>
          <a:lnRef idx="2">
            <a:schemeClr val="accent2"/>
          </a:lnRef>
          <a:fillRef idx="1">
            <a:schemeClr val="lt1"/>
          </a:fillRef>
          <a:effectRef idx="0">
            <a:schemeClr val="accent2"/>
          </a:effectRef>
          <a:fontRef idx="minor">
            <a:schemeClr val="dk1"/>
          </a:fontRef>
        </p:style>
        <p:txBody>
          <a:bodyPr lIns="0" tIns="0" rIns="0" bIns="0"/>
          <a:lstStyle/>
          <a:p>
            <a:pPr marL="233363" indent="-115888" eaLnBrk="0" hangingPunct="0">
              <a:lnSpc>
                <a:spcPct val="90000"/>
              </a:lnSpc>
              <a:spcBef>
                <a:spcPts val="200"/>
              </a:spcBef>
              <a:buFont typeface="Arial" charset="0"/>
              <a:buChar char="•"/>
              <a:defRPr/>
            </a:pPr>
            <a:endParaRPr lang="en-US" sz="600" b="1" dirty="0">
              <a:solidFill>
                <a:schemeClr val="tx1"/>
              </a:solidFill>
              <a:cs typeface="Arial" charset="0"/>
            </a:endParaRPr>
          </a:p>
          <a:p>
            <a:pPr marL="117475" algn="ctr" eaLnBrk="0" hangingPunct="0">
              <a:lnSpc>
                <a:spcPct val="90000"/>
              </a:lnSpc>
              <a:spcBef>
                <a:spcPts val="200"/>
              </a:spcBef>
              <a:defRPr/>
            </a:pPr>
            <a:r>
              <a:rPr lang="en-US" sz="1600" b="1" dirty="0" smtClean="0">
                <a:solidFill>
                  <a:srgbClr val="C00000"/>
                </a:solidFill>
                <a:cs typeface="Arial" charset="0"/>
              </a:rPr>
              <a:t>RESEARCH</a:t>
            </a:r>
          </a:p>
          <a:p>
            <a:pPr marL="233363" indent="-115888" eaLnBrk="0" hangingPunct="0">
              <a:lnSpc>
                <a:spcPct val="90000"/>
              </a:lnSpc>
              <a:spcBef>
                <a:spcPts val="200"/>
              </a:spcBef>
              <a:buFont typeface="Arial" charset="0"/>
              <a:buChar char="•"/>
              <a:defRPr/>
            </a:pPr>
            <a:endParaRPr lang="en-US" b="1" dirty="0">
              <a:solidFill>
                <a:schemeClr val="tx1"/>
              </a:solidFill>
              <a:cs typeface="Arial" charset="0"/>
            </a:endParaRP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Scientific Investigations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Basic Research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Technical Studies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Flight Instruments &amp; Instrumentation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Educational Outreach </a:t>
            </a:r>
          </a:p>
          <a:p>
            <a:pPr marL="233363" indent="-115888" eaLnBrk="0" hangingPunct="0">
              <a:lnSpc>
                <a:spcPct val="90000"/>
              </a:lnSpc>
              <a:spcBef>
                <a:spcPts val="200"/>
              </a:spcBef>
              <a:buFont typeface="Arial" charset="0"/>
              <a:buChar char="•"/>
              <a:defRPr/>
            </a:pPr>
            <a:r>
              <a:rPr lang="en-US" sz="1400" dirty="0" smtClean="0">
                <a:solidFill>
                  <a:schemeClr val="tx1"/>
                </a:solidFill>
                <a:cs typeface="Arial" charset="0"/>
              </a:rPr>
              <a:t>Not-for-Profits </a:t>
            </a:r>
            <a:endParaRPr lang="en-US" sz="1400" dirty="0">
              <a:solidFill>
                <a:schemeClr val="tx1"/>
              </a:solidFill>
              <a:cs typeface="Arial" charset="0"/>
            </a:endParaRPr>
          </a:p>
          <a:p>
            <a:pPr marL="233363" indent="-115888" eaLnBrk="0" hangingPunct="0">
              <a:lnSpc>
                <a:spcPct val="90000"/>
              </a:lnSpc>
              <a:spcBef>
                <a:spcPts val="200"/>
              </a:spcBef>
              <a:buFont typeface="Arial" charset="0"/>
              <a:buChar char="•"/>
              <a:defRPr/>
            </a:pPr>
            <a:endParaRPr lang="en-US" sz="1200" b="1" dirty="0">
              <a:solidFill>
                <a:schemeClr val="bg2"/>
              </a:solidFill>
              <a:cs typeface="Arial" charset="0"/>
            </a:endParaRPr>
          </a:p>
        </p:txBody>
      </p:sp>
      <p:pic>
        <p:nvPicPr>
          <p:cNvPr id="5" name="Picture 4"/>
          <p:cNvPicPr>
            <a:picLocks noChangeAspect="1"/>
          </p:cNvPicPr>
          <p:nvPr/>
        </p:nvPicPr>
        <p:blipFill rotWithShape="1">
          <a:blip r:embed="rId3"/>
          <a:srcRect l="8251" t="10679" r="17720" b="21688"/>
          <a:stretch/>
        </p:blipFill>
        <p:spPr>
          <a:xfrm>
            <a:off x="3438525" y="3971925"/>
            <a:ext cx="2320821" cy="1524000"/>
          </a:xfrm>
          <a:prstGeom prst="rect">
            <a:avLst/>
          </a:prstGeom>
        </p:spPr>
      </p:pic>
      <p:pic>
        <p:nvPicPr>
          <p:cNvPr id="12" name="Picture 11"/>
          <p:cNvPicPr>
            <a:picLocks noChangeAspect="1"/>
          </p:cNvPicPr>
          <p:nvPr/>
        </p:nvPicPr>
        <p:blipFill rotWithShape="1">
          <a:blip r:embed="rId4"/>
          <a:srcRect l="7363" t="9550" r="15651" b="20674"/>
          <a:stretch/>
        </p:blipFill>
        <p:spPr>
          <a:xfrm>
            <a:off x="9345243" y="3886200"/>
            <a:ext cx="2219325" cy="1501308"/>
          </a:xfrm>
          <a:prstGeom prst="rect">
            <a:avLst/>
          </a:prstGeom>
        </p:spPr>
      </p:pic>
    </p:spTree>
    <p:extLst>
      <p:ext uri="{BB962C8B-B14F-4D97-AF65-F5344CB8AC3E}">
        <p14:creationId xmlns:p14="http://schemas.microsoft.com/office/powerpoint/2010/main" val="2300195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11</a:t>
            </a:fld>
            <a:endParaRPr lang="en-US" dirty="0"/>
          </a:p>
        </p:txBody>
      </p:sp>
      <p:sp>
        <p:nvSpPr>
          <p:cNvPr id="6" name="Title 5"/>
          <p:cNvSpPr>
            <a:spLocks noGrp="1"/>
          </p:cNvSpPr>
          <p:nvPr>
            <p:ph type="ctrTitle"/>
          </p:nvPr>
        </p:nvSpPr>
        <p:spPr>
          <a:xfrm>
            <a:off x="605368" y="454026"/>
            <a:ext cx="10977032" cy="682443"/>
          </a:xfrm>
        </p:spPr>
        <p:txBody>
          <a:bodyPr/>
          <a:lstStyle/>
          <a:p>
            <a:r>
              <a:rPr lang="en-US" dirty="0" smtClean="0">
                <a:solidFill>
                  <a:srgbClr val="C00000"/>
                </a:solidFill>
              </a:rPr>
              <a:t>AWARDING</a:t>
            </a:r>
            <a:r>
              <a:rPr lang="en-US" dirty="0" smtClean="0">
                <a:solidFill>
                  <a:srgbClr val="FF0000"/>
                </a:solidFill>
              </a:rPr>
              <a:t> </a:t>
            </a:r>
            <a:r>
              <a:rPr lang="en-US" dirty="0" smtClean="0">
                <a:solidFill>
                  <a:schemeClr val="bg1">
                    <a:lumMod val="50000"/>
                  </a:schemeClr>
                </a:solidFill>
              </a:rPr>
              <a:t>WORK</a:t>
            </a:r>
            <a:endParaRPr lang="en-US" dirty="0">
              <a:solidFill>
                <a:schemeClr val="bg1">
                  <a:lumMod val="50000"/>
                </a:schemeClr>
              </a:solidFill>
            </a:endParaRPr>
          </a:p>
        </p:txBody>
      </p:sp>
      <p:sp>
        <p:nvSpPr>
          <p:cNvPr id="13" name="Rectangle 12"/>
          <p:cNvSpPr/>
          <p:nvPr/>
        </p:nvSpPr>
        <p:spPr bwMode="auto">
          <a:xfrm>
            <a:off x="1119717" y="1136469"/>
            <a:ext cx="9767357" cy="5138920"/>
          </a:xfrm>
          <a:prstGeom prst="rect">
            <a:avLst/>
          </a:prstGeom>
          <a:solidFill>
            <a:srgbClr val="808080">
              <a:lumMod val="60000"/>
              <a:lumOff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pitchFamily="34" charset="0"/>
            </a:endParaRPr>
          </a:p>
        </p:txBody>
      </p:sp>
      <p:graphicFrame>
        <p:nvGraphicFramePr>
          <p:cNvPr id="10" name="Diagram 9"/>
          <p:cNvGraphicFramePr/>
          <p:nvPr>
            <p:extLst>
              <p:ext uri="{D42A27DB-BD31-4B8C-83A1-F6EECF244321}">
                <p14:modId xmlns:p14="http://schemas.microsoft.com/office/powerpoint/2010/main" val="1359813126"/>
              </p:ext>
            </p:extLst>
          </p:nvPr>
        </p:nvGraphicFramePr>
        <p:xfrm>
          <a:off x="605368" y="1353956"/>
          <a:ext cx="3903233" cy="4789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645052" y="2260669"/>
            <a:ext cx="2863541" cy="646331"/>
          </a:xfrm>
          <a:prstGeom prst="rect">
            <a:avLst/>
          </a:prstGeom>
          <a:noFill/>
        </p:spPr>
        <p:txBody>
          <a:bodyPr wrap="square">
            <a:spAutoFit/>
          </a:bodyPr>
          <a:lstStyle/>
          <a:p>
            <a:pPr eaLnBrk="0" fontAlgn="base" hangingPunct="0">
              <a:lnSpc>
                <a:spcPct val="90000"/>
              </a:lnSpc>
              <a:spcBef>
                <a:spcPct val="0"/>
              </a:spcBef>
              <a:spcAft>
                <a:spcPct val="0"/>
              </a:spcAft>
              <a:defRPr/>
            </a:pPr>
            <a:r>
              <a:rPr lang="en-US" sz="2000" b="1" dirty="0" smtClean="0">
                <a:solidFill>
                  <a:schemeClr val="bg1"/>
                </a:solidFill>
                <a:latin typeface="Century Gothic"/>
              </a:rPr>
              <a:t>Procurement Process</a:t>
            </a:r>
            <a:endParaRPr lang="en-US" sz="2000" b="1" dirty="0">
              <a:solidFill>
                <a:schemeClr val="bg1"/>
              </a:solidFill>
              <a:latin typeface="Century Gothic"/>
            </a:endParaRPr>
          </a:p>
          <a:p>
            <a:pPr eaLnBrk="0" fontAlgn="base" hangingPunct="0">
              <a:lnSpc>
                <a:spcPct val="90000"/>
              </a:lnSpc>
              <a:spcBef>
                <a:spcPct val="0"/>
              </a:spcBef>
              <a:spcAft>
                <a:spcPct val="0"/>
              </a:spcAft>
              <a:defRPr/>
            </a:pPr>
            <a:endParaRPr lang="en-US" sz="2000" b="1" dirty="0">
              <a:latin typeface="Century Gothic"/>
            </a:endParaRPr>
          </a:p>
        </p:txBody>
      </p:sp>
      <p:sp>
        <p:nvSpPr>
          <p:cNvPr id="12" name="Right Arrow 11"/>
          <p:cNvSpPr/>
          <p:nvPr/>
        </p:nvSpPr>
        <p:spPr bwMode="auto">
          <a:xfrm flipH="1">
            <a:off x="3916078" y="2647966"/>
            <a:ext cx="2148173" cy="367778"/>
          </a:xfrm>
          <a:prstGeom prst="rightArrow">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latin typeface="Century Gothic" pitchFamily="34" charset="0"/>
            </a:endParaRPr>
          </a:p>
        </p:txBody>
      </p:sp>
      <p:grpSp>
        <p:nvGrpSpPr>
          <p:cNvPr id="17" name="Group 20"/>
          <p:cNvGrpSpPr>
            <a:grpSpLocks/>
          </p:cNvGrpSpPr>
          <p:nvPr/>
        </p:nvGrpSpPr>
        <p:grpSpPr bwMode="auto">
          <a:xfrm>
            <a:off x="3645052" y="3690873"/>
            <a:ext cx="2863541" cy="791772"/>
            <a:chOff x="2693034" y="4873227"/>
            <a:chExt cx="1625546" cy="792929"/>
          </a:xfrm>
        </p:grpSpPr>
        <p:sp>
          <p:nvSpPr>
            <p:cNvPr id="18" name="TextBox 17"/>
            <p:cNvSpPr txBox="1"/>
            <p:nvPr/>
          </p:nvSpPr>
          <p:spPr>
            <a:xfrm>
              <a:off x="2693034" y="4873227"/>
              <a:ext cx="1625546" cy="400695"/>
            </a:xfrm>
            <a:prstGeom prst="rect">
              <a:avLst/>
            </a:prstGeom>
            <a:noFill/>
          </p:spPr>
          <p:txBody>
            <a:bodyPr wrap="none">
              <a:spAutoFit/>
            </a:bodyPr>
            <a:lstStyle/>
            <a:p>
              <a:pPr algn="ctr" eaLnBrk="0" hangingPunct="0">
                <a:defRPr/>
              </a:pPr>
              <a:r>
                <a:rPr lang="en-US" sz="2000" b="1" dirty="0" smtClean="0">
                  <a:solidFill>
                    <a:schemeClr val="bg1"/>
                  </a:solidFill>
                  <a:latin typeface="+mj-lt"/>
                  <a:ea typeface="+mj-ea"/>
                  <a:cs typeface="+mj-cs"/>
                </a:rPr>
                <a:t>Procurement Vehicles</a:t>
              </a:r>
              <a:endParaRPr lang="en-US" sz="2000" b="1" dirty="0">
                <a:solidFill>
                  <a:schemeClr val="bg1"/>
                </a:solidFill>
                <a:latin typeface="+mj-lt"/>
                <a:ea typeface="+mj-ea"/>
                <a:cs typeface="+mj-cs"/>
              </a:endParaRPr>
            </a:p>
          </p:txBody>
        </p:sp>
        <p:sp>
          <p:nvSpPr>
            <p:cNvPr id="19" name="Right Arrow 18"/>
            <p:cNvSpPr/>
            <p:nvPr/>
          </p:nvSpPr>
          <p:spPr bwMode="auto">
            <a:xfrm>
              <a:off x="2781413" y="5256155"/>
              <a:ext cx="1284927" cy="410001"/>
            </a:xfrm>
            <a:prstGeom prst="rightArrow">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a:lstStyle/>
            <a:p>
              <a:pPr algn="ctr" eaLnBrk="0" hangingPunct="0">
                <a:defRPr/>
              </a:pPr>
              <a:endParaRPr lang="en-US" dirty="0"/>
            </a:p>
          </p:txBody>
        </p:sp>
      </p:grpSp>
      <p:graphicFrame>
        <p:nvGraphicFramePr>
          <p:cNvPr id="20" name="Diagram 19"/>
          <p:cNvGraphicFramePr/>
          <p:nvPr>
            <p:extLst/>
          </p:nvPr>
        </p:nvGraphicFramePr>
        <p:xfrm>
          <a:off x="6512982" y="1489728"/>
          <a:ext cx="385607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12610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12</a:t>
            </a:fld>
            <a:endParaRPr lang="en-US" dirty="0"/>
          </a:p>
        </p:txBody>
      </p:sp>
      <p:sp>
        <p:nvSpPr>
          <p:cNvPr id="6" name="Title 5"/>
          <p:cNvSpPr>
            <a:spLocks noGrp="1"/>
          </p:cNvSpPr>
          <p:nvPr>
            <p:ph type="ctrTitle"/>
          </p:nvPr>
        </p:nvSpPr>
        <p:spPr>
          <a:xfrm>
            <a:off x="605368" y="454026"/>
            <a:ext cx="10977032" cy="682443"/>
          </a:xfrm>
        </p:spPr>
        <p:txBody>
          <a:bodyPr/>
          <a:lstStyle/>
          <a:p>
            <a:r>
              <a:rPr lang="en-US" dirty="0" smtClean="0">
                <a:solidFill>
                  <a:srgbClr val="C00000"/>
                </a:solidFill>
              </a:rPr>
              <a:t>JPL</a:t>
            </a:r>
            <a:r>
              <a:rPr lang="en-US" dirty="0" smtClean="0">
                <a:solidFill>
                  <a:srgbClr val="FF0000"/>
                </a:solidFill>
              </a:rPr>
              <a:t> </a:t>
            </a:r>
            <a:r>
              <a:rPr lang="en-US" dirty="0" smtClean="0">
                <a:solidFill>
                  <a:schemeClr val="bg1">
                    <a:lumMod val="50000"/>
                  </a:schemeClr>
                </a:solidFill>
              </a:rPr>
              <a:t>COMMODITY PURCHASING SUBCONTRACTS  </a:t>
            </a:r>
            <a:endParaRPr lang="en-US" dirty="0">
              <a:solidFill>
                <a:schemeClr val="bg1">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55462666"/>
              </p:ext>
            </p:extLst>
          </p:nvPr>
        </p:nvGraphicFramePr>
        <p:xfrm>
          <a:off x="605369" y="1507702"/>
          <a:ext cx="10977031" cy="3337560"/>
        </p:xfrm>
        <a:graphic>
          <a:graphicData uri="http://schemas.openxmlformats.org/drawingml/2006/table">
            <a:tbl>
              <a:tblPr firstRow="1" bandRow="1">
                <a:tableStyleId>{5C22544A-7EE6-4342-B048-85BDC9FD1C3A}</a:tableStyleId>
              </a:tblPr>
              <a:tblGrid>
                <a:gridCol w="4694764"/>
                <a:gridCol w="2961340"/>
                <a:gridCol w="3320927"/>
              </a:tblGrid>
              <a:tr h="370840">
                <a:tc>
                  <a:txBody>
                    <a:bodyPr/>
                    <a:lstStyle/>
                    <a:p>
                      <a:r>
                        <a:rPr lang="en-US" dirty="0" smtClean="0"/>
                        <a:t>COMMODITY </a:t>
                      </a:r>
                      <a:endParaRPr lang="en-US" dirty="0"/>
                    </a:p>
                  </a:txBody>
                  <a:tcPr>
                    <a:solidFill>
                      <a:schemeClr val="bg1">
                        <a:lumMod val="50000"/>
                      </a:schemeClr>
                    </a:solidFill>
                  </a:tcPr>
                </a:tc>
                <a:tc>
                  <a:txBody>
                    <a:bodyPr/>
                    <a:lstStyle/>
                    <a:p>
                      <a:r>
                        <a:rPr lang="en-US" dirty="0" smtClean="0"/>
                        <a:t>SUBCONTRACTOR</a:t>
                      </a:r>
                      <a:r>
                        <a:rPr lang="en-US" baseline="0" dirty="0" smtClean="0"/>
                        <a:t> </a:t>
                      </a:r>
                      <a:endParaRPr lang="en-US" dirty="0"/>
                    </a:p>
                  </a:txBody>
                  <a:tcPr>
                    <a:solidFill>
                      <a:schemeClr val="bg1">
                        <a:lumMod val="50000"/>
                      </a:schemeClr>
                    </a:solidFill>
                  </a:tcPr>
                </a:tc>
                <a:tc>
                  <a:txBody>
                    <a:bodyPr/>
                    <a:lstStyle/>
                    <a:p>
                      <a:r>
                        <a:rPr lang="en-US" dirty="0" smtClean="0"/>
                        <a:t>EXPIRATION</a:t>
                      </a:r>
                      <a:r>
                        <a:rPr lang="en-US" baseline="0" dirty="0" smtClean="0"/>
                        <a:t> </a:t>
                      </a:r>
                      <a:endParaRPr lang="en-US" dirty="0"/>
                    </a:p>
                  </a:txBody>
                  <a:tcPr>
                    <a:solidFill>
                      <a:schemeClr val="bg1">
                        <a:lumMod val="50000"/>
                      </a:schemeClr>
                    </a:solidFill>
                  </a:tcPr>
                </a:tc>
              </a:tr>
              <a:tr h="370840">
                <a:tc>
                  <a:txBody>
                    <a:bodyPr/>
                    <a:lstStyle/>
                    <a:p>
                      <a:r>
                        <a:rPr lang="en-US" dirty="0" smtClean="0"/>
                        <a:t>Office</a:t>
                      </a:r>
                      <a:r>
                        <a:rPr lang="en-US" baseline="0" dirty="0" smtClean="0"/>
                        <a:t> Supplies </a:t>
                      </a:r>
                      <a:endParaRPr lang="en-US" dirty="0"/>
                    </a:p>
                  </a:txBody>
                  <a:tcPr/>
                </a:tc>
                <a:tc>
                  <a:txBody>
                    <a:bodyPr/>
                    <a:lstStyle/>
                    <a:p>
                      <a:r>
                        <a:rPr lang="en-US" dirty="0" smtClean="0"/>
                        <a:t>Office</a:t>
                      </a:r>
                      <a:r>
                        <a:rPr lang="en-US" baseline="0" dirty="0" smtClean="0"/>
                        <a:t> Solutions </a:t>
                      </a:r>
                      <a:endParaRPr lang="en-US" dirty="0"/>
                    </a:p>
                  </a:txBody>
                  <a:tcPr/>
                </a:tc>
                <a:tc>
                  <a:txBody>
                    <a:bodyPr/>
                    <a:lstStyle/>
                    <a:p>
                      <a:r>
                        <a:rPr lang="en-US" dirty="0" smtClean="0">
                          <a:solidFill>
                            <a:srgbClr val="C00000"/>
                          </a:solidFill>
                        </a:rPr>
                        <a:t>September 2016 </a:t>
                      </a:r>
                      <a:endParaRPr lang="en-US" dirty="0">
                        <a:solidFill>
                          <a:srgbClr val="C00000"/>
                        </a:solidFill>
                      </a:endParaRPr>
                    </a:p>
                  </a:txBody>
                  <a:tcPr/>
                </a:tc>
              </a:tr>
              <a:tr h="370840">
                <a:tc>
                  <a:txBody>
                    <a:bodyPr/>
                    <a:lstStyle/>
                    <a:p>
                      <a:r>
                        <a:rPr lang="en-US" dirty="0" smtClean="0"/>
                        <a:t>Seating (Ergonomic and Conference Chairs </a:t>
                      </a:r>
                      <a:endParaRPr lang="en-US" dirty="0"/>
                    </a:p>
                  </a:txBody>
                  <a:tcPr/>
                </a:tc>
                <a:tc>
                  <a:txBody>
                    <a:bodyPr/>
                    <a:lstStyle/>
                    <a:p>
                      <a:r>
                        <a:rPr lang="en-US" dirty="0" smtClean="0"/>
                        <a:t>Tangram Interiors </a:t>
                      </a:r>
                      <a:endParaRPr lang="en-US" dirty="0"/>
                    </a:p>
                  </a:txBody>
                  <a:tcPr/>
                </a:tc>
                <a:tc>
                  <a:txBody>
                    <a:bodyPr/>
                    <a:lstStyle/>
                    <a:p>
                      <a:r>
                        <a:rPr lang="en-US" dirty="0" smtClean="0">
                          <a:solidFill>
                            <a:srgbClr val="C00000"/>
                          </a:solidFill>
                        </a:rPr>
                        <a:t>March 2017 </a:t>
                      </a:r>
                      <a:endParaRPr lang="en-US" dirty="0">
                        <a:solidFill>
                          <a:srgbClr val="C00000"/>
                        </a:solidFill>
                      </a:endParaRPr>
                    </a:p>
                  </a:txBody>
                  <a:tcPr/>
                </a:tc>
              </a:tr>
              <a:tr h="370840">
                <a:tc>
                  <a:txBody>
                    <a:bodyPr/>
                    <a:lstStyle/>
                    <a:p>
                      <a:r>
                        <a:rPr lang="en-US" dirty="0" smtClean="0"/>
                        <a:t>Software</a:t>
                      </a:r>
                      <a:r>
                        <a:rPr lang="en-US" baseline="0" dirty="0" smtClean="0"/>
                        <a:t> &amp; Accessories </a:t>
                      </a:r>
                      <a:endParaRPr lang="en-US" dirty="0"/>
                    </a:p>
                  </a:txBody>
                  <a:tcPr/>
                </a:tc>
                <a:tc>
                  <a:txBody>
                    <a:bodyPr/>
                    <a:lstStyle/>
                    <a:p>
                      <a:r>
                        <a:rPr lang="en-US" dirty="0" smtClean="0"/>
                        <a:t>SHI International Corp </a:t>
                      </a:r>
                      <a:endParaRPr lang="en-US" dirty="0"/>
                    </a:p>
                  </a:txBody>
                  <a:tcPr/>
                </a:tc>
                <a:tc>
                  <a:txBody>
                    <a:bodyPr/>
                    <a:lstStyle/>
                    <a:p>
                      <a:r>
                        <a:rPr lang="en-US" dirty="0" smtClean="0">
                          <a:solidFill>
                            <a:srgbClr val="C00000"/>
                          </a:solidFill>
                        </a:rPr>
                        <a:t>April 2019 </a:t>
                      </a:r>
                      <a:endParaRPr lang="en-US" dirty="0">
                        <a:solidFill>
                          <a:srgbClr val="C00000"/>
                        </a:solidFill>
                      </a:endParaRPr>
                    </a:p>
                  </a:txBody>
                  <a:tcPr/>
                </a:tc>
              </a:tr>
              <a:tr h="370840">
                <a:tc>
                  <a:txBody>
                    <a:bodyPr/>
                    <a:lstStyle/>
                    <a:p>
                      <a:r>
                        <a:rPr lang="en-US" dirty="0" smtClean="0"/>
                        <a:t>Laboratory Supplies &amp; Chemicals </a:t>
                      </a:r>
                      <a:endParaRPr lang="en-US" dirty="0"/>
                    </a:p>
                  </a:txBody>
                  <a:tcPr/>
                </a:tc>
                <a:tc>
                  <a:txBody>
                    <a:bodyPr/>
                    <a:lstStyle/>
                    <a:p>
                      <a:r>
                        <a:rPr lang="en-US" dirty="0" smtClean="0"/>
                        <a:t>Fisher Scientific </a:t>
                      </a:r>
                      <a:endParaRPr lang="en-US" dirty="0"/>
                    </a:p>
                  </a:txBody>
                  <a:tcPr/>
                </a:tc>
                <a:tc>
                  <a:txBody>
                    <a:bodyPr/>
                    <a:lstStyle/>
                    <a:p>
                      <a:r>
                        <a:rPr lang="en-US" dirty="0" smtClean="0">
                          <a:solidFill>
                            <a:srgbClr val="C00000"/>
                          </a:solidFill>
                        </a:rPr>
                        <a:t>August 2016 </a:t>
                      </a:r>
                      <a:endParaRPr lang="en-US" dirty="0">
                        <a:solidFill>
                          <a:srgbClr val="C00000"/>
                        </a:solidFill>
                      </a:endParaRPr>
                    </a:p>
                  </a:txBody>
                  <a:tcPr/>
                </a:tc>
              </a:tr>
              <a:tr h="370840">
                <a:tc>
                  <a:txBody>
                    <a:bodyPr/>
                    <a:lstStyle/>
                    <a:p>
                      <a:r>
                        <a:rPr lang="en-US" dirty="0" smtClean="0"/>
                        <a:t>UNIX</a:t>
                      </a:r>
                      <a:endParaRPr lang="en-US" dirty="0"/>
                    </a:p>
                  </a:txBody>
                  <a:tcPr/>
                </a:tc>
                <a:tc>
                  <a:txBody>
                    <a:bodyPr/>
                    <a:lstStyle/>
                    <a:p>
                      <a:r>
                        <a:rPr lang="en-US" dirty="0" smtClean="0"/>
                        <a:t>Dynamic Systems </a:t>
                      </a:r>
                      <a:endParaRPr lang="en-US" dirty="0"/>
                    </a:p>
                  </a:txBody>
                  <a:tcPr/>
                </a:tc>
                <a:tc>
                  <a:txBody>
                    <a:bodyPr/>
                    <a:lstStyle/>
                    <a:p>
                      <a:r>
                        <a:rPr lang="en-US" dirty="0" smtClean="0">
                          <a:solidFill>
                            <a:srgbClr val="C00000"/>
                          </a:solidFill>
                        </a:rPr>
                        <a:t>May 2015 </a:t>
                      </a:r>
                      <a:endParaRPr lang="en-US" dirty="0">
                        <a:solidFill>
                          <a:srgbClr val="C00000"/>
                        </a:solidFill>
                      </a:endParaRPr>
                    </a:p>
                  </a:txBody>
                  <a:tcPr/>
                </a:tc>
              </a:tr>
              <a:tr h="370840">
                <a:tc>
                  <a:txBody>
                    <a:bodyPr/>
                    <a:lstStyle/>
                    <a:p>
                      <a:r>
                        <a:rPr lang="en-US" dirty="0" smtClean="0"/>
                        <a:t>Cryogenics &amp; Gases</a:t>
                      </a:r>
                      <a:endParaRPr lang="en-US" dirty="0"/>
                    </a:p>
                  </a:txBody>
                  <a:tcPr/>
                </a:tc>
                <a:tc>
                  <a:txBody>
                    <a:bodyPr/>
                    <a:lstStyle/>
                    <a:p>
                      <a:r>
                        <a:rPr lang="en-US" dirty="0" smtClean="0"/>
                        <a:t>Matheson Tri-Gas</a:t>
                      </a:r>
                      <a:r>
                        <a:rPr lang="en-US" baseline="0" dirty="0" smtClean="0"/>
                        <a:t> </a:t>
                      </a:r>
                      <a:endParaRPr lang="en-US" dirty="0"/>
                    </a:p>
                  </a:txBody>
                  <a:tcPr/>
                </a:tc>
                <a:tc>
                  <a:txBody>
                    <a:bodyPr/>
                    <a:lstStyle/>
                    <a:p>
                      <a:r>
                        <a:rPr lang="en-US" dirty="0" smtClean="0">
                          <a:solidFill>
                            <a:srgbClr val="C00000"/>
                          </a:solidFill>
                        </a:rPr>
                        <a:t>March 2016 </a:t>
                      </a:r>
                      <a:endParaRPr lang="en-US" dirty="0">
                        <a:solidFill>
                          <a:srgbClr val="C00000"/>
                        </a:solidFill>
                      </a:endParaRPr>
                    </a:p>
                  </a:txBody>
                  <a:tcPr/>
                </a:tc>
              </a:tr>
              <a:tr h="370840">
                <a:tc>
                  <a:txBody>
                    <a:bodyPr/>
                    <a:lstStyle/>
                    <a:p>
                      <a:r>
                        <a:rPr lang="en-US" dirty="0" smtClean="0"/>
                        <a:t>Unleaded diesel and Bio diesel</a:t>
                      </a:r>
                      <a:r>
                        <a:rPr lang="en-US" baseline="0" dirty="0" smtClean="0"/>
                        <a:t> fuel </a:t>
                      </a:r>
                      <a:endParaRPr lang="en-US" dirty="0"/>
                    </a:p>
                  </a:txBody>
                  <a:tcPr/>
                </a:tc>
                <a:tc>
                  <a:txBody>
                    <a:bodyPr/>
                    <a:lstStyle/>
                    <a:p>
                      <a:r>
                        <a:rPr lang="en-US" dirty="0" smtClean="0"/>
                        <a:t>Merrimac Energy System</a:t>
                      </a:r>
                      <a:endParaRPr lang="en-US" dirty="0"/>
                    </a:p>
                  </a:txBody>
                  <a:tcPr/>
                </a:tc>
                <a:tc>
                  <a:txBody>
                    <a:bodyPr/>
                    <a:lstStyle/>
                    <a:p>
                      <a:r>
                        <a:rPr lang="en-US" dirty="0" smtClean="0">
                          <a:solidFill>
                            <a:srgbClr val="C00000"/>
                          </a:solidFill>
                        </a:rPr>
                        <a:t>July 2015 </a:t>
                      </a:r>
                      <a:endParaRPr lang="en-US" dirty="0">
                        <a:solidFill>
                          <a:srgbClr val="C00000"/>
                        </a:solidFill>
                      </a:endParaRPr>
                    </a:p>
                  </a:txBody>
                  <a:tcPr/>
                </a:tc>
              </a:tr>
              <a:tr h="370840">
                <a:tc>
                  <a:txBody>
                    <a:bodyPr/>
                    <a:lstStyle/>
                    <a:p>
                      <a:r>
                        <a:rPr lang="en-US" dirty="0" smtClean="0"/>
                        <a:t>Graphic Services </a:t>
                      </a:r>
                      <a:endParaRPr lang="en-US" dirty="0"/>
                    </a:p>
                  </a:txBody>
                  <a:tcPr/>
                </a:tc>
                <a:tc>
                  <a:txBody>
                    <a:bodyPr/>
                    <a:lstStyle/>
                    <a:p>
                      <a:r>
                        <a:rPr lang="en-US" dirty="0" smtClean="0"/>
                        <a:t>Presentation Media</a:t>
                      </a:r>
                      <a:r>
                        <a:rPr lang="en-US" baseline="0" dirty="0" smtClean="0"/>
                        <a:t> </a:t>
                      </a:r>
                      <a:endParaRPr lang="en-US" dirty="0"/>
                    </a:p>
                  </a:txBody>
                  <a:tcPr/>
                </a:tc>
                <a:tc>
                  <a:txBody>
                    <a:bodyPr/>
                    <a:lstStyle/>
                    <a:p>
                      <a:r>
                        <a:rPr lang="en-US" dirty="0" smtClean="0">
                          <a:solidFill>
                            <a:srgbClr val="C00000"/>
                          </a:solidFill>
                        </a:rPr>
                        <a:t>November 2015 </a:t>
                      </a:r>
                      <a:endParaRPr lang="en-US" dirty="0">
                        <a:solidFill>
                          <a:srgbClr val="C00000"/>
                        </a:solidFill>
                      </a:endParaRPr>
                    </a:p>
                  </a:txBody>
                  <a:tcPr/>
                </a:tc>
              </a:tr>
            </a:tbl>
          </a:graphicData>
        </a:graphic>
      </p:graphicFrame>
    </p:spTree>
    <p:extLst>
      <p:ext uri="{BB962C8B-B14F-4D97-AF65-F5344CB8AC3E}">
        <p14:creationId xmlns:p14="http://schemas.microsoft.com/office/powerpoint/2010/main" val="2726377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13</a:t>
            </a:fld>
            <a:endParaRPr lang="en-US" dirty="0"/>
          </a:p>
        </p:txBody>
      </p:sp>
      <p:sp>
        <p:nvSpPr>
          <p:cNvPr id="6" name="Title 5"/>
          <p:cNvSpPr>
            <a:spLocks noGrp="1"/>
          </p:cNvSpPr>
          <p:nvPr>
            <p:ph type="ctrTitle"/>
          </p:nvPr>
        </p:nvSpPr>
        <p:spPr>
          <a:xfrm>
            <a:off x="605368" y="454026"/>
            <a:ext cx="10977032" cy="682443"/>
          </a:xfrm>
        </p:spPr>
        <p:txBody>
          <a:bodyPr/>
          <a:lstStyle/>
          <a:p>
            <a:r>
              <a:rPr lang="en-US" dirty="0" smtClean="0">
                <a:solidFill>
                  <a:srgbClr val="C00000"/>
                </a:solidFill>
              </a:rPr>
              <a:t>JPL</a:t>
            </a:r>
            <a:r>
              <a:rPr lang="en-US" dirty="0" smtClean="0">
                <a:solidFill>
                  <a:srgbClr val="FF0000"/>
                </a:solidFill>
              </a:rPr>
              <a:t> </a:t>
            </a:r>
            <a:r>
              <a:rPr lang="en-US" dirty="0" smtClean="0">
                <a:solidFill>
                  <a:schemeClr val="bg1">
                    <a:lumMod val="50000"/>
                  </a:schemeClr>
                </a:solidFill>
              </a:rPr>
              <a:t>COMMODITY PURCHASING SECTION</a:t>
            </a:r>
            <a:endParaRPr lang="en-US" dirty="0">
              <a:solidFill>
                <a:schemeClr val="bg1">
                  <a:lumMod val="50000"/>
                </a:schemeClr>
              </a:solidFill>
            </a:endParaRPr>
          </a:p>
        </p:txBody>
      </p:sp>
      <p:sp>
        <p:nvSpPr>
          <p:cNvPr id="7" name="TextBox 6"/>
          <p:cNvSpPr txBox="1"/>
          <p:nvPr/>
        </p:nvSpPr>
        <p:spPr>
          <a:xfrm>
            <a:off x="786384" y="1353312"/>
            <a:ext cx="10796016" cy="4981364"/>
          </a:xfrm>
          <a:prstGeom prst="rect">
            <a:avLst/>
          </a:prstGeom>
          <a:noFill/>
        </p:spPr>
        <p:txBody>
          <a:bodyPr wrap="square" rtlCol="0">
            <a:spAutoFit/>
          </a:bodyPr>
          <a:lstStyle/>
          <a:p>
            <a:pPr lvl="1">
              <a:spcBef>
                <a:spcPct val="15000"/>
              </a:spcBef>
              <a:buFont typeface="Century Gothic" panose="020B0502020202020204" pitchFamily="34" charset="0"/>
              <a:buChar char="―"/>
              <a:defRPr/>
            </a:pPr>
            <a:r>
              <a:rPr lang="en-US" b="1" dirty="0" smtClean="0">
                <a:latin typeface="Arial" panose="020B0604020202020204" pitchFamily="34" charset="0"/>
                <a:cs typeface="Arial" panose="020B0604020202020204" pitchFamily="34" charset="0"/>
              </a:rPr>
              <a:t> How </a:t>
            </a:r>
            <a:r>
              <a:rPr lang="en-US" b="1" dirty="0">
                <a:latin typeface="Arial" panose="020B0604020202020204" pitchFamily="34" charset="0"/>
                <a:cs typeface="Arial" panose="020B0604020202020204" pitchFamily="34" charset="0"/>
              </a:rPr>
              <a:t>best to respond to an Request for Quotation (RFQ)</a:t>
            </a:r>
          </a:p>
          <a:p>
            <a:pPr lvl="2">
              <a:spcBef>
                <a:spcPct val="15000"/>
              </a:spcBef>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marL="1200150" lvl="2" indent="-285750">
              <a:spcBef>
                <a:spcPct val="15000"/>
              </a:spcBef>
              <a:buFont typeface="Arial" panose="020B0604020202020204" pitchFamily="34" charset="0"/>
              <a:buChar char="‒"/>
              <a:defRPr/>
            </a:pPr>
            <a:r>
              <a:rPr lang="en-US" dirty="0" smtClean="0">
                <a:latin typeface="Arial" panose="020B0604020202020204" pitchFamily="34" charset="0"/>
                <a:cs typeface="Arial" panose="020B0604020202020204" pitchFamily="34" charset="0"/>
              </a:rPr>
              <a:t>Submit </a:t>
            </a:r>
            <a:r>
              <a:rPr lang="en-US" dirty="0">
                <a:latin typeface="Arial" panose="020B0604020202020204" pitchFamily="34" charset="0"/>
                <a:cs typeface="Arial" panose="020B0604020202020204" pitchFamily="34" charset="0"/>
              </a:rPr>
              <a:t>bid by the </a:t>
            </a:r>
            <a:r>
              <a:rPr lang="en-US" dirty="0">
                <a:solidFill>
                  <a:srgbClr val="C00000"/>
                </a:solidFill>
                <a:latin typeface="Arial" panose="020B0604020202020204" pitchFamily="34" charset="0"/>
                <a:cs typeface="Arial" panose="020B0604020202020204" pitchFamily="34" charset="0"/>
              </a:rPr>
              <a:t>due date and time</a:t>
            </a:r>
          </a:p>
          <a:p>
            <a:pPr marL="1200150" lvl="2" indent="-285750">
              <a:spcBef>
                <a:spcPct val="15000"/>
              </a:spcBef>
              <a:buFont typeface="Arial" panose="020B0604020202020204" pitchFamily="34" charset="0"/>
              <a:buChar char="‒"/>
              <a:defRPr/>
            </a:pPr>
            <a:r>
              <a:rPr lang="en-US" dirty="0">
                <a:latin typeface="Arial" panose="020B0604020202020204" pitchFamily="34" charset="0"/>
                <a:cs typeface="Arial" panose="020B0604020202020204" pitchFamily="34" charset="0"/>
              </a:rPr>
              <a:t>Price out every line item</a:t>
            </a:r>
          </a:p>
          <a:p>
            <a:pPr marL="1200150" lvl="2" indent="-285750">
              <a:spcBef>
                <a:spcPct val="150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Fully complete the RFQ</a:t>
            </a:r>
          </a:p>
          <a:p>
            <a:pPr marL="1200150" lvl="2" indent="-285750">
              <a:spcBef>
                <a:spcPct val="150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Submit questions or concerns prior to the due date and only to the Subcontracts Manager</a:t>
            </a:r>
          </a:p>
          <a:p>
            <a:pPr marL="1200150" lvl="2" indent="-285750">
              <a:spcBef>
                <a:spcPct val="15000"/>
              </a:spcBef>
              <a:buFont typeface="Arial" panose="020B0604020202020204" pitchFamily="34" charset="0"/>
              <a:buChar char="‒"/>
              <a:defRPr/>
            </a:pPr>
            <a:r>
              <a:rPr lang="en-US" dirty="0">
                <a:latin typeface="Arial" panose="020B0604020202020204" pitchFamily="34" charset="0"/>
                <a:cs typeface="Arial" panose="020B0604020202020204" pitchFamily="34" charset="0"/>
              </a:rPr>
              <a:t>Be price competitive </a:t>
            </a:r>
          </a:p>
          <a:p>
            <a:pPr marL="1200150" lvl="2" indent="-285750">
              <a:spcBef>
                <a:spcPct val="150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Confirm receipt of the RFQ</a:t>
            </a:r>
          </a:p>
          <a:p>
            <a:pPr lvl="2">
              <a:spcBef>
                <a:spcPct val="15000"/>
              </a:spcBef>
              <a:defRPr/>
            </a:pPr>
            <a:endParaRPr lang="en-US" dirty="0" smtClean="0">
              <a:latin typeface="Arial" panose="020B0604020202020204" pitchFamily="34" charset="0"/>
              <a:cs typeface="Arial" panose="020B0604020202020204" pitchFamily="34" charset="0"/>
            </a:endParaRPr>
          </a:p>
          <a:p>
            <a:pPr lvl="2">
              <a:spcBef>
                <a:spcPct val="15000"/>
              </a:spcBef>
              <a:defRPr/>
            </a:pPr>
            <a:r>
              <a:rPr lang="en-US" dirty="0" smtClean="0">
                <a:latin typeface="Arial" panose="020B0604020202020204" pitchFamily="34" charset="0"/>
                <a:cs typeface="Arial" panose="020B0604020202020204" pitchFamily="34" charset="0"/>
              </a:rPr>
              <a:t>Note</a:t>
            </a:r>
            <a:r>
              <a:rPr lang="en-US" dirty="0">
                <a:latin typeface="Arial" panose="020B0604020202020204" pitchFamily="34" charset="0"/>
                <a:cs typeface="Arial" panose="020B0604020202020204" pitchFamily="34" charset="0"/>
              </a:rPr>
              <a:t>:  JPL will not disclose pricing from other bidders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spcBef>
                <a:spcPct val="15000"/>
              </a:spcBef>
              <a:buFont typeface="Century Gothic" panose="020B0502020202020204" pitchFamily="34" charset="0"/>
              <a:buChar char="―"/>
              <a:defRPr/>
            </a:pPr>
            <a:r>
              <a:rPr lang="en-US" b="1" dirty="0" smtClean="0">
                <a:latin typeface="Arial" panose="020B0604020202020204" pitchFamily="34" charset="0"/>
                <a:cs typeface="Arial" panose="020B0604020202020204" pitchFamily="34" charset="0"/>
              </a:rPr>
              <a:t> JPL </a:t>
            </a:r>
            <a:r>
              <a:rPr lang="en-US" b="1" dirty="0">
                <a:latin typeface="Arial" panose="020B0604020202020204" pitchFamily="34" charset="0"/>
                <a:cs typeface="Arial" panose="020B0604020202020204" pitchFamily="34" charset="0"/>
              </a:rPr>
              <a:t>Supplier </a:t>
            </a:r>
            <a:r>
              <a:rPr lang="en-US" b="1" dirty="0" smtClean="0">
                <a:latin typeface="Arial" panose="020B0604020202020204" pitchFamily="34" charset="0"/>
                <a:cs typeface="Arial" panose="020B0604020202020204" pitchFamily="34" charset="0"/>
              </a:rPr>
              <a:t>Database</a:t>
            </a:r>
          </a:p>
          <a:p>
            <a:pPr lvl="1">
              <a:spcBef>
                <a:spcPct val="15000"/>
              </a:spcBef>
              <a:defRPr/>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Submit a Supplier Profile Form to the Business Opportunities Office available on the JPL Acquisition Division Website:  </a:t>
            </a:r>
            <a:r>
              <a:rPr lang="en-US" u="sng" dirty="0">
                <a:solidFill>
                  <a:srgbClr val="C00000"/>
                </a:solidFill>
                <a:latin typeface="Arial" panose="020B0604020202020204" pitchFamily="34" charset="0"/>
                <a:cs typeface="Arial" panose="020B0604020202020204" pitchFamily="34" charset="0"/>
              </a:rPr>
              <a:t>https://acquisition.jpl.nasa.gov/ps/</a:t>
            </a:r>
            <a:r>
              <a:rPr lang="en-US" u="sng" dirty="0">
                <a:solidFill>
                  <a:schemeClr val="accent2"/>
                </a:solidFill>
                <a:latin typeface="Arial" panose="020B0604020202020204" pitchFamily="34" charset="0"/>
                <a:cs typeface="Arial" panose="020B0604020202020204" pitchFamily="34" charset="0"/>
              </a:rPr>
              <a:t/>
            </a:r>
            <a:br>
              <a:rPr lang="en-US" u="sng" dirty="0">
                <a:solidFill>
                  <a:schemeClr val="accent2"/>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Email the form to: business.opportunities.office@jpl.nasa.gov</a:t>
            </a:r>
            <a:endParaRPr lang="en-US" dirty="0">
              <a:solidFill>
                <a:schemeClr val="accent1">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415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14</a:t>
            </a:fld>
            <a:endParaRPr lang="en-US" dirty="0"/>
          </a:p>
        </p:txBody>
      </p:sp>
      <p:sp>
        <p:nvSpPr>
          <p:cNvPr id="6" name="Title 5"/>
          <p:cNvSpPr>
            <a:spLocks noGrp="1"/>
          </p:cNvSpPr>
          <p:nvPr>
            <p:ph type="ctrTitle"/>
          </p:nvPr>
        </p:nvSpPr>
        <p:spPr>
          <a:xfrm>
            <a:off x="605368" y="454026"/>
            <a:ext cx="10977032" cy="682443"/>
          </a:xfrm>
        </p:spPr>
        <p:txBody>
          <a:bodyPr/>
          <a:lstStyle/>
          <a:p>
            <a:r>
              <a:rPr lang="en-US" dirty="0" smtClean="0">
                <a:solidFill>
                  <a:srgbClr val="C00000"/>
                </a:solidFill>
              </a:rPr>
              <a:t>INDUSTRY</a:t>
            </a:r>
            <a:r>
              <a:rPr lang="en-US" dirty="0" smtClean="0">
                <a:solidFill>
                  <a:srgbClr val="FF0000"/>
                </a:solidFill>
              </a:rPr>
              <a:t> </a:t>
            </a:r>
            <a:r>
              <a:rPr lang="en-US" dirty="0" smtClean="0">
                <a:solidFill>
                  <a:schemeClr val="bg1">
                    <a:lumMod val="50000"/>
                  </a:schemeClr>
                </a:solidFill>
              </a:rPr>
              <a:t>PARTNERS</a:t>
            </a:r>
            <a:endParaRPr lang="en-US" dirty="0">
              <a:solidFill>
                <a:schemeClr val="bg1">
                  <a:lumMod val="50000"/>
                </a:schemeClr>
              </a:solidFill>
            </a:endParaRPr>
          </a:p>
        </p:txBody>
      </p:sp>
      <p:sp>
        <p:nvSpPr>
          <p:cNvPr id="13" name="Rectangle 12"/>
          <p:cNvSpPr/>
          <p:nvPr/>
        </p:nvSpPr>
        <p:spPr bwMode="auto">
          <a:xfrm>
            <a:off x="1119717" y="1353957"/>
            <a:ext cx="9767357" cy="492143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pitchFamily="34" charset="0"/>
            </a:endParaRPr>
          </a:p>
        </p:txBody>
      </p:sp>
      <p:sp>
        <p:nvSpPr>
          <p:cNvPr id="14" name="Subtitle 2"/>
          <p:cNvSpPr txBox="1">
            <a:spLocks/>
          </p:cNvSpPr>
          <p:nvPr/>
        </p:nvSpPr>
        <p:spPr>
          <a:xfrm>
            <a:off x="1628259" y="1796084"/>
            <a:ext cx="8807993" cy="3929744"/>
          </a:xfrm>
          <a:prstGeom prst="rect">
            <a:avLst/>
          </a:prstGeom>
          <a:solidFill>
            <a:schemeClr val="bg1"/>
          </a:solidFill>
        </p:spPr>
        <p:txBody>
          <a:bodyPr rtlCol="0">
            <a:noAutofit/>
          </a:bodyPr>
          <a:lstStyle>
            <a:lvl1pPr marL="284163" marR="0" indent="-168275" algn="l" defTabSz="914400" rtl="0" eaLnBrk="1" fontAlgn="auto" latinLnBrk="0" hangingPunct="1">
              <a:lnSpc>
                <a:spcPct val="100000"/>
              </a:lnSpc>
              <a:spcBef>
                <a:spcPts val="0"/>
              </a:spcBef>
              <a:spcAft>
                <a:spcPts val="600"/>
              </a:spcAft>
              <a:buClr>
                <a:schemeClr val="bg1">
                  <a:lumMod val="65000"/>
                </a:schemeClr>
              </a:buClr>
              <a:buSzTx/>
              <a:buFont typeface="Wingdings" pitchFamily="2" charset="2"/>
              <a:buChar char="§"/>
              <a:tabLst/>
              <a:defRPr lang="en-US" sz="1800" b="0" kern="1200" baseline="0">
                <a:solidFill>
                  <a:schemeClr val="tx1"/>
                </a:solidFill>
                <a:latin typeface="Century Gothic" pitchFamily="34" charset="0"/>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spcBef>
                <a:spcPts val="0"/>
              </a:spcBef>
              <a:spcAft>
                <a:spcPts val="600"/>
              </a:spcAft>
              <a:buClr>
                <a:schemeClr val="bg1">
                  <a:lumMod val="50000"/>
                </a:schemeClr>
              </a:buClr>
              <a:buFont typeface="Wingdings" panose="05000000000000000000" pitchFamily="2" charset="2"/>
              <a:buChar char="§"/>
              <a:defRPr/>
            </a:pPr>
            <a:endParaRPr lang="en-US" sz="1600" dirty="0">
              <a:solidFill>
                <a:schemeClr val="bg1">
                  <a:lumMod val="50000"/>
                </a:schemeClr>
              </a:solidFill>
              <a:latin typeface="Century Gothic" pitchFamily="34" charset="0"/>
            </a:endParaRPr>
          </a:p>
        </p:txBody>
      </p:sp>
      <p:sp>
        <p:nvSpPr>
          <p:cNvPr id="10" name="Rectangle 3"/>
          <p:cNvSpPr>
            <a:spLocks noGrp="1" noChangeArrowheads="1"/>
          </p:cNvSpPr>
          <p:nvPr>
            <p:ph type="body" sz="half" idx="2"/>
          </p:nvPr>
        </p:nvSpPr>
        <p:spPr bwMode="auto">
          <a:xfrm>
            <a:off x="884255" y="1246524"/>
            <a:ext cx="9702722" cy="4011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nSpc>
                <a:spcPct val="90000"/>
              </a:lnSpc>
              <a:spcBef>
                <a:spcPct val="15000"/>
              </a:spcBef>
              <a:buClr>
                <a:srgbClr val="C00000"/>
              </a:buClr>
              <a:buFont typeface="Wingdings" panose="05000000000000000000" pitchFamily="2" charset="2"/>
              <a:buChar char="§"/>
            </a:pPr>
            <a:endParaRPr lang="en-US" altLang="en-US" sz="2000" b="1" dirty="0" smtClean="0">
              <a:solidFill>
                <a:schemeClr val="tx1"/>
              </a:solidFill>
            </a:endParaRPr>
          </a:p>
          <a:p>
            <a:pPr marL="342900" indent="-342900">
              <a:lnSpc>
                <a:spcPct val="90000"/>
              </a:lnSpc>
              <a:spcBef>
                <a:spcPct val="15000"/>
              </a:spcBef>
              <a:buFont typeface="Arial" panose="020B0604020202020204" pitchFamily="34" charset="0"/>
              <a:buChar char="−"/>
            </a:pPr>
            <a:r>
              <a:rPr lang="en-US" altLang="en-US" sz="2400" b="1" dirty="0" smtClean="0">
                <a:solidFill>
                  <a:schemeClr val="tx1"/>
                </a:solidFill>
              </a:rPr>
              <a:t>Lockheed Martin Corporation, Denver, CO</a:t>
            </a:r>
            <a:endParaRPr lang="en-US" altLang="en-US" sz="2400" dirty="0" smtClean="0">
              <a:solidFill>
                <a:schemeClr val="tx1"/>
              </a:solidFill>
            </a:endParaRPr>
          </a:p>
          <a:p>
            <a:pPr marL="800100" lvl="1" indent="-342900">
              <a:lnSpc>
                <a:spcPct val="90000"/>
              </a:lnSpc>
              <a:spcBef>
                <a:spcPct val="0"/>
              </a:spcBef>
              <a:spcAft>
                <a:spcPct val="30000"/>
              </a:spcAft>
              <a:buFont typeface="Arial" panose="020B0604020202020204" pitchFamily="34" charset="0"/>
              <a:buChar char="−"/>
            </a:pPr>
            <a:r>
              <a:rPr lang="en-US" altLang="en-US" sz="2000" dirty="0" smtClean="0"/>
              <a:t>Spacecraft manufacturing</a:t>
            </a:r>
          </a:p>
          <a:p>
            <a:pPr lvl="1">
              <a:lnSpc>
                <a:spcPct val="90000"/>
              </a:lnSpc>
              <a:spcBef>
                <a:spcPct val="0"/>
              </a:spcBef>
              <a:spcAft>
                <a:spcPct val="30000"/>
              </a:spcAft>
            </a:pPr>
            <a:endParaRPr lang="en-US" altLang="en-US" sz="2000" b="1" dirty="0" smtClean="0"/>
          </a:p>
          <a:p>
            <a:pPr marL="342900" indent="-342900">
              <a:lnSpc>
                <a:spcPct val="90000"/>
              </a:lnSpc>
              <a:spcBef>
                <a:spcPct val="15000"/>
              </a:spcBef>
              <a:buFont typeface="Arial" panose="020B0604020202020204" pitchFamily="34" charset="0"/>
              <a:buChar char="−"/>
            </a:pPr>
            <a:r>
              <a:rPr lang="en-US" altLang="en-US" sz="2400" b="1" dirty="0" err="1" smtClean="0">
                <a:solidFill>
                  <a:schemeClr val="tx1"/>
                </a:solidFill>
              </a:rPr>
              <a:t>Exelis</a:t>
            </a:r>
            <a:r>
              <a:rPr lang="en-US" altLang="en-US" sz="2400" b="1" dirty="0" smtClean="0">
                <a:solidFill>
                  <a:schemeClr val="tx1"/>
                </a:solidFill>
              </a:rPr>
              <a:t> Monrovia, CA</a:t>
            </a:r>
            <a:endParaRPr lang="en-US" altLang="en-US" sz="2400" dirty="0" smtClean="0">
              <a:solidFill>
                <a:schemeClr val="tx1"/>
              </a:solidFill>
            </a:endParaRPr>
          </a:p>
          <a:p>
            <a:pPr marL="800100" lvl="1" indent="-342900">
              <a:lnSpc>
                <a:spcPct val="90000"/>
              </a:lnSpc>
              <a:spcBef>
                <a:spcPct val="0"/>
              </a:spcBef>
              <a:spcAft>
                <a:spcPct val="30000"/>
              </a:spcAft>
              <a:buFont typeface="Arial" panose="020B0604020202020204" pitchFamily="34" charset="0"/>
              <a:buChar char="−"/>
            </a:pPr>
            <a:r>
              <a:rPr lang="en-US" altLang="en-US" sz="2000" dirty="0" smtClean="0"/>
              <a:t>Deep Space Network, Operations &amp; Maintenance </a:t>
            </a:r>
          </a:p>
          <a:p>
            <a:pPr lvl="1">
              <a:lnSpc>
                <a:spcPct val="90000"/>
              </a:lnSpc>
              <a:spcBef>
                <a:spcPct val="0"/>
              </a:spcBef>
              <a:spcAft>
                <a:spcPct val="30000"/>
              </a:spcAft>
            </a:pPr>
            <a:endParaRPr lang="en-US" altLang="en-US" sz="2000" dirty="0" smtClean="0"/>
          </a:p>
          <a:p>
            <a:pPr marL="342900" indent="-342900">
              <a:lnSpc>
                <a:spcPct val="90000"/>
              </a:lnSpc>
              <a:spcBef>
                <a:spcPct val="15000"/>
              </a:spcBef>
              <a:buFont typeface="Arial" panose="020B0604020202020204" pitchFamily="34" charset="0"/>
              <a:buChar char="−"/>
            </a:pPr>
            <a:r>
              <a:rPr lang="en-US" altLang="en-US" sz="2400" b="1" dirty="0" smtClean="0">
                <a:solidFill>
                  <a:schemeClr val="tx1"/>
                </a:solidFill>
              </a:rPr>
              <a:t>Lockheed Martin, Pasadena, CA </a:t>
            </a:r>
          </a:p>
          <a:p>
            <a:pPr marL="800100" lvl="1" indent="-342900">
              <a:lnSpc>
                <a:spcPct val="90000"/>
              </a:lnSpc>
              <a:spcBef>
                <a:spcPct val="0"/>
              </a:spcBef>
              <a:spcAft>
                <a:spcPct val="30000"/>
              </a:spcAft>
              <a:buFont typeface="Arial" panose="020B0604020202020204" pitchFamily="34" charset="0"/>
              <a:buChar char="−"/>
            </a:pPr>
            <a:r>
              <a:rPr lang="en-US" altLang="en-US" sz="2000" dirty="0" smtClean="0"/>
              <a:t>IT hardware, software and services</a:t>
            </a:r>
          </a:p>
          <a:p>
            <a:pPr lvl="1">
              <a:lnSpc>
                <a:spcPct val="90000"/>
              </a:lnSpc>
              <a:spcBef>
                <a:spcPct val="0"/>
              </a:spcBef>
              <a:spcAft>
                <a:spcPct val="30000"/>
              </a:spcAft>
            </a:pPr>
            <a:endParaRPr lang="en-US" altLang="en-US" sz="2000" dirty="0" smtClean="0"/>
          </a:p>
          <a:p>
            <a:pPr marL="342900" indent="-342900">
              <a:lnSpc>
                <a:spcPct val="90000"/>
              </a:lnSpc>
              <a:spcBef>
                <a:spcPct val="15000"/>
              </a:spcBef>
              <a:buFont typeface="Arial" panose="020B0604020202020204" pitchFamily="34" charset="0"/>
              <a:buChar char="−"/>
            </a:pPr>
            <a:r>
              <a:rPr lang="en-US" altLang="en-US" sz="2400" b="1" dirty="0" smtClean="0">
                <a:solidFill>
                  <a:schemeClr val="tx1"/>
                </a:solidFill>
              </a:rPr>
              <a:t>Orbital  Sciences Corporation, Germantown, MD</a:t>
            </a:r>
          </a:p>
          <a:p>
            <a:pPr marL="800100" lvl="1" indent="-342900">
              <a:lnSpc>
                <a:spcPct val="90000"/>
              </a:lnSpc>
              <a:spcBef>
                <a:spcPct val="0"/>
              </a:spcBef>
              <a:spcAft>
                <a:spcPct val="30000"/>
              </a:spcAft>
              <a:buFont typeface="Arial" panose="020B0604020202020204" pitchFamily="34" charset="0"/>
              <a:buChar char="−"/>
            </a:pPr>
            <a:r>
              <a:rPr lang="en-US" altLang="en-US" sz="2000" dirty="0" smtClean="0"/>
              <a:t>Spacecraft manufacturing</a:t>
            </a:r>
          </a:p>
          <a:p>
            <a:pPr marL="228600" indent="-228600">
              <a:lnSpc>
                <a:spcPct val="90000"/>
              </a:lnSpc>
              <a:spcBef>
                <a:spcPct val="15000"/>
              </a:spcBef>
              <a:buClr>
                <a:schemeClr val="tx1"/>
              </a:buClr>
              <a:buFont typeface="Wingdings" pitchFamily="2" charset="2"/>
              <a:buNone/>
            </a:pPr>
            <a:endParaRPr lang="en-US" altLang="en-US" sz="1800" dirty="0" smtClean="0"/>
          </a:p>
        </p:txBody>
      </p:sp>
    </p:spTree>
    <p:extLst>
      <p:ext uri="{BB962C8B-B14F-4D97-AF65-F5344CB8AC3E}">
        <p14:creationId xmlns:p14="http://schemas.microsoft.com/office/powerpoint/2010/main" val="3708071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15</a:t>
            </a:fld>
            <a:endParaRPr lang="en-US" dirty="0"/>
          </a:p>
        </p:txBody>
      </p:sp>
      <p:sp>
        <p:nvSpPr>
          <p:cNvPr id="6" name="Title 5"/>
          <p:cNvSpPr>
            <a:spLocks noGrp="1"/>
          </p:cNvSpPr>
          <p:nvPr>
            <p:ph type="ctrTitle"/>
          </p:nvPr>
        </p:nvSpPr>
        <p:spPr>
          <a:xfrm>
            <a:off x="605368" y="454026"/>
            <a:ext cx="10977032" cy="1088475"/>
          </a:xfrm>
        </p:spPr>
        <p:txBody>
          <a:bodyPr/>
          <a:lstStyle/>
          <a:p>
            <a:r>
              <a:rPr lang="en-US" dirty="0" smtClean="0">
                <a:solidFill>
                  <a:srgbClr val="C00000"/>
                </a:solidFill>
              </a:rPr>
              <a:t>SMALL </a:t>
            </a:r>
            <a:r>
              <a:rPr lang="en-US" dirty="0" smtClean="0">
                <a:solidFill>
                  <a:schemeClr val="bg1">
                    <a:lumMod val="50000"/>
                  </a:schemeClr>
                </a:solidFill>
              </a:rPr>
              <a:t>BUSINESS INDUSTRY PARTNERS </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sp>
        <p:nvSpPr>
          <p:cNvPr id="8" name="Rectangle 7"/>
          <p:cNvSpPr/>
          <p:nvPr/>
        </p:nvSpPr>
        <p:spPr>
          <a:xfrm>
            <a:off x="432360" y="1368715"/>
            <a:ext cx="10837323" cy="5078313"/>
          </a:xfrm>
          <a:prstGeom prst="rect">
            <a:avLst/>
          </a:prstGeom>
        </p:spPr>
        <p:txBody>
          <a:bodyPr wrap="square">
            <a:spAutoFit/>
          </a:bodyPr>
          <a:lstStyle/>
          <a:p>
            <a:pPr marL="742950" lvl="1" indent="-285750">
              <a:buFontTx/>
              <a:buChar char="-"/>
              <a:defRPr/>
            </a:pPr>
            <a:r>
              <a:rPr lang="en-US" sz="2400" b="1" dirty="0" smtClean="0"/>
              <a:t>Mori Associates, Rockville, MD </a:t>
            </a:r>
          </a:p>
          <a:p>
            <a:pPr marL="1200150" lvl="2" indent="-285750">
              <a:buFontTx/>
              <a:buChar char="-"/>
              <a:defRPr/>
            </a:pPr>
            <a:r>
              <a:rPr lang="en-US" sz="2000" dirty="0" smtClean="0"/>
              <a:t>Information Technology Infrastructure Support Services (ITISS) </a:t>
            </a:r>
          </a:p>
          <a:p>
            <a:pPr lvl="1">
              <a:defRPr/>
            </a:pPr>
            <a:r>
              <a:rPr lang="en-US" sz="2400" b="1" dirty="0" smtClean="0"/>
              <a:t> </a:t>
            </a:r>
          </a:p>
          <a:p>
            <a:pPr marL="742950" lvl="1" indent="-285750">
              <a:buFontTx/>
              <a:buChar char="-"/>
              <a:defRPr/>
            </a:pPr>
            <a:r>
              <a:rPr lang="en-US" sz="2400" b="1" dirty="0" smtClean="0"/>
              <a:t>Santa Barbara Applied Research, Ventura, CA  </a:t>
            </a:r>
          </a:p>
          <a:p>
            <a:pPr marL="1200150" lvl="2" indent="-285750">
              <a:buFontTx/>
              <a:buChar char="-"/>
              <a:defRPr/>
            </a:pPr>
            <a:r>
              <a:rPr lang="en-US" sz="2000" dirty="0" smtClean="0"/>
              <a:t>Temporary Support Effort Personnel Subcontract (TSEP) </a:t>
            </a:r>
          </a:p>
          <a:p>
            <a:pPr marL="742950" lvl="1" indent="-285750">
              <a:buFontTx/>
              <a:buChar char="-"/>
              <a:defRPr/>
            </a:pPr>
            <a:endParaRPr lang="en-US" sz="2000" dirty="0"/>
          </a:p>
          <a:p>
            <a:pPr marL="742950" lvl="1" indent="-285750">
              <a:buFontTx/>
              <a:buChar char="-"/>
              <a:defRPr/>
            </a:pPr>
            <a:r>
              <a:rPr lang="en-US" sz="2400" b="1" dirty="0" smtClean="0"/>
              <a:t>Malin Space Science Systems</a:t>
            </a:r>
          </a:p>
          <a:p>
            <a:pPr marL="1200150" lvl="2" indent="-285750">
              <a:buFontTx/>
              <a:buChar char="-"/>
              <a:defRPr/>
            </a:pPr>
            <a:r>
              <a:rPr lang="en-US" sz="2000" dirty="0" smtClean="0"/>
              <a:t>MSSS Camera for MSL </a:t>
            </a:r>
          </a:p>
          <a:p>
            <a:pPr lvl="2">
              <a:defRPr/>
            </a:pPr>
            <a:endParaRPr lang="en-US" sz="2000" dirty="0" smtClean="0"/>
          </a:p>
          <a:p>
            <a:pPr marL="742950" lvl="1" indent="-285750">
              <a:buFontTx/>
              <a:buChar char="-"/>
              <a:defRPr/>
            </a:pPr>
            <a:r>
              <a:rPr lang="en-US" sz="2400" b="1" dirty="0" smtClean="0"/>
              <a:t>Dynamic Systems, Los Angeles, CA </a:t>
            </a:r>
          </a:p>
          <a:p>
            <a:pPr marL="1200150" lvl="2" indent="-285750">
              <a:buFontTx/>
              <a:buChar char="-"/>
              <a:defRPr/>
            </a:pPr>
            <a:r>
              <a:rPr lang="en-US" sz="2000" dirty="0" smtClean="0"/>
              <a:t>iProcurement Acquisition of Scientific and Engineering Workstations and Servers</a:t>
            </a:r>
          </a:p>
          <a:p>
            <a:pPr marL="1200150" lvl="2" indent="-285750">
              <a:buFontTx/>
              <a:buChar char="-"/>
              <a:defRPr/>
            </a:pPr>
            <a:endParaRPr lang="en-US" sz="2000" dirty="0"/>
          </a:p>
          <a:p>
            <a:pPr marL="742950" lvl="1" indent="-285750">
              <a:buFontTx/>
              <a:buChar char="-"/>
              <a:defRPr/>
            </a:pPr>
            <a:r>
              <a:rPr lang="en-US" sz="2000" b="1" dirty="0" smtClean="0"/>
              <a:t>ATA Engineering, San Diego, CA  </a:t>
            </a:r>
          </a:p>
          <a:p>
            <a:pPr marL="1200150" lvl="2" indent="-285750">
              <a:buFontTx/>
              <a:buChar char="-"/>
              <a:defRPr/>
            </a:pPr>
            <a:r>
              <a:rPr lang="en-US" sz="2000" dirty="0" smtClean="0"/>
              <a:t>Mechanical Analysis Support </a:t>
            </a:r>
          </a:p>
          <a:p>
            <a:pPr>
              <a:defRPr/>
            </a:pPr>
            <a:endParaRPr lang="en-US" sz="2400" b="1" dirty="0" smtClean="0"/>
          </a:p>
        </p:txBody>
      </p:sp>
    </p:spTree>
    <p:extLst>
      <p:ext uri="{BB962C8B-B14F-4D97-AF65-F5344CB8AC3E}">
        <p14:creationId xmlns:p14="http://schemas.microsoft.com/office/powerpoint/2010/main" val="289811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4"/>
          <p:cNvSpPr>
            <a:spLocks noChangeShapeType="1"/>
          </p:cNvSpPr>
          <p:nvPr/>
        </p:nvSpPr>
        <p:spPr bwMode="auto">
          <a:xfrm>
            <a:off x="0" y="5667373"/>
            <a:ext cx="12192000" cy="19051"/>
          </a:xfrm>
          <a:prstGeom prst="line">
            <a:avLst/>
          </a:prstGeom>
          <a:noFill/>
          <a:ln w="3175">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pitchFamily="34" charset="0"/>
            </a:endParaRPr>
          </a:p>
        </p:txBody>
      </p:sp>
      <p:sp>
        <p:nvSpPr>
          <p:cNvPr id="4" name="Slide Number Placeholder 3"/>
          <p:cNvSpPr>
            <a:spLocks noGrp="1"/>
          </p:cNvSpPr>
          <p:nvPr>
            <p:ph type="sldNum" sz="quarter" idx="4"/>
          </p:nvPr>
        </p:nvSpPr>
        <p:spPr/>
        <p:txBody>
          <a:bodyPr/>
          <a:lstStyle/>
          <a:p>
            <a:fld id="{1BB0B505-5A34-8746-A5A9-793D5E51FFCB}" type="slidenum">
              <a:rPr lang="en-US" smtClean="0"/>
              <a:pPr/>
              <a:t>16</a:t>
            </a:fld>
            <a:endParaRPr lang="en-US" dirty="0"/>
          </a:p>
        </p:txBody>
      </p:sp>
      <p:sp>
        <p:nvSpPr>
          <p:cNvPr id="6" name="Title 5"/>
          <p:cNvSpPr>
            <a:spLocks noGrp="1"/>
          </p:cNvSpPr>
          <p:nvPr>
            <p:ph type="ctrTitle"/>
          </p:nvPr>
        </p:nvSpPr>
        <p:spPr>
          <a:xfrm>
            <a:off x="520338" y="1113641"/>
            <a:ext cx="10977032" cy="682443"/>
          </a:xfrm>
        </p:spPr>
        <p:txBody>
          <a:bodyPr/>
          <a:lstStyle/>
          <a:p>
            <a:r>
              <a:rPr lang="en-US" dirty="0" smtClean="0">
                <a:solidFill>
                  <a:srgbClr val="C00000"/>
                </a:solidFill>
              </a:rPr>
              <a:t>JPL</a:t>
            </a:r>
            <a:r>
              <a:rPr lang="en-US" dirty="0" smtClean="0">
                <a:solidFill>
                  <a:srgbClr val="FF0000"/>
                </a:solidFill>
              </a:rPr>
              <a:t> </a:t>
            </a:r>
            <a:r>
              <a:rPr lang="en-US" dirty="0" smtClean="0">
                <a:solidFill>
                  <a:schemeClr val="bg1">
                    <a:lumMod val="50000"/>
                  </a:schemeClr>
                </a:solidFill>
              </a:rPr>
              <a:t>BUSINESS OPPORTUNITIES OFFICE </a:t>
            </a:r>
            <a:endParaRPr lang="en-US" dirty="0">
              <a:solidFill>
                <a:schemeClr val="bg1">
                  <a:lumMod val="50000"/>
                </a:schemeClr>
              </a:solidFill>
            </a:endParaRPr>
          </a:p>
        </p:txBody>
      </p:sp>
      <p:pic>
        <p:nvPicPr>
          <p:cNvPr id="9" name="Picture 8"/>
          <p:cNvPicPr>
            <a:picLocks noChangeAspect="1"/>
          </p:cNvPicPr>
          <p:nvPr/>
        </p:nvPicPr>
        <p:blipFill>
          <a:blip r:embed="rId3"/>
          <a:stretch>
            <a:fillRect/>
          </a:stretch>
        </p:blipFill>
        <p:spPr>
          <a:xfrm>
            <a:off x="7820884" y="4257424"/>
            <a:ext cx="3944454" cy="1572904"/>
          </a:xfrm>
          <a:prstGeom prst="rect">
            <a:avLst/>
          </a:prstGeom>
        </p:spPr>
      </p:pic>
      <p:pic>
        <p:nvPicPr>
          <p:cNvPr id="11" name="Picture 10"/>
          <p:cNvPicPr>
            <a:picLocks noChangeAspect="1"/>
          </p:cNvPicPr>
          <p:nvPr/>
        </p:nvPicPr>
        <p:blipFill>
          <a:blip r:embed="rId4"/>
          <a:stretch>
            <a:fillRect/>
          </a:stretch>
        </p:blipFill>
        <p:spPr>
          <a:xfrm>
            <a:off x="1520555" y="3425951"/>
            <a:ext cx="9150889" cy="6097"/>
          </a:xfrm>
          <a:prstGeom prst="rect">
            <a:avLst/>
          </a:prstGeom>
        </p:spPr>
      </p:pic>
      <p:pic>
        <p:nvPicPr>
          <p:cNvPr id="12" name="Picture 11"/>
          <p:cNvPicPr>
            <a:picLocks noChangeAspect="1"/>
          </p:cNvPicPr>
          <p:nvPr/>
        </p:nvPicPr>
        <p:blipFill>
          <a:blip r:embed="rId4"/>
          <a:stretch>
            <a:fillRect/>
          </a:stretch>
        </p:blipFill>
        <p:spPr>
          <a:xfrm>
            <a:off x="1672955" y="3578351"/>
            <a:ext cx="9150889" cy="6097"/>
          </a:xfrm>
          <a:prstGeom prst="rect">
            <a:avLst/>
          </a:prstGeom>
        </p:spPr>
      </p:pic>
    </p:spTree>
    <p:extLst>
      <p:ext uri="{BB962C8B-B14F-4D97-AF65-F5344CB8AC3E}">
        <p14:creationId xmlns:p14="http://schemas.microsoft.com/office/powerpoint/2010/main" val="794712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17</a:t>
            </a:fld>
            <a:endParaRPr lang="en-US" dirty="0"/>
          </a:p>
        </p:txBody>
      </p:sp>
      <p:sp>
        <p:nvSpPr>
          <p:cNvPr id="6" name="Title 5"/>
          <p:cNvSpPr>
            <a:spLocks noGrp="1"/>
          </p:cNvSpPr>
          <p:nvPr>
            <p:ph type="ctrTitle"/>
          </p:nvPr>
        </p:nvSpPr>
        <p:spPr>
          <a:xfrm>
            <a:off x="605368" y="454026"/>
            <a:ext cx="10977032" cy="1088475"/>
          </a:xfrm>
        </p:spPr>
        <p:txBody>
          <a:bodyPr/>
          <a:lstStyle/>
          <a:p>
            <a:r>
              <a:rPr lang="en-US" dirty="0" smtClean="0">
                <a:solidFill>
                  <a:srgbClr val="C00000"/>
                </a:solidFill>
              </a:rPr>
              <a:t>JPL</a:t>
            </a:r>
            <a:r>
              <a:rPr lang="en-US" dirty="0" smtClean="0">
                <a:solidFill>
                  <a:srgbClr val="FF0000"/>
                </a:solidFill>
              </a:rPr>
              <a:t> </a:t>
            </a:r>
            <a:r>
              <a:rPr lang="en-US" dirty="0" smtClean="0">
                <a:solidFill>
                  <a:schemeClr val="bg1">
                    <a:lumMod val="50000"/>
                  </a:schemeClr>
                </a:solidFill>
              </a:rPr>
              <a:t>PROJECT ACQUISITION MANAGEMENT &amp; BUSINESS OPPORTUNITIES OFFICE (PAM/BOO) </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sp>
        <p:nvSpPr>
          <p:cNvPr id="8" name="Rectangle 7"/>
          <p:cNvSpPr/>
          <p:nvPr/>
        </p:nvSpPr>
        <p:spPr>
          <a:xfrm>
            <a:off x="985651" y="2284722"/>
            <a:ext cx="10284031" cy="2246769"/>
          </a:xfrm>
          <a:prstGeom prst="rect">
            <a:avLst/>
          </a:prstGeom>
        </p:spPr>
        <p:txBody>
          <a:bodyPr wrap="square">
            <a:spAutoFit/>
          </a:bodyPr>
          <a:lstStyle/>
          <a:p>
            <a:pPr marL="114300" indent="0" algn="ctr">
              <a:spcBef>
                <a:spcPts val="0"/>
              </a:spcBef>
              <a:buNone/>
            </a:pPr>
            <a:r>
              <a:rPr lang="en-US" sz="2800" b="1" dirty="0">
                <a:latin typeface="Arial" panose="020B0604020202020204" pitchFamily="34" charset="0"/>
                <a:ea typeface="Arial Unicode MS" pitchFamily="34" charset="-128"/>
                <a:cs typeface="Arial" panose="020B0604020202020204" pitchFamily="34" charset="0"/>
              </a:rPr>
              <a:t>As part of the Acquisition Division, the Business Opportunities Office (BOO) ensures that small businesses have the maximum opportunity to compete for contracts to provide space exploration support or support for the </a:t>
            </a:r>
            <a:endParaRPr lang="en-US" sz="2800" b="1" dirty="0" smtClean="0">
              <a:latin typeface="Arial" panose="020B0604020202020204" pitchFamily="34" charset="0"/>
              <a:ea typeface="Arial Unicode MS" pitchFamily="34" charset="-128"/>
              <a:cs typeface="Arial" panose="020B0604020202020204" pitchFamily="34" charset="0"/>
            </a:endParaRPr>
          </a:p>
          <a:p>
            <a:pPr marL="114300" indent="0" algn="ctr">
              <a:spcBef>
                <a:spcPts val="0"/>
              </a:spcBef>
              <a:buNone/>
            </a:pPr>
            <a:r>
              <a:rPr lang="en-US" sz="2800" b="1" dirty="0" smtClean="0">
                <a:latin typeface="Arial" panose="020B0604020202020204" pitchFamily="34" charset="0"/>
                <a:ea typeface="Arial Unicode MS" pitchFamily="34" charset="-128"/>
                <a:cs typeface="Arial" panose="020B0604020202020204" pitchFamily="34" charset="0"/>
              </a:rPr>
              <a:t>day-to-day </a:t>
            </a:r>
            <a:r>
              <a:rPr lang="en-US" sz="2800" b="1" dirty="0">
                <a:latin typeface="Arial" panose="020B0604020202020204" pitchFamily="34" charset="0"/>
                <a:ea typeface="Arial Unicode MS" pitchFamily="34" charset="-128"/>
                <a:cs typeface="Arial" panose="020B0604020202020204" pitchFamily="34" charset="0"/>
              </a:rPr>
              <a:t>operations of the Lab.  </a:t>
            </a:r>
          </a:p>
        </p:txBody>
      </p:sp>
    </p:spTree>
    <p:extLst>
      <p:ext uri="{BB962C8B-B14F-4D97-AF65-F5344CB8AC3E}">
        <p14:creationId xmlns:p14="http://schemas.microsoft.com/office/powerpoint/2010/main" val="3155755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18</a:t>
            </a:fld>
            <a:endParaRPr lang="en-US" dirty="0"/>
          </a:p>
        </p:txBody>
      </p:sp>
      <p:sp>
        <p:nvSpPr>
          <p:cNvPr id="6" name="Title 5"/>
          <p:cNvSpPr>
            <a:spLocks noGrp="1"/>
          </p:cNvSpPr>
          <p:nvPr>
            <p:ph type="ctrTitle"/>
          </p:nvPr>
        </p:nvSpPr>
        <p:spPr>
          <a:xfrm>
            <a:off x="605368" y="454026"/>
            <a:ext cx="10977032" cy="1088475"/>
          </a:xfrm>
        </p:spPr>
        <p:txBody>
          <a:bodyPr/>
          <a:lstStyle/>
          <a:p>
            <a:r>
              <a:rPr lang="en-US" dirty="0" smtClean="0">
                <a:solidFill>
                  <a:srgbClr val="C00000"/>
                </a:solidFill>
              </a:rPr>
              <a:t>CONNECTING </a:t>
            </a:r>
            <a:r>
              <a:rPr lang="en-US" dirty="0" smtClean="0">
                <a:solidFill>
                  <a:schemeClr val="bg1">
                    <a:lumMod val="50000"/>
                  </a:schemeClr>
                </a:solidFill>
              </a:rPr>
              <a:t>WITH BOO </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sp>
        <p:nvSpPr>
          <p:cNvPr id="8" name="Rectangle 7"/>
          <p:cNvSpPr/>
          <p:nvPr/>
        </p:nvSpPr>
        <p:spPr>
          <a:xfrm>
            <a:off x="985651" y="2284722"/>
            <a:ext cx="10284031" cy="523220"/>
          </a:xfrm>
          <a:prstGeom prst="rect">
            <a:avLst/>
          </a:prstGeom>
        </p:spPr>
        <p:txBody>
          <a:bodyPr wrap="square">
            <a:spAutoFit/>
          </a:bodyPr>
          <a:lstStyle/>
          <a:p>
            <a:pPr marL="114300" indent="0" algn="ctr">
              <a:spcBef>
                <a:spcPts val="0"/>
              </a:spcBef>
              <a:buNone/>
            </a:pPr>
            <a:r>
              <a:rPr lang="en-US" sz="2800" b="1" dirty="0" smtClean="0">
                <a:latin typeface="Arial" panose="020B0604020202020204" pitchFamily="34" charset="0"/>
                <a:ea typeface="Arial Unicode MS" pitchFamily="34" charset="-128"/>
                <a:cs typeface="Arial" panose="020B0604020202020204" pitchFamily="34" charset="0"/>
              </a:rPr>
              <a:t> </a:t>
            </a:r>
            <a:endParaRPr lang="en-US" sz="2800" b="1" dirty="0">
              <a:latin typeface="Arial" panose="020B0604020202020204" pitchFamily="34" charset="0"/>
              <a:ea typeface="Arial Unicode MS" pitchFamily="34" charset="-128"/>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5093242" y="1521004"/>
            <a:ext cx="1554615" cy="1977784"/>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4"/>
          <a:stretch>
            <a:fillRect/>
          </a:stretch>
        </p:blipFill>
        <p:spPr>
          <a:xfrm>
            <a:off x="3372227" y="3550163"/>
            <a:ext cx="1353429" cy="1828959"/>
          </a:xfrm>
          <a:prstGeom prst="rect">
            <a:avLst/>
          </a:prstGeom>
        </p:spPr>
      </p:pic>
      <p:pic>
        <p:nvPicPr>
          <p:cNvPr id="14" name="Picture 13"/>
          <p:cNvPicPr>
            <a:picLocks noChangeAspect="1"/>
          </p:cNvPicPr>
          <p:nvPr/>
        </p:nvPicPr>
        <p:blipFill>
          <a:blip r:embed="rId5"/>
          <a:stretch>
            <a:fillRect/>
          </a:stretch>
        </p:blipFill>
        <p:spPr>
          <a:xfrm>
            <a:off x="7169784" y="3498787"/>
            <a:ext cx="1438781" cy="1804572"/>
          </a:xfrm>
          <a:prstGeom prst="rect">
            <a:avLst/>
          </a:prstGeom>
        </p:spPr>
      </p:pic>
      <p:cxnSp>
        <p:nvCxnSpPr>
          <p:cNvPr id="16" name="Straight Connector 15"/>
          <p:cNvCxnSpPr/>
          <p:nvPr/>
        </p:nvCxnSpPr>
        <p:spPr>
          <a:xfrm flipH="1">
            <a:off x="5947718" y="3386609"/>
            <a:ext cx="1" cy="4081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631377" y="3813591"/>
            <a:ext cx="2660072"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1033"/>
          <p:cNvSpPr txBox="1">
            <a:spLocks noChangeArrowheads="1"/>
          </p:cNvSpPr>
          <p:nvPr/>
        </p:nvSpPr>
        <p:spPr bwMode="auto">
          <a:xfrm>
            <a:off x="6647857" y="2017314"/>
            <a:ext cx="2555875" cy="762000"/>
          </a:xfrm>
          <a:prstGeom prst="rect">
            <a:avLst/>
          </a:prstGeom>
          <a:noFill/>
          <a:ln w="9525">
            <a:noFill/>
            <a:miter lim="800000"/>
            <a:headEnd/>
            <a:tailEnd/>
          </a:ln>
        </p:spPr>
        <p:txBody>
          <a:bodyPr lIns="100821" tIns="49526" rIns="100821" bIns="49526">
            <a:spAutoFit/>
          </a:bodyPr>
          <a:lstStyle/>
          <a:p>
            <a:pPr marL="282575" indent="-282575" algn="ctr" eaLnBrk="0" hangingPunct="0">
              <a:lnSpc>
                <a:spcPct val="85000"/>
              </a:lnSpc>
              <a:spcBef>
                <a:spcPct val="20000"/>
              </a:spcBef>
              <a:buClr>
                <a:srgbClr val="FFFFFF"/>
              </a:buClr>
              <a:buFont typeface="Wingdings" pitchFamily="2" charset="2"/>
              <a:buNone/>
              <a:defRPr/>
            </a:pPr>
            <a:r>
              <a:rPr lang="en-US" altLang="en-US" sz="1600" kern="0" dirty="0" smtClean="0">
                <a:latin typeface="Arial"/>
              </a:rPr>
              <a:t>Steve </a:t>
            </a:r>
            <a:r>
              <a:rPr lang="en-US" altLang="en-US" sz="1600" kern="0" dirty="0">
                <a:latin typeface="Arial"/>
              </a:rPr>
              <a:t>Alfery, Manager </a:t>
            </a:r>
          </a:p>
          <a:p>
            <a:pPr marL="282575" indent="-282575" algn="ctr" eaLnBrk="0" hangingPunct="0">
              <a:lnSpc>
                <a:spcPct val="85000"/>
              </a:lnSpc>
              <a:spcBef>
                <a:spcPct val="20000"/>
              </a:spcBef>
              <a:buClr>
                <a:srgbClr val="FFFFFF"/>
              </a:buClr>
              <a:buFont typeface="Wingdings" pitchFamily="2" charset="2"/>
              <a:buNone/>
              <a:defRPr/>
            </a:pPr>
            <a:r>
              <a:rPr lang="en-US" altLang="en-US" sz="1600" kern="0" dirty="0">
                <a:latin typeface="Arial"/>
              </a:rPr>
              <a:t>818-354-4715</a:t>
            </a:r>
          </a:p>
          <a:p>
            <a:pPr marL="282575" indent="-282575" algn="ctr" eaLnBrk="0" hangingPunct="0">
              <a:lnSpc>
                <a:spcPct val="85000"/>
              </a:lnSpc>
              <a:spcBef>
                <a:spcPct val="20000"/>
              </a:spcBef>
              <a:buClr>
                <a:srgbClr val="FFFFFF"/>
              </a:buClr>
              <a:buFont typeface="Wingdings" pitchFamily="2" charset="2"/>
              <a:buNone/>
              <a:defRPr/>
            </a:pPr>
            <a:r>
              <a:rPr lang="en-US" sz="1200" kern="0" dirty="0" smtClean="0">
                <a:latin typeface="Arial"/>
                <a:hlinkClick r:id="rId6"/>
              </a:rPr>
              <a:t>Steven.C.Alfery@jpl.nasa.gov</a:t>
            </a:r>
            <a:endParaRPr lang="en-US" altLang="en-US" sz="1200" kern="0" dirty="0">
              <a:latin typeface="Arial"/>
            </a:endParaRPr>
          </a:p>
        </p:txBody>
      </p:sp>
      <p:sp>
        <p:nvSpPr>
          <p:cNvPr id="24" name="Rectangle 1033"/>
          <p:cNvSpPr>
            <a:spLocks noChangeArrowheads="1"/>
          </p:cNvSpPr>
          <p:nvPr/>
        </p:nvSpPr>
        <p:spPr bwMode="auto">
          <a:xfrm>
            <a:off x="2523169" y="5379122"/>
            <a:ext cx="3051544" cy="1023349"/>
          </a:xfrm>
          <a:prstGeom prst="rect">
            <a:avLst/>
          </a:prstGeom>
          <a:noFill/>
          <a:ln w="12700">
            <a:noFill/>
            <a:miter lim="800000"/>
            <a:headEnd/>
            <a:tailEnd/>
          </a:ln>
        </p:spPr>
        <p:txBody>
          <a:bodyPr wrap="square" lIns="100821" tIns="49526" rIns="100821" bIns="49526">
            <a:spAutoFit/>
          </a:bodyPr>
          <a:lstStyle/>
          <a:p>
            <a:pPr algn="ctr" eaLnBrk="0" fontAlgn="auto" hangingPunct="0">
              <a:spcBef>
                <a:spcPts val="0"/>
              </a:spcBef>
              <a:spcAft>
                <a:spcPts val="0"/>
              </a:spcAft>
              <a:defRPr/>
            </a:pPr>
            <a:r>
              <a:rPr lang="en-US" altLang="en-US" sz="1600" kern="0" dirty="0">
                <a:latin typeface="Arial" panose="020B0604020202020204" pitchFamily="34" charset="0"/>
                <a:cs typeface="Arial" panose="020B0604020202020204" pitchFamily="34" charset="0"/>
              </a:rPr>
              <a:t>Jasmine Colbert</a:t>
            </a:r>
          </a:p>
          <a:p>
            <a:pPr algn="ctr" eaLnBrk="0" fontAlgn="auto" hangingPunct="0">
              <a:spcBef>
                <a:spcPts val="0"/>
              </a:spcBef>
              <a:spcAft>
                <a:spcPts val="0"/>
              </a:spcAft>
              <a:defRPr/>
            </a:pPr>
            <a:r>
              <a:rPr lang="en-US" altLang="en-US" sz="1600" kern="0" dirty="0">
                <a:latin typeface="Arial" panose="020B0604020202020204" pitchFamily="34" charset="0"/>
                <a:cs typeface="Arial" panose="020B0604020202020204" pitchFamily="34" charset="0"/>
              </a:rPr>
              <a:t>818-354-8689</a:t>
            </a:r>
          </a:p>
          <a:p>
            <a:pPr algn="ctr" eaLnBrk="0" fontAlgn="auto" hangingPunct="0">
              <a:spcBef>
                <a:spcPts val="0"/>
              </a:spcBef>
              <a:spcAft>
                <a:spcPts val="0"/>
              </a:spcAft>
              <a:defRPr/>
            </a:pPr>
            <a:r>
              <a:rPr lang="en-US" altLang="en-US" sz="1200" kern="0" dirty="0" smtClean="0">
                <a:latin typeface="Arial" panose="020B0604020202020204" pitchFamily="34" charset="0"/>
                <a:cs typeface="Arial" panose="020B0604020202020204" pitchFamily="34" charset="0"/>
                <a:hlinkClick r:id="rId7"/>
              </a:rPr>
              <a:t>Jasmine.N.Colbert@jpl.nasa.gov</a:t>
            </a:r>
            <a:endParaRPr lang="en-US" altLang="en-US" sz="1200" kern="0" dirty="0">
              <a:latin typeface="Arial" panose="020B0604020202020204" pitchFamily="34" charset="0"/>
              <a:cs typeface="Arial" panose="020B0604020202020204" pitchFamily="34" charset="0"/>
              <a:hlinkClick r:id="rId7"/>
            </a:endParaRPr>
          </a:p>
          <a:p>
            <a:pPr algn="ctr" eaLnBrk="0" fontAlgn="auto" hangingPunct="0">
              <a:spcBef>
                <a:spcPts val="0"/>
              </a:spcBef>
              <a:spcAft>
                <a:spcPts val="0"/>
              </a:spcAft>
              <a:defRPr/>
            </a:pPr>
            <a:endParaRPr lang="en-US" altLang="en-US" sz="1600" b="1" kern="0" dirty="0">
              <a:solidFill>
                <a:sysClr val="windowText" lastClr="000000"/>
              </a:solidFill>
            </a:endParaRPr>
          </a:p>
        </p:txBody>
      </p:sp>
      <p:sp>
        <p:nvSpPr>
          <p:cNvPr id="25" name="Rectangle 1033"/>
          <p:cNvSpPr>
            <a:spLocks noChangeArrowheads="1"/>
          </p:cNvSpPr>
          <p:nvPr/>
        </p:nvSpPr>
        <p:spPr bwMode="auto">
          <a:xfrm>
            <a:off x="6479113" y="5327181"/>
            <a:ext cx="3313998" cy="777128"/>
          </a:xfrm>
          <a:prstGeom prst="rect">
            <a:avLst/>
          </a:prstGeom>
          <a:noFill/>
          <a:ln w="12700">
            <a:noFill/>
            <a:miter lim="800000"/>
            <a:headEnd/>
            <a:tailEnd/>
          </a:ln>
        </p:spPr>
        <p:txBody>
          <a:bodyPr wrap="square" lIns="100821" tIns="49526" rIns="100821" bIns="49526">
            <a:spAutoFit/>
          </a:bodyPr>
          <a:lstStyle/>
          <a:p>
            <a:pPr algn="ctr" eaLnBrk="0" fontAlgn="auto" hangingPunct="0">
              <a:spcBef>
                <a:spcPts val="0"/>
              </a:spcBef>
              <a:spcAft>
                <a:spcPts val="0"/>
              </a:spcAft>
              <a:defRPr/>
            </a:pPr>
            <a:r>
              <a:rPr lang="en-US" altLang="en-US" sz="1600" kern="0" dirty="0">
                <a:latin typeface="Arial" panose="020B0604020202020204" pitchFamily="34" charset="0"/>
                <a:cs typeface="Arial" panose="020B0604020202020204" pitchFamily="34" charset="0"/>
              </a:rPr>
              <a:t>Mary Helen Ruiz</a:t>
            </a:r>
          </a:p>
          <a:p>
            <a:pPr algn="ctr" eaLnBrk="0" fontAlgn="auto" hangingPunct="0">
              <a:spcBef>
                <a:spcPts val="0"/>
              </a:spcBef>
              <a:spcAft>
                <a:spcPts val="0"/>
              </a:spcAft>
              <a:defRPr/>
            </a:pPr>
            <a:r>
              <a:rPr lang="en-US" altLang="en-US" sz="1600" kern="0" dirty="0">
                <a:latin typeface="Arial" panose="020B0604020202020204" pitchFamily="34" charset="0"/>
                <a:cs typeface="Arial" panose="020B0604020202020204" pitchFamily="34" charset="0"/>
              </a:rPr>
              <a:t>818-354-7532</a:t>
            </a:r>
          </a:p>
          <a:p>
            <a:pPr algn="ctr" eaLnBrk="0" fontAlgn="auto" hangingPunct="0">
              <a:spcBef>
                <a:spcPts val="0"/>
              </a:spcBef>
              <a:spcAft>
                <a:spcPts val="0"/>
              </a:spcAft>
              <a:defRPr/>
            </a:pPr>
            <a:r>
              <a:rPr lang="en-US" sz="1200" kern="0" dirty="0" smtClean="0">
                <a:latin typeface="Arial" panose="020B0604020202020204" pitchFamily="34" charset="0"/>
                <a:cs typeface="Arial" panose="020B0604020202020204" pitchFamily="34" charset="0"/>
                <a:hlinkClick r:id="rId7"/>
              </a:rPr>
              <a:t>MaryHelen.Ruiz@jpl.nasa.gov</a:t>
            </a:r>
            <a:endParaRPr lang="en-US" altLang="en-US" sz="1200" kern="0" dirty="0">
              <a:latin typeface="Arial" panose="020B0604020202020204" pitchFamily="34" charset="0"/>
              <a:cs typeface="Arial" panose="020B0604020202020204" pitchFamily="34" charset="0"/>
              <a:hlinkClick r:id="rId8"/>
            </a:endParaRPr>
          </a:p>
        </p:txBody>
      </p:sp>
    </p:spTree>
    <p:extLst>
      <p:ext uri="{BB962C8B-B14F-4D97-AF65-F5344CB8AC3E}">
        <p14:creationId xmlns:p14="http://schemas.microsoft.com/office/powerpoint/2010/main" val="716156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19</a:t>
            </a:fld>
            <a:endParaRPr lang="en-US" dirty="0"/>
          </a:p>
        </p:txBody>
      </p:sp>
      <p:sp>
        <p:nvSpPr>
          <p:cNvPr id="6" name="Title 5"/>
          <p:cNvSpPr>
            <a:spLocks noGrp="1"/>
          </p:cNvSpPr>
          <p:nvPr>
            <p:ph type="ctrTitle"/>
          </p:nvPr>
        </p:nvSpPr>
        <p:spPr>
          <a:xfrm>
            <a:off x="605368" y="454026"/>
            <a:ext cx="10977032" cy="1088475"/>
          </a:xfrm>
        </p:spPr>
        <p:txBody>
          <a:bodyPr/>
          <a:lstStyle/>
          <a:p>
            <a:r>
              <a:rPr lang="en-US" dirty="0" smtClean="0">
                <a:solidFill>
                  <a:srgbClr val="C00000"/>
                </a:solidFill>
              </a:rPr>
              <a:t>FY15 SMALL </a:t>
            </a:r>
            <a:r>
              <a:rPr lang="en-US" dirty="0" smtClean="0">
                <a:solidFill>
                  <a:schemeClr val="bg1">
                    <a:lumMod val="50000"/>
                  </a:schemeClr>
                </a:solidFill>
              </a:rPr>
              <a:t>BUSINESS GOALS </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graphicFrame>
        <p:nvGraphicFramePr>
          <p:cNvPr id="5" name="Table 4"/>
          <p:cNvGraphicFramePr>
            <a:graphicFrameLocks noGrp="1"/>
          </p:cNvGraphicFramePr>
          <p:nvPr>
            <p:extLst>
              <p:ext uri="{D42A27DB-BD31-4B8C-83A1-F6EECF244321}">
                <p14:modId xmlns:p14="http://schemas.microsoft.com/office/powerpoint/2010/main" val="3342557849"/>
              </p:ext>
            </p:extLst>
          </p:nvPr>
        </p:nvGraphicFramePr>
        <p:xfrm>
          <a:off x="1377538" y="1542501"/>
          <a:ext cx="9132124" cy="2966720"/>
        </p:xfrm>
        <a:graphic>
          <a:graphicData uri="http://schemas.openxmlformats.org/drawingml/2006/table">
            <a:tbl>
              <a:tblPr firstRow="1" bandRow="1">
                <a:tableStyleId>{616DA210-FB5B-4158-B5E0-FEB733F419BA}</a:tableStyleId>
              </a:tblPr>
              <a:tblGrid>
                <a:gridCol w="4566062"/>
                <a:gridCol w="4566062"/>
              </a:tblGrid>
              <a:tr h="370840">
                <a:tc>
                  <a:txBody>
                    <a:bodyPr/>
                    <a:lstStyle/>
                    <a:p>
                      <a:r>
                        <a:rPr lang="en-US" dirty="0" smtClean="0">
                          <a:solidFill>
                            <a:srgbClr val="C00000"/>
                          </a:solidFill>
                        </a:rPr>
                        <a:t>CATEGORY </a:t>
                      </a:r>
                      <a:endParaRPr lang="en-US" dirty="0">
                        <a:solidFill>
                          <a:srgbClr val="C00000"/>
                        </a:solidFill>
                      </a:endParaRPr>
                    </a:p>
                  </a:txBody>
                  <a:tcPr/>
                </a:tc>
                <a:tc>
                  <a:txBody>
                    <a:bodyPr/>
                    <a:lstStyle/>
                    <a:p>
                      <a:r>
                        <a:rPr lang="en-US" dirty="0" smtClean="0">
                          <a:solidFill>
                            <a:srgbClr val="C00000"/>
                          </a:solidFill>
                        </a:rPr>
                        <a:t>GOAL</a:t>
                      </a:r>
                      <a:endParaRPr lang="en-US" dirty="0">
                        <a:solidFill>
                          <a:srgbClr val="C00000"/>
                        </a:solidFill>
                      </a:endParaRPr>
                    </a:p>
                  </a:txBody>
                  <a:tcPr/>
                </a:tc>
              </a:tr>
              <a:tr h="370840">
                <a:tc>
                  <a:txBody>
                    <a:bodyPr/>
                    <a:lstStyle/>
                    <a:p>
                      <a:r>
                        <a:rPr lang="en-US" dirty="0" smtClean="0"/>
                        <a:t>SMALL</a:t>
                      </a:r>
                      <a:endParaRPr lang="en-US" dirty="0"/>
                    </a:p>
                  </a:txBody>
                  <a:tcPr/>
                </a:tc>
                <a:tc>
                  <a:txBody>
                    <a:bodyPr/>
                    <a:lstStyle/>
                    <a:p>
                      <a:r>
                        <a:rPr lang="en-US" dirty="0" smtClean="0"/>
                        <a:t>25.65%</a:t>
                      </a:r>
                      <a:endParaRPr lang="en-US" dirty="0"/>
                    </a:p>
                  </a:txBody>
                  <a:tcPr/>
                </a:tc>
              </a:tr>
              <a:tr h="370840">
                <a:tc>
                  <a:txBody>
                    <a:bodyPr/>
                    <a:lstStyle/>
                    <a:p>
                      <a:r>
                        <a:rPr lang="en-US" dirty="0" smtClean="0"/>
                        <a:t>SMALL DISDAVANTAGED BUSINESS</a:t>
                      </a:r>
                      <a:endParaRPr lang="en-US" dirty="0"/>
                    </a:p>
                  </a:txBody>
                  <a:tcPr/>
                </a:tc>
                <a:tc>
                  <a:txBody>
                    <a:bodyPr/>
                    <a:lstStyle/>
                    <a:p>
                      <a:r>
                        <a:rPr lang="en-US" dirty="0" smtClean="0"/>
                        <a:t>4.35%</a:t>
                      </a:r>
                      <a:endParaRPr lang="en-US" dirty="0"/>
                    </a:p>
                  </a:txBody>
                  <a:tcPr/>
                </a:tc>
              </a:tr>
              <a:tr h="370840">
                <a:tc>
                  <a:txBody>
                    <a:bodyPr/>
                    <a:lstStyle/>
                    <a:p>
                      <a:r>
                        <a:rPr lang="en-US" dirty="0" smtClean="0"/>
                        <a:t>WOMAN-OWNED</a:t>
                      </a:r>
                      <a:r>
                        <a:rPr lang="en-US" baseline="0" dirty="0" smtClean="0"/>
                        <a:t> </a:t>
                      </a:r>
                      <a:endParaRPr lang="en-US" dirty="0"/>
                    </a:p>
                  </a:txBody>
                  <a:tcPr/>
                </a:tc>
                <a:tc>
                  <a:txBody>
                    <a:bodyPr/>
                    <a:lstStyle/>
                    <a:p>
                      <a:r>
                        <a:rPr lang="en-US" dirty="0" smtClean="0"/>
                        <a:t>2.13%</a:t>
                      </a:r>
                      <a:endParaRPr lang="en-US" dirty="0"/>
                    </a:p>
                  </a:txBody>
                  <a:tcPr/>
                </a:tc>
              </a:tr>
              <a:tr h="370840">
                <a:tc>
                  <a:txBody>
                    <a:bodyPr/>
                    <a:lstStyle/>
                    <a:p>
                      <a:r>
                        <a:rPr lang="en-US" dirty="0" smtClean="0"/>
                        <a:t>VETERAN-OWNED</a:t>
                      </a:r>
                      <a:r>
                        <a:rPr lang="en-US" baseline="0" dirty="0" smtClean="0"/>
                        <a:t> </a:t>
                      </a:r>
                      <a:endParaRPr lang="en-US" dirty="0"/>
                    </a:p>
                  </a:txBody>
                  <a:tcPr/>
                </a:tc>
                <a:tc>
                  <a:txBody>
                    <a:bodyPr/>
                    <a:lstStyle/>
                    <a:p>
                      <a:r>
                        <a:rPr lang="en-US" dirty="0" smtClean="0"/>
                        <a:t> 0.53%</a:t>
                      </a:r>
                      <a:endParaRPr lang="en-US" dirty="0"/>
                    </a:p>
                  </a:txBody>
                  <a:tcPr/>
                </a:tc>
              </a:tr>
              <a:tr h="370840">
                <a:tc>
                  <a:txBody>
                    <a:bodyPr/>
                    <a:lstStyle/>
                    <a:p>
                      <a:r>
                        <a:rPr lang="en-US" dirty="0" smtClean="0"/>
                        <a:t>SERVICE-DISABLED</a:t>
                      </a:r>
                      <a:r>
                        <a:rPr lang="en-US" baseline="0" dirty="0" smtClean="0"/>
                        <a:t> VETERAN-OWNED </a:t>
                      </a:r>
                      <a:endParaRPr lang="en-US" dirty="0"/>
                    </a:p>
                  </a:txBody>
                  <a:tcPr/>
                </a:tc>
                <a:tc>
                  <a:txBody>
                    <a:bodyPr/>
                    <a:lstStyle/>
                    <a:p>
                      <a:r>
                        <a:rPr lang="en-US" dirty="0" smtClean="0"/>
                        <a:t>1.08%</a:t>
                      </a:r>
                      <a:r>
                        <a:rPr lang="en-US" baseline="0" dirty="0" smtClean="0"/>
                        <a:t> </a:t>
                      </a:r>
                      <a:endParaRPr lang="en-US" dirty="0"/>
                    </a:p>
                  </a:txBody>
                  <a:tcPr/>
                </a:tc>
              </a:tr>
              <a:tr h="370840">
                <a:tc>
                  <a:txBody>
                    <a:bodyPr/>
                    <a:lstStyle/>
                    <a:p>
                      <a:r>
                        <a:rPr lang="en-US" dirty="0" smtClean="0"/>
                        <a:t>HUBZon</a:t>
                      </a:r>
                      <a:r>
                        <a:rPr lang="en-US" baseline="0" dirty="0" smtClean="0"/>
                        <a:t>e </a:t>
                      </a:r>
                      <a:endParaRPr lang="en-US" dirty="0"/>
                    </a:p>
                  </a:txBody>
                  <a:tcPr/>
                </a:tc>
                <a:tc>
                  <a:txBody>
                    <a:bodyPr/>
                    <a:lstStyle/>
                    <a:p>
                      <a:r>
                        <a:rPr lang="en-US" dirty="0" smtClean="0"/>
                        <a:t>0.053%</a:t>
                      </a:r>
                      <a:endParaRPr lang="en-US" dirty="0"/>
                    </a:p>
                  </a:txBody>
                  <a:tcPr/>
                </a:tc>
              </a:tr>
              <a:tr h="370840">
                <a:tc>
                  <a:txBody>
                    <a:bodyPr/>
                    <a:lstStyle/>
                    <a:p>
                      <a:r>
                        <a:rPr lang="en-US" dirty="0" smtClean="0"/>
                        <a:t>HBCU/MI</a:t>
                      </a:r>
                      <a:endParaRPr lang="en-US" dirty="0"/>
                    </a:p>
                  </a:txBody>
                  <a:tcPr/>
                </a:tc>
                <a:tc>
                  <a:txBody>
                    <a:bodyPr/>
                    <a:lstStyle/>
                    <a:p>
                      <a:r>
                        <a:rPr lang="en-US" dirty="0" smtClean="0"/>
                        <a:t>1.08% </a:t>
                      </a:r>
                      <a:endParaRPr lang="en-US" dirty="0"/>
                    </a:p>
                  </a:txBody>
                  <a:tcPr/>
                </a:tc>
              </a:tr>
            </a:tbl>
          </a:graphicData>
        </a:graphic>
      </p:graphicFrame>
    </p:spTree>
    <p:extLst>
      <p:ext uri="{BB962C8B-B14F-4D97-AF65-F5344CB8AC3E}">
        <p14:creationId xmlns:p14="http://schemas.microsoft.com/office/powerpoint/2010/main" val="3635157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2</a:t>
            </a:fld>
            <a:endParaRPr lang="en-US" dirty="0"/>
          </a:p>
        </p:txBody>
      </p:sp>
      <p:sp>
        <p:nvSpPr>
          <p:cNvPr id="6" name="Title 5"/>
          <p:cNvSpPr>
            <a:spLocks noGrp="1"/>
          </p:cNvSpPr>
          <p:nvPr>
            <p:ph type="ctrTitle"/>
          </p:nvPr>
        </p:nvSpPr>
        <p:spPr>
          <a:xfrm>
            <a:off x="605368" y="454026"/>
            <a:ext cx="10977032" cy="682443"/>
          </a:xfrm>
        </p:spPr>
        <p:txBody>
          <a:bodyPr/>
          <a:lstStyle/>
          <a:p>
            <a:r>
              <a:rPr lang="en-US" dirty="0" smtClean="0">
                <a:solidFill>
                  <a:srgbClr val="C00000"/>
                </a:solidFill>
              </a:rPr>
              <a:t>ABOUT</a:t>
            </a:r>
            <a:r>
              <a:rPr lang="en-US" dirty="0" smtClean="0">
                <a:solidFill>
                  <a:srgbClr val="FF0000"/>
                </a:solidFill>
              </a:rPr>
              <a:t> </a:t>
            </a:r>
            <a:r>
              <a:rPr lang="en-US" dirty="0" smtClean="0">
                <a:solidFill>
                  <a:schemeClr val="bg1">
                    <a:lumMod val="50000"/>
                  </a:schemeClr>
                </a:solidFill>
              </a:rPr>
              <a:t>JPL </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pic>
        <p:nvPicPr>
          <p:cNvPr id="8" name="Picture 7" descr="JPL2.jpg"/>
          <p:cNvPicPr>
            <a:picLocks noChangeAspect="1"/>
          </p:cNvPicPr>
          <p:nvPr/>
        </p:nvPicPr>
        <p:blipFill>
          <a:blip r:embed="rId3" cstate="screen"/>
          <a:stretch>
            <a:fillRect/>
          </a:stretch>
        </p:blipFill>
        <p:spPr>
          <a:xfrm>
            <a:off x="509608" y="1361336"/>
            <a:ext cx="4004340" cy="4278094"/>
          </a:xfrm>
          <a:prstGeom prst="rect">
            <a:avLst/>
          </a:prstGeom>
          <a:ln>
            <a:noFill/>
          </a:ln>
          <a:effectLst>
            <a:outerShdw blurRad="190500" algn="tl" rotWithShape="0">
              <a:srgbClr val="000000">
                <a:alpha val="70000"/>
              </a:srgbClr>
            </a:outerShdw>
          </a:effectLst>
        </p:spPr>
      </p:pic>
      <p:sp>
        <p:nvSpPr>
          <p:cNvPr id="5" name="Rectangle 4"/>
          <p:cNvSpPr/>
          <p:nvPr/>
        </p:nvSpPr>
        <p:spPr>
          <a:xfrm>
            <a:off x="4965405" y="1361336"/>
            <a:ext cx="7145079" cy="4278094"/>
          </a:xfrm>
          <a:prstGeom prst="rect">
            <a:avLst/>
          </a:prstGeom>
        </p:spPr>
        <p:txBody>
          <a:bodyPr wrap="square">
            <a:spAutoFit/>
          </a:bodyPr>
          <a:lstStyle/>
          <a:p>
            <a:pPr>
              <a:defRPr/>
            </a:pPr>
            <a:r>
              <a:rPr lang="en-US" sz="2000" b="1" dirty="0"/>
              <a:t>Located in Pasadena, </a:t>
            </a:r>
            <a:r>
              <a:rPr lang="en-US" sz="2000" b="1" dirty="0" smtClean="0"/>
              <a:t>California</a:t>
            </a:r>
          </a:p>
          <a:p>
            <a:pPr>
              <a:defRPr/>
            </a:pPr>
            <a:endParaRPr lang="en-US" dirty="0" smtClean="0"/>
          </a:p>
          <a:p>
            <a:pPr marL="285750" indent="-285750">
              <a:buFont typeface="Arial" panose="020B0604020202020204" pitchFamily="34" charset="0"/>
              <a:buChar char="•"/>
              <a:defRPr/>
            </a:pPr>
            <a:r>
              <a:rPr lang="en-US" b="1" dirty="0" smtClean="0"/>
              <a:t>5,300 employees</a:t>
            </a:r>
          </a:p>
          <a:p>
            <a:pPr marL="285750" indent="-285750">
              <a:buFont typeface="Arial" panose="020B0604020202020204" pitchFamily="34" charset="0"/>
              <a:buChar char="•"/>
              <a:defRPr/>
            </a:pPr>
            <a:endParaRPr lang="en-US" b="1" dirty="0" smtClean="0"/>
          </a:p>
          <a:p>
            <a:pPr marL="285750" indent="-285750">
              <a:buFont typeface="Arial" panose="020B0604020202020204" pitchFamily="34" charset="0"/>
              <a:buChar char="•"/>
              <a:defRPr/>
            </a:pPr>
            <a:r>
              <a:rPr lang="en-US" b="1" dirty="0" smtClean="0"/>
              <a:t>$1.6 </a:t>
            </a:r>
            <a:r>
              <a:rPr lang="en-US" b="1" dirty="0"/>
              <a:t>billion business </a:t>
            </a:r>
            <a:r>
              <a:rPr lang="en-US" b="1" dirty="0" smtClean="0"/>
              <a:t>base</a:t>
            </a:r>
          </a:p>
          <a:p>
            <a:pPr>
              <a:defRPr/>
            </a:pPr>
            <a:endParaRPr lang="en-US" b="1" dirty="0" smtClean="0"/>
          </a:p>
          <a:p>
            <a:pPr marL="285750" indent="-285750">
              <a:buFont typeface="Arial" panose="020B0604020202020204" pitchFamily="34" charset="0"/>
              <a:buChar char="•"/>
              <a:defRPr/>
            </a:pPr>
            <a:r>
              <a:rPr lang="en-US" b="1" dirty="0" smtClean="0"/>
              <a:t>$750 </a:t>
            </a:r>
            <a:r>
              <a:rPr lang="en-US" b="1" dirty="0"/>
              <a:t>million in </a:t>
            </a:r>
            <a:r>
              <a:rPr lang="en-US" b="1" dirty="0" smtClean="0"/>
              <a:t>annual subcontract </a:t>
            </a:r>
            <a:r>
              <a:rPr lang="en-US" b="1" dirty="0"/>
              <a:t>and purchase </a:t>
            </a:r>
            <a:r>
              <a:rPr lang="en-US" b="1" dirty="0" smtClean="0"/>
              <a:t>orders</a:t>
            </a:r>
          </a:p>
          <a:p>
            <a:pPr>
              <a:defRPr/>
            </a:pPr>
            <a:endParaRPr lang="en-US" b="1" dirty="0" smtClean="0"/>
          </a:p>
          <a:p>
            <a:pPr marL="285750" indent="-285750">
              <a:buFont typeface="Arial" panose="020B0604020202020204" pitchFamily="34" charset="0"/>
              <a:buChar char="•"/>
              <a:defRPr/>
            </a:pPr>
            <a:r>
              <a:rPr lang="en-US" b="1" dirty="0" smtClean="0"/>
              <a:t>177 acres</a:t>
            </a:r>
          </a:p>
          <a:p>
            <a:pPr marL="285750" indent="-285750">
              <a:buFont typeface="Arial" panose="020B0604020202020204" pitchFamily="34" charset="0"/>
              <a:buChar char="•"/>
              <a:defRPr/>
            </a:pPr>
            <a:endParaRPr lang="en-US" b="1" dirty="0" smtClean="0"/>
          </a:p>
          <a:p>
            <a:pPr marL="285750" indent="-285750">
              <a:buFont typeface="Arial" panose="020B0604020202020204" pitchFamily="34" charset="0"/>
              <a:buChar char="•"/>
              <a:defRPr/>
            </a:pPr>
            <a:r>
              <a:rPr lang="en-US" b="1" dirty="0" smtClean="0"/>
              <a:t>139 buildings</a:t>
            </a:r>
          </a:p>
          <a:p>
            <a:pPr marL="285750" indent="-285750">
              <a:buFont typeface="Arial" panose="020B0604020202020204" pitchFamily="34" charset="0"/>
              <a:buChar char="•"/>
              <a:defRPr/>
            </a:pPr>
            <a:endParaRPr lang="en-US" b="1" dirty="0" smtClean="0"/>
          </a:p>
          <a:p>
            <a:pPr marL="285750" indent="-285750">
              <a:buFont typeface="Arial" panose="020B0604020202020204" pitchFamily="34" charset="0"/>
              <a:buChar char="•"/>
              <a:defRPr/>
            </a:pPr>
            <a:r>
              <a:rPr lang="en-US" b="1" dirty="0" smtClean="0"/>
              <a:t>673,000 </a:t>
            </a:r>
            <a:r>
              <a:rPr lang="en-US" b="1" dirty="0"/>
              <a:t>net square feet of office </a:t>
            </a:r>
            <a:r>
              <a:rPr lang="en-US" b="1" dirty="0" smtClean="0"/>
              <a:t>space   </a:t>
            </a:r>
          </a:p>
          <a:p>
            <a:pPr>
              <a:defRPr/>
            </a:pPr>
            <a:r>
              <a:rPr lang="en-US" b="1" dirty="0" smtClean="0"/>
              <a:t>                                                       </a:t>
            </a:r>
          </a:p>
          <a:p>
            <a:pPr marL="285750" indent="-285750">
              <a:buFont typeface="Arial" panose="020B0604020202020204" pitchFamily="34" charset="0"/>
              <a:buChar char="•"/>
              <a:defRPr/>
            </a:pPr>
            <a:r>
              <a:rPr lang="en-US" b="1" dirty="0" smtClean="0"/>
              <a:t>906,000 </a:t>
            </a:r>
            <a:r>
              <a:rPr lang="en-US" b="1" dirty="0"/>
              <a:t>net square </a:t>
            </a:r>
            <a:r>
              <a:rPr lang="en-US" b="1" dirty="0" smtClean="0"/>
              <a:t>feet of </a:t>
            </a:r>
            <a:r>
              <a:rPr lang="en-US" b="1" dirty="0"/>
              <a:t>non-office space (e.g., labs)</a:t>
            </a:r>
          </a:p>
        </p:txBody>
      </p:sp>
    </p:spTree>
    <p:extLst>
      <p:ext uri="{BB962C8B-B14F-4D97-AF65-F5344CB8AC3E}">
        <p14:creationId xmlns:p14="http://schemas.microsoft.com/office/powerpoint/2010/main" val="3241670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20</a:t>
            </a:fld>
            <a:endParaRPr lang="en-US" dirty="0"/>
          </a:p>
        </p:txBody>
      </p:sp>
      <p:sp>
        <p:nvSpPr>
          <p:cNvPr id="6" name="Title 5"/>
          <p:cNvSpPr>
            <a:spLocks noGrp="1"/>
          </p:cNvSpPr>
          <p:nvPr>
            <p:ph type="ctrTitle"/>
          </p:nvPr>
        </p:nvSpPr>
        <p:spPr>
          <a:xfrm>
            <a:off x="605368" y="454026"/>
            <a:ext cx="10977032" cy="1088475"/>
          </a:xfrm>
        </p:spPr>
        <p:txBody>
          <a:bodyPr/>
          <a:lstStyle/>
          <a:p>
            <a:r>
              <a:rPr lang="en-US" dirty="0" smtClean="0">
                <a:solidFill>
                  <a:srgbClr val="C00000"/>
                </a:solidFill>
              </a:rPr>
              <a:t>SMALL </a:t>
            </a:r>
            <a:r>
              <a:rPr lang="en-US" dirty="0" smtClean="0">
                <a:solidFill>
                  <a:schemeClr val="bg1">
                    <a:lumMod val="50000"/>
                  </a:schemeClr>
                </a:solidFill>
              </a:rPr>
              <a:t>BUSINESS AWARD DISTRIBUTIONS-FY14 </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graphicFrame>
        <p:nvGraphicFramePr>
          <p:cNvPr id="5" name="Table 4"/>
          <p:cNvGraphicFramePr>
            <a:graphicFrameLocks noGrp="1"/>
          </p:cNvGraphicFramePr>
          <p:nvPr>
            <p:extLst/>
          </p:nvPr>
        </p:nvGraphicFramePr>
        <p:xfrm>
          <a:off x="1377538" y="1542501"/>
          <a:ext cx="9132124" cy="2595880"/>
        </p:xfrm>
        <a:graphic>
          <a:graphicData uri="http://schemas.openxmlformats.org/drawingml/2006/table">
            <a:tbl>
              <a:tblPr firstRow="1" bandRow="1">
                <a:tableStyleId>{616DA210-FB5B-4158-B5E0-FEB733F419BA}</a:tableStyleId>
              </a:tblPr>
              <a:tblGrid>
                <a:gridCol w="4566062"/>
                <a:gridCol w="4566062"/>
              </a:tblGrid>
              <a:tr h="370840">
                <a:tc>
                  <a:txBody>
                    <a:bodyPr/>
                    <a:lstStyle/>
                    <a:p>
                      <a:r>
                        <a:rPr lang="en-US" dirty="0" smtClean="0">
                          <a:solidFill>
                            <a:srgbClr val="C00000"/>
                          </a:solidFill>
                        </a:rPr>
                        <a:t>CATEGORY </a:t>
                      </a:r>
                      <a:endParaRPr lang="en-US" dirty="0">
                        <a:solidFill>
                          <a:srgbClr val="C00000"/>
                        </a:solidFill>
                      </a:endParaRPr>
                    </a:p>
                  </a:txBody>
                  <a:tcPr/>
                </a:tc>
                <a:tc>
                  <a:txBody>
                    <a:bodyPr/>
                    <a:lstStyle/>
                    <a:p>
                      <a:r>
                        <a:rPr lang="en-US" dirty="0" smtClean="0">
                          <a:solidFill>
                            <a:srgbClr val="C00000"/>
                          </a:solidFill>
                        </a:rPr>
                        <a:t>AWARDS</a:t>
                      </a:r>
                      <a:endParaRPr lang="en-US" dirty="0">
                        <a:solidFill>
                          <a:srgbClr val="C00000"/>
                        </a:solidFill>
                      </a:endParaRPr>
                    </a:p>
                  </a:txBody>
                  <a:tcPr/>
                </a:tc>
              </a:tr>
              <a:tr h="370840">
                <a:tc>
                  <a:txBody>
                    <a:bodyPr/>
                    <a:lstStyle/>
                    <a:p>
                      <a:r>
                        <a:rPr lang="en-US" dirty="0" smtClean="0"/>
                        <a:t>SMALL</a:t>
                      </a:r>
                      <a:endParaRPr lang="en-US" dirty="0"/>
                    </a:p>
                  </a:txBody>
                  <a:tcPr/>
                </a:tc>
                <a:tc>
                  <a:txBody>
                    <a:bodyPr/>
                    <a:lstStyle/>
                    <a:p>
                      <a:r>
                        <a:rPr lang="en-US" dirty="0" smtClean="0"/>
                        <a:t>$151M</a:t>
                      </a:r>
                      <a:r>
                        <a:rPr lang="en-US" baseline="0" dirty="0" smtClean="0"/>
                        <a:t> </a:t>
                      </a:r>
                      <a:endParaRPr lang="en-US" dirty="0"/>
                    </a:p>
                  </a:txBody>
                  <a:tcPr/>
                </a:tc>
              </a:tr>
              <a:tr h="370840">
                <a:tc>
                  <a:txBody>
                    <a:bodyPr/>
                    <a:lstStyle/>
                    <a:p>
                      <a:r>
                        <a:rPr lang="en-US" dirty="0" smtClean="0"/>
                        <a:t>SMALL DISDAVANTAGED BUSINESS</a:t>
                      </a:r>
                      <a:endParaRPr lang="en-US" dirty="0"/>
                    </a:p>
                  </a:txBody>
                  <a:tcPr/>
                </a:tc>
                <a:tc>
                  <a:txBody>
                    <a:bodyPr/>
                    <a:lstStyle/>
                    <a:p>
                      <a:r>
                        <a:rPr lang="en-US" dirty="0" smtClean="0"/>
                        <a:t>$30M</a:t>
                      </a:r>
                      <a:endParaRPr lang="en-US" dirty="0"/>
                    </a:p>
                  </a:txBody>
                  <a:tcPr/>
                </a:tc>
              </a:tr>
              <a:tr h="370840">
                <a:tc>
                  <a:txBody>
                    <a:bodyPr/>
                    <a:lstStyle/>
                    <a:p>
                      <a:r>
                        <a:rPr lang="en-US" dirty="0" smtClean="0"/>
                        <a:t>WOMAN-OWNED</a:t>
                      </a:r>
                      <a:r>
                        <a:rPr lang="en-US" baseline="0" dirty="0" smtClean="0"/>
                        <a:t> </a:t>
                      </a:r>
                      <a:endParaRPr lang="en-US" dirty="0"/>
                    </a:p>
                  </a:txBody>
                  <a:tcPr/>
                </a:tc>
                <a:tc>
                  <a:txBody>
                    <a:bodyPr/>
                    <a:lstStyle/>
                    <a:p>
                      <a:r>
                        <a:rPr lang="en-US" dirty="0" smtClean="0"/>
                        <a:t>$28M </a:t>
                      </a:r>
                      <a:endParaRPr lang="en-US" dirty="0"/>
                    </a:p>
                  </a:txBody>
                  <a:tcPr/>
                </a:tc>
              </a:tr>
              <a:tr h="370840">
                <a:tc>
                  <a:txBody>
                    <a:bodyPr/>
                    <a:lstStyle/>
                    <a:p>
                      <a:r>
                        <a:rPr lang="en-US" dirty="0" smtClean="0"/>
                        <a:t>VETERAN-OWNED</a:t>
                      </a:r>
                      <a:r>
                        <a:rPr lang="en-US" baseline="0" dirty="0" smtClean="0"/>
                        <a:t> </a:t>
                      </a:r>
                      <a:endParaRPr lang="en-US" dirty="0"/>
                    </a:p>
                  </a:txBody>
                  <a:tcPr/>
                </a:tc>
                <a:tc>
                  <a:txBody>
                    <a:bodyPr/>
                    <a:lstStyle/>
                    <a:p>
                      <a:r>
                        <a:rPr lang="en-US" dirty="0" smtClean="0"/>
                        <a:t>$5.7M </a:t>
                      </a:r>
                      <a:endParaRPr lang="en-US" dirty="0"/>
                    </a:p>
                  </a:txBody>
                  <a:tcPr/>
                </a:tc>
              </a:tr>
              <a:tr h="370840">
                <a:tc>
                  <a:txBody>
                    <a:bodyPr/>
                    <a:lstStyle/>
                    <a:p>
                      <a:r>
                        <a:rPr lang="en-US" dirty="0" smtClean="0"/>
                        <a:t>SERVICE-DISABLED</a:t>
                      </a:r>
                      <a:r>
                        <a:rPr lang="en-US" baseline="0" dirty="0" smtClean="0"/>
                        <a:t> VETERAN-OWNED </a:t>
                      </a:r>
                      <a:endParaRPr lang="en-US" dirty="0"/>
                    </a:p>
                  </a:txBody>
                  <a:tcPr/>
                </a:tc>
                <a:tc>
                  <a:txBody>
                    <a:bodyPr/>
                    <a:lstStyle/>
                    <a:p>
                      <a:r>
                        <a:rPr lang="en-US" dirty="0" smtClean="0"/>
                        <a:t>$9.4M</a:t>
                      </a:r>
                      <a:endParaRPr lang="en-US" dirty="0"/>
                    </a:p>
                  </a:txBody>
                  <a:tcPr/>
                </a:tc>
              </a:tr>
              <a:tr h="370840">
                <a:tc>
                  <a:txBody>
                    <a:bodyPr/>
                    <a:lstStyle/>
                    <a:p>
                      <a:r>
                        <a:rPr lang="en-US" dirty="0" smtClean="0"/>
                        <a:t>HUBZon</a:t>
                      </a:r>
                      <a:r>
                        <a:rPr lang="en-US" baseline="0" dirty="0" smtClean="0"/>
                        <a:t>e </a:t>
                      </a:r>
                      <a:endParaRPr lang="en-US" dirty="0"/>
                    </a:p>
                  </a:txBody>
                  <a:tcPr/>
                </a:tc>
                <a:tc>
                  <a:txBody>
                    <a:bodyPr/>
                    <a:lstStyle/>
                    <a:p>
                      <a:r>
                        <a:rPr lang="en-US" dirty="0" smtClean="0"/>
                        <a:t>$709K</a:t>
                      </a:r>
                      <a:r>
                        <a:rPr lang="en-US" baseline="0" dirty="0" smtClean="0"/>
                        <a:t> </a:t>
                      </a:r>
                      <a:endParaRPr lang="en-US" dirty="0"/>
                    </a:p>
                  </a:txBody>
                  <a:tcPr/>
                </a:tc>
              </a:tr>
            </a:tbl>
          </a:graphicData>
        </a:graphic>
      </p:graphicFrame>
    </p:spTree>
    <p:extLst>
      <p:ext uri="{BB962C8B-B14F-4D97-AF65-F5344CB8AC3E}">
        <p14:creationId xmlns:p14="http://schemas.microsoft.com/office/powerpoint/2010/main" val="3110507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200"/>
            <a:fld id="{1BB0B505-5A34-8746-A5A9-793D5E51FFCB}" type="slidenum">
              <a:rPr lang="en-US" smtClean="0">
                <a:solidFill>
                  <a:prstClr val="black">
                    <a:tint val="75000"/>
                  </a:prstClr>
                </a:solidFill>
              </a:rPr>
              <a:pPr defTabSz="457200"/>
              <a:t>21</a:t>
            </a:fld>
            <a:endParaRPr lang="en-US" dirty="0">
              <a:solidFill>
                <a:prstClr val="black">
                  <a:tint val="75000"/>
                </a:prstClr>
              </a:solidFill>
            </a:endParaRPr>
          </a:p>
        </p:txBody>
      </p:sp>
      <p:graphicFrame>
        <p:nvGraphicFramePr>
          <p:cNvPr id="11" name="Chart 10"/>
          <p:cNvGraphicFramePr/>
          <p:nvPr>
            <p:extLst/>
          </p:nvPr>
        </p:nvGraphicFramePr>
        <p:xfrm>
          <a:off x="1400174" y="868893"/>
          <a:ext cx="9229725" cy="547475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729688" y="1739753"/>
            <a:ext cx="1276350" cy="276999"/>
          </a:xfrm>
          <a:prstGeom prst="rect">
            <a:avLst/>
          </a:prstGeom>
          <a:noFill/>
        </p:spPr>
        <p:txBody>
          <a:bodyPr wrap="square" rtlCol="0">
            <a:spAutoFit/>
          </a:bodyPr>
          <a:lstStyle/>
          <a:p>
            <a:pPr algn="ctr"/>
            <a:r>
              <a:rPr lang="en-US" sz="1200" b="1" dirty="0" smtClean="0"/>
              <a:t>$272,268</a:t>
            </a:r>
            <a:endParaRPr lang="en-US" sz="1200" b="1" dirty="0"/>
          </a:p>
        </p:txBody>
      </p:sp>
      <p:sp>
        <p:nvSpPr>
          <p:cNvPr id="14" name="Title 5"/>
          <p:cNvSpPr>
            <a:spLocks noGrp="1"/>
          </p:cNvSpPr>
          <p:nvPr>
            <p:ph type="ctrTitle"/>
          </p:nvPr>
        </p:nvSpPr>
        <p:spPr>
          <a:xfrm>
            <a:off x="100543" y="292101"/>
            <a:ext cx="10977032" cy="682443"/>
          </a:xfrm>
        </p:spPr>
        <p:txBody>
          <a:bodyPr/>
          <a:lstStyle/>
          <a:p>
            <a:r>
              <a:rPr lang="en-US" dirty="0" smtClean="0">
                <a:solidFill>
                  <a:srgbClr val="C00000"/>
                </a:solidFill>
              </a:rPr>
              <a:t>AWARD</a:t>
            </a:r>
            <a:r>
              <a:rPr lang="en-US" dirty="0" smtClean="0">
                <a:solidFill>
                  <a:srgbClr val="FF0000"/>
                </a:solidFill>
              </a:rPr>
              <a:t> </a:t>
            </a:r>
            <a:r>
              <a:rPr lang="en-US" dirty="0" smtClean="0">
                <a:solidFill>
                  <a:schemeClr val="bg1">
                    <a:lumMod val="50000"/>
                  </a:schemeClr>
                </a:solidFill>
              </a:rPr>
              <a:t>DISTRIBUTION BY TYPE OF SUPPLIER (FY14) </a:t>
            </a:r>
            <a:endParaRPr lang="en-US" dirty="0">
              <a:solidFill>
                <a:schemeClr val="bg1">
                  <a:lumMod val="50000"/>
                </a:schemeClr>
              </a:solidFill>
            </a:endParaRPr>
          </a:p>
        </p:txBody>
      </p:sp>
    </p:spTree>
    <p:extLst>
      <p:ext uri="{BB962C8B-B14F-4D97-AF65-F5344CB8AC3E}">
        <p14:creationId xmlns:p14="http://schemas.microsoft.com/office/powerpoint/2010/main" val="1274068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22</a:t>
            </a:fld>
            <a:endParaRPr lang="en-US" dirty="0"/>
          </a:p>
        </p:txBody>
      </p:sp>
      <p:sp>
        <p:nvSpPr>
          <p:cNvPr id="6" name="Title 5"/>
          <p:cNvSpPr>
            <a:spLocks noGrp="1"/>
          </p:cNvSpPr>
          <p:nvPr>
            <p:ph type="ctrTitle"/>
          </p:nvPr>
        </p:nvSpPr>
        <p:spPr>
          <a:xfrm>
            <a:off x="605368" y="454026"/>
            <a:ext cx="10977032" cy="1088475"/>
          </a:xfrm>
        </p:spPr>
        <p:txBody>
          <a:bodyPr/>
          <a:lstStyle/>
          <a:p>
            <a:r>
              <a:rPr lang="en-US" dirty="0" smtClean="0">
                <a:solidFill>
                  <a:srgbClr val="C00000"/>
                </a:solidFill>
              </a:rPr>
              <a:t>BOO </a:t>
            </a:r>
            <a:r>
              <a:rPr lang="en-US" dirty="0" smtClean="0">
                <a:solidFill>
                  <a:schemeClr val="bg1">
                    <a:lumMod val="50000"/>
                  </a:schemeClr>
                </a:solidFill>
              </a:rPr>
              <a:t>SMALL BUSINESS OUTREACH EVENTS</a:t>
            </a:r>
            <a:endParaRPr lang="en-US" dirty="0">
              <a:solidFill>
                <a:schemeClr val="bg1">
                  <a:lumMod val="50000"/>
                </a:schemeClr>
              </a:solidFill>
            </a:endParaRPr>
          </a:p>
        </p:txBody>
      </p:sp>
      <p:sp>
        <p:nvSpPr>
          <p:cNvPr id="9" name="Rectangle 8"/>
          <p:cNvSpPr/>
          <p:nvPr/>
        </p:nvSpPr>
        <p:spPr>
          <a:xfrm>
            <a:off x="2685530" y="1192618"/>
            <a:ext cx="7594415" cy="5078313"/>
          </a:xfrm>
          <a:prstGeom prst="rect">
            <a:avLst/>
          </a:prstGeom>
        </p:spPr>
        <p:txBody>
          <a:bodyPr wrap="square">
            <a:spAutoFit/>
          </a:bodyPr>
          <a:lstStyle/>
          <a:p>
            <a:pPr>
              <a:defRPr/>
            </a:pPr>
            <a:r>
              <a:rPr lang="en-US" b="1" dirty="0"/>
              <a:t>Small Business Supplier </a:t>
            </a:r>
            <a:r>
              <a:rPr lang="en-US" b="1" dirty="0" smtClean="0"/>
              <a:t>Fair-</a:t>
            </a:r>
            <a:r>
              <a:rPr lang="en-US" dirty="0" smtClean="0"/>
              <a:t>Held </a:t>
            </a:r>
            <a:r>
              <a:rPr lang="en-US" dirty="0"/>
              <a:t>annually in May, this outreach event allows 25 small business exhibitors an opportunity to demonstrate their core capabilities, products, and services.</a:t>
            </a:r>
          </a:p>
          <a:p>
            <a:pPr>
              <a:defRPr/>
            </a:pPr>
            <a:endParaRPr lang="en-US" dirty="0" smtClean="0"/>
          </a:p>
          <a:p>
            <a:pPr>
              <a:defRPr/>
            </a:pPr>
            <a:endParaRPr lang="en-US" dirty="0"/>
          </a:p>
          <a:p>
            <a:pPr>
              <a:defRPr/>
            </a:pPr>
            <a:r>
              <a:rPr lang="en-US" b="1" dirty="0"/>
              <a:t>Small Business Round Table </a:t>
            </a:r>
            <a:r>
              <a:rPr lang="en-US" b="1" dirty="0" smtClean="0"/>
              <a:t>Conference</a:t>
            </a:r>
            <a:r>
              <a:rPr lang="en-US" dirty="0" smtClean="0"/>
              <a:t>-Held </a:t>
            </a:r>
            <a:r>
              <a:rPr lang="en-US" dirty="0"/>
              <a:t>annually in August, this outreach event is designed to facilitate discussion between NASA/JPL, prime contractors and the small business community regarding the NASA/JPL procurement process, small business legislation and programs, and how to do business with government agencies and prime contractor organizations</a:t>
            </a:r>
            <a:r>
              <a:rPr lang="en-US" dirty="0" smtClean="0"/>
              <a:t>.</a:t>
            </a:r>
          </a:p>
          <a:p>
            <a:pPr>
              <a:defRPr/>
            </a:pPr>
            <a:endParaRPr lang="en-US" dirty="0" smtClean="0"/>
          </a:p>
          <a:p>
            <a:pPr>
              <a:defRPr/>
            </a:pPr>
            <a:endParaRPr lang="en-US" dirty="0" smtClean="0"/>
          </a:p>
          <a:p>
            <a:pPr>
              <a:defRPr/>
            </a:pPr>
            <a:r>
              <a:rPr lang="en-US" b="1" dirty="0" smtClean="0"/>
              <a:t>Annual Small and Large Business Awards Ceremony- </a:t>
            </a:r>
            <a:r>
              <a:rPr lang="en-US" dirty="0" smtClean="0"/>
              <a:t>Held</a:t>
            </a:r>
            <a:r>
              <a:rPr lang="en-US" b="1" dirty="0" smtClean="0"/>
              <a:t> </a:t>
            </a:r>
            <a:r>
              <a:rPr lang="en-US" dirty="0" smtClean="0"/>
              <a:t>in May, the ceremony is an opportunity for the Lab to present our selections for the </a:t>
            </a:r>
            <a:r>
              <a:rPr lang="en-US" i="1" dirty="0" smtClean="0"/>
              <a:t>NASA Center Level Small Business Subcontractor of the Year Award</a:t>
            </a:r>
            <a:r>
              <a:rPr lang="en-US" dirty="0" smtClean="0"/>
              <a:t>, the </a:t>
            </a:r>
            <a:r>
              <a:rPr lang="en-US" i="1" dirty="0" smtClean="0"/>
              <a:t>Thomas H. May Legacy of Excellence Award</a:t>
            </a:r>
            <a:r>
              <a:rPr lang="en-US" dirty="0" smtClean="0"/>
              <a:t>, and the </a:t>
            </a:r>
            <a:r>
              <a:rPr lang="en-US" i="1" dirty="0" smtClean="0"/>
              <a:t>NASA Center-Level Large Prime Contractor of the Year Award</a:t>
            </a:r>
            <a:r>
              <a:rPr lang="en-US" dirty="0" smtClean="0"/>
              <a: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860" y="4678909"/>
            <a:ext cx="1919234" cy="137007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438" y="1192618"/>
            <a:ext cx="1929726" cy="144729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38" y="2967704"/>
            <a:ext cx="1988656" cy="1383413"/>
          </a:xfrm>
          <a:prstGeom prst="rect">
            <a:avLst/>
          </a:prstGeom>
        </p:spPr>
      </p:pic>
    </p:spTree>
    <p:extLst>
      <p:ext uri="{BB962C8B-B14F-4D97-AF65-F5344CB8AC3E}">
        <p14:creationId xmlns:p14="http://schemas.microsoft.com/office/powerpoint/2010/main" val="1110262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23</a:t>
            </a:fld>
            <a:endParaRPr lang="en-US" dirty="0"/>
          </a:p>
        </p:txBody>
      </p:sp>
      <p:sp>
        <p:nvSpPr>
          <p:cNvPr id="6" name="Title 5"/>
          <p:cNvSpPr>
            <a:spLocks noGrp="1"/>
          </p:cNvSpPr>
          <p:nvPr>
            <p:ph type="ctrTitle"/>
          </p:nvPr>
        </p:nvSpPr>
        <p:spPr>
          <a:xfrm>
            <a:off x="605368" y="454026"/>
            <a:ext cx="10977032" cy="1088475"/>
          </a:xfrm>
        </p:spPr>
        <p:txBody>
          <a:bodyPr/>
          <a:lstStyle/>
          <a:p>
            <a:r>
              <a:rPr lang="en-US" dirty="0" smtClean="0">
                <a:solidFill>
                  <a:srgbClr val="C00000"/>
                </a:solidFill>
              </a:rPr>
              <a:t>BOO </a:t>
            </a:r>
            <a:r>
              <a:rPr lang="en-US" dirty="0" smtClean="0">
                <a:solidFill>
                  <a:schemeClr val="bg1">
                    <a:lumMod val="50000"/>
                  </a:schemeClr>
                </a:solidFill>
              </a:rPr>
              <a:t>SMALL BUSINESS OUTREACH SERVICES </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sp>
        <p:nvSpPr>
          <p:cNvPr id="5" name="Rectangle 4"/>
          <p:cNvSpPr/>
          <p:nvPr/>
        </p:nvSpPr>
        <p:spPr>
          <a:xfrm>
            <a:off x="843147" y="1720840"/>
            <a:ext cx="9761517" cy="2862322"/>
          </a:xfrm>
          <a:prstGeom prst="rect">
            <a:avLst/>
          </a:prstGeom>
        </p:spPr>
        <p:txBody>
          <a:bodyPr wrap="square">
            <a:spAutoFit/>
          </a:bodyPr>
          <a:lstStyle/>
          <a:p>
            <a:pPr marL="342900" indent="-342900">
              <a:buFont typeface="Arial" panose="020B0604020202020204" pitchFamily="34" charset="0"/>
              <a:buChar char="−"/>
            </a:pPr>
            <a:r>
              <a:rPr lang="en-US" altLang="en-US" sz="2000" b="1" dirty="0"/>
              <a:t>15-Minutes with BOO</a:t>
            </a:r>
            <a:r>
              <a:rPr lang="en-US" altLang="en-US" sz="2000" dirty="0"/>
              <a:t>-Small Business Counseling sessions available every </a:t>
            </a:r>
            <a:r>
              <a:rPr lang="en-US" altLang="en-US" sz="2000" dirty="0" smtClean="0"/>
              <a:t>Thursday</a:t>
            </a:r>
            <a:r>
              <a:rPr lang="en-US" altLang="en-US" sz="2000" dirty="0"/>
              <a:t>, </a:t>
            </a:r>
            <a:r>
              <a:rPr lang="en-US" altLang="en-US" sz="2000" dirty="0" smtClean="0"/>
              <a:t>9:00a.m</a:t>
            </a:r>
            <a:r>
              <a:rPr lang="en-US" altLang="en-US" sz="2000" dirty="0"/>
              <a:t>. – 11:00a.m. &amp; 1:00p.m. – </a:t>
            </a:r>
            <a:r>
              <a:rPr lang="en-US" altLang="en-US" sz="2000" dirty="0" smtClean="0"/>
              <a:t>3:00p.m</a:t>
            </a:r>
            <a:r>
              <a:rPr lang="en-US" altLang="en-US" sz="2000" dirty="0"/>
              <a:t>. No appointment necessary. </a:t>
            </a:r>
          </a:p>
          <a:p>
            <a:pPr marL="342900" indent="-342900">
              <a:buFont typeface="Arial" panose="020B0604020202020204" pitchFamily="34" charset="0"/>
              <a:buChar char="−"/>
            </a:pPr>
            <a:endParaRPr lang="en-US" altLang="en-US" sz="2000" dirty="0"/>
          </a:p>
          <a:p>
            <a:pPr marL="342900" indent="-342900">
              <a:buFont typeface="Arial" panose="020B0604020202020204" pitchFamily="34" charset="0"/>
              <a:buChar char="−"/>
            </a:pPr>
            <a:r>
              <a:rPr lang="en-US" altLang="en-US" sz="2000" b="1" dirty="0"/>
              <a:t>Product Demonstration</a:t>
            </a:r>
            <a:r>
              <a:rPr lang="en-US" altLang="en-US" sz="2000" dirty="0"/>
              <a:t>- An opportunity for companies with unique science and technology capabilities to present their products and services to the technical community. </a:t>
            </a:r>
          </a:p>
          <a:p>
            <a:r>
              <a:rPr lang="en-US" altLang="en-US" sz="2000" dirty="0" smtClean="0"/>
              <a:t>.</a:t>
            </a:r>
          </a:p>
          <a:p>
            <a:r>
              <a:rPr lang="en-US" altLang="en-US" sz="2000" dirty="0" smtClean="0"/>
              <a:t> </a:t>
            </a:r>
            <a:endParaRPr lang="en-US" altLang="en-US" sz="2000" dirty="0"/>
          </a:p>
        </p:txBody>
      </p:sp>
    </p:spTree>
    <p:extLst>
      <p:ext uri="{BB962C8B-B14F-4D97-AF65-F5344CB8AC3E}">
        <p14:creationId xmlns:p14="http://schemas.microsoft.com/office/powerpoint/2010/main" val="2191794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24</a:t>
            </a:fld>
            <a:endParaRPr lang="en-US" dirty="0"/>
          </a:p>
        </p:txBody>
      </p:sp>
      <p:sp>
        <p:nvSpPr>
          <p:cNvPr id="6" name="Title 5"/>
          <p:cNvSpPr>
            <a:spLocks noGrp="1"/>
          </p:cNvSpPr>
          <p:nvPr>
            <p:ph type="ctrTitle"/>
          </p:nvPr>
        </p:nvSpPr>
        <p:spPr>
          <a:xfrm>
            <a:off x="605368" y="454026"/>
            <a:ext cx="10977032" cy="1088475"/>
          </a:xfrm>
        </p:spPr>
        <p:txBody>
          <a:bodyPr/>
          <a:lstStyle/>
          <a:p>
            <a:r>
              <a:rPr lang="en-US" dirty="0" smtClean="0">
                <a:solidFill>
                  <a:srgbClr val="C00000"/>
                </a:solidFill>
              </a:rPr>
              <a:t>KEY </a:t>
            </a:r>
            <a:r>
              <a:rPr lang="en-US" dirty="0" smtClean="0">
                <a:solidFill>
                  <a:schemeClr val="bg1">
                    <a:lumMod val="50000"/>
                  </a:schemeClr>
                </a:solidFill>
              </a:rPr>
              <a:t>WEBSITES </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sp>
        <p:nvSpPr>
          <p:cNvPr id="8" name="Rectangle 7"/>
          <p:cNvSpPr/>
          <p:nvPr/>
        </p:nvSpPr>
        <p:spPr>
          <a:xfrm>
            <a:off x="432360" y="1368715"/>
            <a:ext cx="10837323" cy="1077218"/>
          </a:xfrm>
          <a:prstGeom prst="rect">
            <a:avLst/>
          </a:prstGeom>
        </p:spPr>
        <p:txBody>
          <a:bodyPr wrap="square">
            <a:spAutoFit/>
          </a:bodyPr>
          <a:lstStyle/>
          <a:p>
            <a:pPr lvl="1">
              <a:defRPr/>
            </a:pPr>
            <a:endParaRPr lang="en-US" sz="2000" dirty="0" smtClean="0"/>
          </a:p>
          <a:p>
            <a:pPr marL="742950" lvl="1" indent="-285750">
              <a:buFontTx/>
              <a:buChar char="-"/>
              <a:defRPr/>
            </a:pPr>
            <a:endParaRPr lang="en-US" sz="2000" dirty="0" smtClean="0"/>
          </a:p>
          <a:p>
            <a:pPr>
              <a:defRPr/>
            </a:pPr>
            <a:endParaRPr lang="en-US" sz="2400" b="1" dirty="0" smtClean="0"/>
          </a:p>
        </p:txBody>
      </p:sp>
      <p:sp>
        <p:nvSpPr>
          <p:cNvPr id="11" name="Rectangle 10"/>
          <p:cNvSpPr>
            <a:spLocks noChangeArrowheads="1"/>
          </p:cNvSpPr>
          <p:nvPr/>
        </p:nvSpPr>
        <p:spPr bwMode="auto">
          <a:xfrm>
            <a:off x="1428750" y="1238250"/>
            <a:ext cx="9321888" cy="4810125"/>
          </a:xfrm>
          <a:prstGeom prst="rect">
            <a:avLst/>
          </a:prstGeom>
          <a:noFill/>
          <a:ln>
            <a:noFill/>
          </a:ln>
          <a:extLst/>
        </p:spPr>
        <p:txBody>
          <a:bodyPr wrap="none"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Century Gothic" pitchFamily="34" charset="0"/>
            </a:endParaRPr>
          </a:p>
        </p:txBody>
      </p:sp>
      <p:sp>
        <p:nvSpPr>
          <p:cNvPr id="12" name="Text Box 6"/>
          <p:cNvSpPr txBox="1">
            <a:spLocks noChangeArrowheads="1"/>
          </p:cNvSpPr>
          <p:nvPr/>
        </p:nvSpPr>
        <p:spPr bwMode="auto">
          <a:xfrm>
            <a:off x="1116033" y="1643776"/>
            <a:ext cx="10153650" cy="4462760"/>
          </a:xfrm>
          <a:prstGeom prst="rect">
            <a:avLst/>
          </a:prstGeom>
          <a:solidFill>
            <a:schemeClr val="bg1"/>
          </a:solidFill>
          <a:ln>
            <a:noFill/>
          </a:ln>
          <a:extLst/>
        </p:spPr>
        <p:txBody>
          <a:bodyPr wrap="square">
            <a:spAutoFit/>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6175" indent="-231775"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r>
              <a:rPr lang="en-US" altLang="en-US" sz="2400" b="1" dirty="0" smtClean="0">
                <a:latin typeface="Arial" panose="020B0604020202020204" pitchFamily="34" charset="0"/>
                <a:cs typeface="Arial" panose="020B0604020202020204" pitchFamily="34" charset="0"/>
              </a:rPr>
              <a:t>JPL </a:t>
            </a:r>
            <a:r>
              <a:rPr lang="en-US" altLang="en-US" sz="2400" b="1" dirty="0">
                <a:latin typeface="Arial" panose="020B0604020202020204" pitchFamily="34" charset="0"/>
                <a:cs typeface="Arial" panose="020B0604020202020204" pitchFamily="34" charset="0"/>
              </a:rPr>
              <a:t>Acquisition Division </a:t>
            </a:r>
            <a:r>
              <a:rPr lang="en-US" altLang="en-US" sz="2400" dirty="0" smtClean="0">
                <a:latin typeface="Arial" panose="020B0604020202020204" pitchFamily="34" charset="0"/>
                <a:cs typeface="Arial" panose="020B0604020202020204" pitchFamily="34" charset="0"/>
              </a:rPr>
              <a:t>(RFPs, Outreach, Subcontract Information) </a:t>
            </a:r>
            <a:r>
              <a:rPr lang="en-US" altLang="en-US" sz="2400" dirty="0" smtClean="0">
                <a:solidFill>
                  <a:schemeClr val="accent2"/>
                </a:solidFill>
                <a:latin typeface="Arial" panose="020B0604020202020204" pitchFamily="34" charset="0"/>
                <a:cs typeface="Arial" panose="020B0604020202020204" pitchFamily="34" charset="0"/>
                <a:hlinkClick r:id="rId3"/>
              </a:rPr>
              <a:t>http</a:t>
            </a:r>
            <a:r>
              <a:rPr lang="en-US" altLang="en-US" sz="2400" dirty="0">
                <a:solidFill>
                  <a:schemeClr val="accent2"/>
                </a:solidFill>
                <a:latin typeface="Arial" panose="020B0604020202020204" pitchFamily="34" charset="0"/>
                <a:cs typeface="Arial" panose="020B0604020202020204" pitchFamily="34" charset="0"/>
                <a:hlinkClick r:id="rId3"/>
              </a:rPr>
              <a:t>://acquisition.jpl.nasa.gov/default.htm</a:t>
            </a:r>
            <a:endParaRPr lang="en-US" altLang="en-US" sz="2400" dirty="0">
              <a:solidFill>
                <a:schemeClr val="accent2"/>
              </a:solidFill>
              <a:latin typeface="Arial" panose="020B0604020202020204" pitchFamily="34" charset="0"/>
              <a:cs typeface="Arial" panose="020B0604020202020204" pitchFamily="34" charset="0"/>
            </a:endParaRPr>
          </a:p>
          <a:p>
            <a:pPr>
              <a:buFont typeface="Wingdings" pitchFamily="2" charset="2"/>
              <a:buNone/>
            </a:pPr>
            <a:endParaRPr lang="en-US" altLang="en-US" sz="2400" b="1" dirty="0">
              <a:solidFill>
                <a:schemeClr val="accent2"/>
              </a:solidFill>
              <a:latin typeface="Arial" panose="020B0604020202020204" pitchFamily="34" charset="0"/>
              <a:cs typeface="Arial" panose="020B0604020202020204" pitchFamily="34" charset="0"/>
            </a:endParaRPr>
          </a:p>
          <a:p>
            <a:r>
              <a:rPr lang="en-US" altLang="en-US" sz="2400" b="1" dirty="0" smtClean="0">
                <a:latin typeface="Arial" panose="020B0604020202020204" pitchFamily="34" charset="0"/>
                <a:cs typeface="Arial" panose="020B0604020202020204" pitchFamily="34" charset="0"/>
              </a:rPr>
              <a:t>NASA </a:t>
            </a:r>
            <a:r>
              <a:rPr lang="en-US" altLang="en-US" sz="2400" b="1" dirty="0">
                <a:latin typeface="Arial" panose="020B0604020202020204" pitchFamily="34" charset="0"/>
                <a:cs typeface="Arial" panose="020B0604020202020204" pitchFamily="34" charset="0"/>
              </a:rPr>
              <a:t>Office of Small Business Programs</a:t>
            </a:r>
          </a:p>
          <a:p>
            <a:r>
              <a:rPr lang="en-US" altLang="en-US" sz="2400" dirty="0">
                <a:solidFill>
                  <a:schemeClr val="accent2"/>
                </a:solidFill>
                <a:latin typeface="Arial" panose="020B0604020202020204" pitchFamily="34" charset="0"/>
                <a:cs typeface="Arial" panose="020B0604020202020204" pitchFamily="34" charset="0"/>
                <a:hlinkClick r:id="rId4"/>
              </a:rPr>
              <a:t>http://www.osbp.nasa.gov</a:t>
            </a:r>
            <a:r>
              <a:rPr lang="en-US" altLang="en-US" sz="2400" u="sng" dirty="0">
                <a:latin typeface="Arial" panose="020B0604020202020204" pitchFamily="34" charset="0"/>
                <a:cs typeface="Arial" panose="020B0604020202020204" pitchFamily="34" charset="0"/>
              </a:rPr>
              <a:t>/</a:t>
            </a:r>
          </a:p>
          <a:p>
            <a:pPr>
              <a:buFont typeface="Wingdings" pitchFamily="2" charset="2"/>
              <a:buNone/>
            </a:pPr>
            <a:endParaRPr lang="en-US" altLang="en-US" sz="2400" b="1" dirty="0" smtClean="0">
              <a:solidFill>
                <a:schemeClr val="accent2"/>
              </a:solidFill>
              <a:latin typeface="Arial" panose="020B0604020202020204" pitchFamily="34" charset="0"/>
              <a:cs typeface="Arial" panose="020B0604020202020204" pitchFamily="34" charset="0"/>
            </a:endParaRPr>
          </a:p>
          <a:p>
            <a:pPr>
              <a:buFont typeface="Wingdings" pitchFamily="2" charset="2"/>
              <a:buNone/>
            </a:pPr>
            <a:r>
              <a:rPr lang="en-US" altLang="en-US" sz="2400" b="1" dirty="0" smtClean="0">
                <a:latin typeface="Arial" panose="020B0604020202020204" pitchFamily="34" charset="0"/>
                <a:cs typeface="Arial" panose="020B0604020202020204" pitchFamily="34" charset="0"/>
              </a:rPr>
              <a:t>NASA Vendor Database </a:t>
            </a:r>
            <a:r>
              <a:rPr lang="en-US" altLang="en-US" sz="2400" dirty="0" smtClean="0">
                <a:latin typeface="Arial" panose="020B0604020202020204" pitchFamily="34" charset="0"/>
                <a:cs typeface="Arial" panose="020B0604020202020204" pitchFamily="34" charset="0"/>
              </a:rPr>
              <a:t>(NASA </a:t>
            </a:r>
            <a:r>
              <a:rPr lang="en-US" altLang="en-US" sz="2400" dirty="0">
                <a:latin typeface="Arial" panose="020B0604020202020204" pitchFamily="34" charset="0"/>
                <a:cs typeface="Arial" panose="020B0604020202020204" pitchFamily="34" charset="0"/>
              </a:rPr>
              <a:t>O</a:t>
            </a:r>
            <a:r>
              <a:rPr lang="en-US" altLang="en-US" sz="2400" dirty="0" smtClean="0">
                <a:latin typeface="Arial" panose="020B0604020202020204" pitchFamily="34" charset="0"/>
                <a:cs typeface="Arial" panose="020B0604020202020204" pitchFamily="34" charset="0"/>
              </a:rPr>
              <a:t>pportunities)</a:t>
            </a:r>
          </a:p>
          <a:p>
            <a:pPr>
              <a:buFont typeface="Wingdings" pitchFamily="2" charset="2"/>
              <a:buNone/>
            </a:pPr>
            <a:r>
              <a:rPr lang="en-US" altLang="en-US" sz="2400" u="sng" dirty="0" smtClean="0">
                <a:solidFill>
                  <a:srgbClr val="C00000"/>
                </a:solidFill>
                <a:latin typeface="Arial" panose="020B0604020202020204" pitchFamily="34" charset="0"/>
                <a:cs typeface="Arial" panose="020B0604020202020204" pitchFamily="34" charset="0"/>
              </a:rPr>
              <a:t>https://vendors.nvdb.nasa.gov/ </a:t>
            </a:r>
          </a:p>
          <a:p>
            <a:pPr>
              <a:buFont typeface="Wingdings" pitchFamily="2" charset="2"/>
              <a:buNone/>
            </a:pPr>
            <a:endParaRPr lang="en-US" altLang="en-US" sz="2400" u="sng" dirty="0">
              <a:latin typeface="Arial" panose="020B0604020202020204" pitchFamily="34" charset="0"/>
              <a:cs typeface="Arial" panose="020B0604020202020204" pitchFamily="34" charset="0"/>
            </a:endParaRPr>
          </a:p>
          <a:p>
            <a:pPr>
              <a:buFont typeface="Wingdings" pitchFamily="2" charset="2"/>
              <a:buNone/>
            </a:pPr>
            <a:r>
              <a:rPr lang="en-US" altLang="en-US" sz="2400" b="1" dirty="0" smtClean="0">
                <a:latin typeface="Arial" panose="020B0604020202020204" pitchFamily="34" charset="0"/>
                <a:cs typeface="Arial" panose="020B0604020202020204" pitchFamily="34" charset="0"/>
              </a:rPr>
              <a:t>System of Award Management </a:t>
            </a:r>
            <a:r>
              <a:rPr lang="en-US" altLang="en-US" sz="2400" dirty="0" smtClean="0">
                <a:latin typeface="Arial" panose="020B0604020202020204" pitchFamily="34" charset="0"/>
                <a:cs typeface="Arial" panose="020B0604020202020204" pitchFamily="34" charset="0"/>
              </a:rPr>
              <a:t>(SAM) </a:t>
            </a:r>
          </a:p>
          <a:p>
            <a:pPr>
              <a:buFont typeface="Wingdings" pitchFamily="2" charset="2"/>
              <a:buNone/>
            </a:pPr>
            <a:r>
              <a:rPr lang="en-US" altLang="en-US" sz="2400" dirty="0" smtClean="0">
                <a:latin typeface="Arial" panose="020B0604020202020204" pitchFamily="34" charset="0"/>
                <a:cs typeface="Arial" panose="020B0604020202020204" pitchFamily="34" charset="0"/>
                <a:hlinkClick r:id="rId5"/>
              </a:rPr>
              <a:t>www.sam.gov</a:t>
            </a:r>
            <a:r>
              <a:rPr lang="en-US" altLang="en-US" sz="2400" dirty="0" smtClean="0">
                <a:latin typeface="Arial" panose="020B0604020202020204" pitchFamily="34" charset="0"/>
                <a:cs typeface="Arial" panose="020B0604020202020204" pitchFamily="34" charset="0"/>
              </a:rPr>
              <a:t> </a:t>
            </a:r>
          </a:p>
          <a:p>
            <a:pPr>
              <a:buFont typeface="Wingdings" pitchFamily="2" charset="2"/>
              <a:buNone/>
            </a:pPr>
            <a:endParaRPr lang="en-US" altLang="en-US" sz="2000" dirty="0" smtClean="0"/>
          </a:p>
        </p:txBody>
      </p:sp>
    </p:spTree>
    <p:extLst>
      <p:ext uri="{BB962C8B-B14F-4D97-AF65-F5344CB8AC3E}">
        <p14:creationId xmlns:p14="http://schemas.microsoft.com/office/powerpoint/2010/main" val="3851345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25</a:t>
            </a:fld>
            <a:endParaRPr lang="en-US" dirty="0"/>
          </a:p>
        </p:txBody>
      </p:sp>
      <p:sp>
        <p:nvSpPr>
          <p:cNvPr id="6" name="Title 5"/>
          <p:cNvSpPr>
            <a:spLocks noGrp="1"/>
          </p:cNvSpPr>
          <p:nvPr>
            <p:ph type="ctrTitle"/>
          </p:nvPr>
        </p:nvSpPr>
        <p:spPr>
          <a:xfrm>
            <a:off x="605369" y="2207412"/>
            <a:ext cx="10977032" cy="1088475"/>
          </a:xfrm>
        </p:spPr>
        <p:txBody>
          <a:bodyPr/>
          <a:lstStyle/>
          <a:p>
            <a:pPr algn="ctr"/>
            <a:r>
              <a:rPr lang="en-US" sz="8800" dirty="0" smtClean="0">
                <a:solidFill>
                  <a:schemeClr val="bg1">
                    <a:lumMod val="75000"/>
                  </a:schemeClr>
                </a:solidFill>
              </a:rPr>
              <a:t>QUESTIONS</a:t>
            </a:r>
            <a:r>
              <a:rPr lang="en-US" sz="8800" dirty="0" smtClean="0">
                <a:solidFill>
                  <a:srgbClr val="C00000"/>
                </a:solidFill>
              </a:rPr>
              <a:t> </a:t>
            </a:r>
            <a:endParaRPr lang="en-US" sz="8800"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spTree>
    <p:extLst>
      <p:ext uri="{BB962C8B-B14F-4D97-AF65-F5344CB8AC3E}">
        <p14:creationId xmlns:p14="http://schemas.microsoft.com/office/powerpoint/2010/main" val="111584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3</a:t>
            </a:fld>
            <a:endParaRPr lang="en-US" dirty="0"/>
          </a:p>
        </p:txBody>
      </p:sp>
      <p:sp>
        <p:nvSpPr>
          <p:cNvPr id="6" name="Title 5"/>
          <p:cNvSpPr>
            <a:spLocks noGrp="1"/>
          </p:cNvSpPr>
          <p:nvPr>
            <p:ph type="ctrTitle"/>
          </p:nvPr>
        </p:nvSpPr>
        <p:spPr>
          <a:xfrm>
            <a:off x="605368" y="454026"/>
            <a:ext cx="10977032" cy="682443"/>
          </a:xfrm>
        </p:spPr>
        <p:txBody>
          <a:bodyPr/>
          <a:lstStyle/>
          <a:p>
            <a:r>
              <a:rPr lang="en-US" dirty="0" smtClean="0">
                <a:solidFill>
                  <a:srgbClr val="C00000"/>
                </a:solidFill>
              </a:rPr>
              <a:t>OUR</a:t>
            </a:r>
            <a:r>
              <a:rPr lang="en-US" dirty="0" smtClean="0">
                <a:solidFill>
                  <a:schemeClr val="bg1">
                    <a:lumMod val="50000"/>
                  </a:schemeClr>
                </a:solidFill>
              </a:rPr>
              <a:t> MISSION: ROBOTIC SPACE EXPLORATION FOR NASA</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520" y="1336684"/>
            <a:ext cx="8810625" cy="4955977"/>
          </a:xfrm>
          <a:prstGeom prst="rect">
            <a:avLst/>
          </a:prstGeom>
        </p:spPr>
      </p:pic>
      <p:sp>
        <p:nvSpPr>
          <p:cNvPr id="5" name="Rectangle 4"/>
          <p:cNvSpPr/>
          <p:nvPr/>
        </p:nvSpPr>
        <p:spPr>
          <a:xfrm>
            <a:off x="2543820" y="1598681"/>
            <a:ext cx="3788012" cy="4431983"/>
          </a:xfrm>
          <a:prstGeom prst="rect">
            <a:avLst/>
          </a:prstGeom>
        </p:spPr>
        <p:txBody>
          <a:bodyPr wrap="square">
            <a:spAutoFit/>
          </a:bodyPr>
          <a:lstStyle/>
          <a:p>
            <a:pPr marL="285750" indent="-285750">
              <a:buFont typeface="Arial" panose="020B0604020202020204" pitchFamily="34" charset="0"/>
              <a:buChar char="•"/>
              <a:defRPr/>
            </a:pPr>
            <a:r>
              <a:rPr lang="en-US" sz="2400" b="1" dirty="0" smtClean="0">
                <a:solidFill>
                  <a:schemeClr val="bg1"/>
                </a:solidFill>
              </a:rPr>
              <a:t>Mars </a:t>
            </a:r>
          </a:p>
          <a:p>
            <a:pPr marL="285750" indent="-285750">
              <a:buFont typeface="Arial" panose="020B0604020202020204" pitchFamily="34" charset="0"/>
              <a:buChar char="•"/>
              <a:defRPr/>
            </a:pPr>
            <a:endParaRPr lang="en-US" sz="2400" b="1" dirty="0" smtClean="0">
              <a:solidFill>
                <a:schemeClr val="bg1"/>
              </a:solidFill>
            </a:endParaRPr>
          </a:p>
          <a:p>
            <a:pPr marL="285750" indent="-285750">
              <a:buFont typeface="Arial" panose="020B0604020202020204" pitchFamily="34" charset="0"/>
              <a:buChar char="•"/>
              <a:defRPr/>
            </a:pPr>
            <a:r>
              <a:rPr lang="en-US" sz="2400" b="1" dirty="0" smtClean="0">
                <a:solidFill>
                  <a:schemeClr val="bg1"/>
                </a:solidFill>
              </a:rPr>
              <a:t>Solar System </a:t>
            </a:r>
          </a:p>
          <a:p>
            <a:pPr>
              <a:defRPr/>
            </a:pPr>
            <a:endParaRPr lang="en-US" sz="2400" b="1" dirty="0" smtClean="0">
              <a:solidFill>
                <a:schemeClr val="bg1"/>
              </a:solidFill>
            </a:endParaRPr>
          </a:p>
          <a:p>
            <a:pPr marL="285750" indent="-285750">
              <a:buFont typeface="Arial" panose="020B0604020202020204" pitchFamily="34" charset="0"/>
              <a:buChar char="•"/>
              <a:defRPr/>
            </a:pPr>
            <a:r>
              <a:rPr lang="en-US" sz="2400" b="1" dirty="0" smtClean="0">
                <a:solidFill>
                  <a:schemeClr val="bg1"/>
                </a:solidFill>
              </a:rPr>
              <a:t>Exoplanets </a:t>
            </a:r>
          </a:p>
          <a:p>
            <a:pPr>
              <a:defRPr/>
            </a:pPr>
            <a:endParaRPr lang="en-US" sz="2400" b="1" dirty="0" smtClean="0">
              <a:solidFill>
                <a:schemeClr val="bg1"/>
              </a:solidFill>
            </a:endParaRPr>
          </a:p>
          <a:p>
            <a:pPr marL="285750" indent="-285750">
              <a:buFont typeface="Arial" panose="020B0604020202020204" pitchFamily="34" charset="0"/>
              <a:buChar char="•"/>
              <a:defRPr/>
            </a:pPr>
            <a:r>
              <a:rPr lang="en-US" sz="2400" b="1" dirty="0" smtClean="0">
                <a:solidFill>
                  <a:schemeClr val="bg1"/>
                </a:solidFill>
              </a:rPr>
              <a:t>Astrophysics </a:t>
            </a:r>
          </a:p>
          <a:p>
            <a:pPr marL="285750" indent="-285750">
              <a:buFont typeface="Arial" panose="020B0604020202020204" pitchFamily="34" charset="0"/>
              <a:buChar char="•"/>
              <a:defRPr/>
            </a:pPr>
            <a:endParaRPr lang="en-US" sz="2400" b="1" dirty="0" smtClean="0">
              <a:solidFill>
                <a:schemeClr val="bg1"/>
              </a:solidFill>
            </a:endParaRPr>
          </a:p>
          <a:p>
            <a:pPr marL="285750" indent="-285750">
              <a:buFont typeface="Arial" panose="020B0604020202020204" pitchFamily="34" charset="0"/>
              <a:buChar char="•"/>
              <a:defRPr/>
            </a:pPr>
            <a:r>
              <a:rPr lang="en-US" sz="2400" b="1" dirty="0" smtClean="0">
                <a:solidFill>
                  <a:schemeClr val="bg1"/>
                </a:solidFill>
              </a:rPr>
              <a:t>Earth Science </a:t>
            </a:r>
          </a:p>
          <a:p>
            <a:pPr marL="285750" indent="-285750">
              <a:buFont typeface="Arial" panose="020B0604020202020204" pitchFamily="34" charset="0"/>
              <a:buChar char="•"/>
              <a:defRPr/>
            </a:pPr>
            <a:endParaRPr lang="en-US" sz="2400" b="1" dirty="0" smtClean="0">
              <a:solidFill>
                <a:schemeClr val="bg1"/>
              </a:solidFill>
            </a:endParaRPr>
          </a:p>
          <a:p>
            <a:pPr marL="285750" indent="-285750">
              <a:buFont typeface="Arial" panose="020B0604020202020204" pitchFamily="34" charset="0"/>
              <a:buChar char="•"/>
              <a:defRPr/>
            </a:pPr>
            <a:r>
              <a:rPr lang="en-US" sz="2400" b="1" dirty="0" smtClean="0">
                <a:solidFill>
                  <a:schemeClr val="bg1"/>
                </a:solidFill>
              </a:rPr>
              <a:t>Interplanetary Network </a:t>
            </a:r>
          </a:p>
          <a:p>
            <a:pPr>
              <a:defRPr/>
            </a:pPr>
            <a:r>
              <a:rPr lang="en-US" b="1" dirty="0" smtClean="0">
                <a:solidFill>
                  <a:schemeClr val="bg1"/>
                </a:solidFill>
              </a:rPr>
              <a:t>                                                       </a:t>
            </a:r>
          </a:p>
        </p:txBody>
      </p:sp>
    </p:spTree>
    <p:extLst>
      <p:ext uri="{BB962C8B-B14F-4D97-AF65-F5344CB8AC3E}">
        <p14:creationId xmlns:p14="http://schemas.microsoft.com/office/powerpoint/2010/main" val="156524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63742" y="1318685"/>
            <a:ext cx="9777404" cy="465882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1BB0B505-5A34-8746-A5A9-793D5E51FFCB}" type="slidenum">
              <a:rPr lang="en-US" smtClean="0"/>
              <a:pPr/>
              <a:t>4</a:t>
            </a:fld>
            <a:endParaRPr lang="en-US" dirty="0"/>
          </a:p>
        </p:txBody>
      </p:sp>
      <p:sp>
        <p:nvSpPr>
          <p:cNvPr id="6" name="Title 5"/>
          <p:cNvSpPr>
            <a:spLocks noGrp="1"/>
          </p:cNvSpPr>
          <p:nvPr>
            <p:ph type="ctrTitle"/>
          </p:nvPr>
        </p:nvSpPr>
        <p:spPr>
          <a:xfrm>
            <a:off x="605368" y="454026"/>
            <a:ext cx="10977032" cy="682443"/>
          </a:xfrm>
        </p:spPr>
        <p:txBody>
          <a:bodyPr/>
          <a:lstStyle/>
          <a:p>
            <a:r>
              <a:rPr lang="en-US" dirty="0" smtClean="0">
                <a:solidFill>
                  <a:srgbClr val="C00000"/>
                </a:solidFill>
              </a:rPr>
              <a:t>ROLES: </a:t>
            </a:r>
            <a:r>
              <a:rPr lang="en-US" dirty="0" smtClean="0">
                <a:solidFill>
                  <a:schemeClr val="bg1">
                    <a:lumMod val="50000"/>
                  </a:schemeClr>
                </a:solidFill>
              </a:rPr>
              <a:t>Caltech Operated-NASA FUNDED  </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sp>
        <p:nvSpPr>
          <p:cNvPr id="8" name="Text Box 16"/>
          <p:cNvSpPr txBox="1">
            <a:spLocks noChangeArrowheads="1"/>
          </p:cNvSpPr>
          <p:nvPr/>
        </p:nvSpPr>
        <p:spPr bwMode="auto">
          <a:xfrm>
            <a:off x="3981125" y="1520912"/>
            <a:ext cx="3687479"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chemeClr val="bg1"/>
                </a:solidFill>
              </a:rPr>
              <a:t>Annual </a:t>
            </a:r>
            <a:r>
              <a:rPr lang="en-US" sz="2800" b="1" dirty="0" smtClean="0">
                <a:solidFill>
                  <a:schemeClr val="bg1"/>
                </a:solidFill>
              </a:rPr>
              <a:t>Funding </a:t>
            </a:r>
            <a:endParaRPr lang="en-US" sz="2800" b="1" dirty="0">
              <a:solidFill>
                <a:schemeClr val="bg1"/>
              </a:solidFill>
            </a:endParaRPr>
          </a:p>
        </p:txBody>
      </p:sp>
      <p:sp>
        <p:nvSpPr>
          <p:cNvPr id="9" name="Line 9"/>
          <p:cNvSpPr>
            <a:spLocks noChangeShapeType="1"/>
          </p:cNvSpPr>
          <p:nvPr/>
        </p:nvSpPr>
        <p:spPr bwMode="auto">
          <a:xfrm>
            <a:off x="4167347" y="2066110"/>
            <a:ext cx="3505200" cy="0"/>
          </a:xfrm>
          <a:prstGeom prst="line">
            <a:avLst/>
          </a:prstGeom>
          <a:noFill/>
          <a:ln w="25400">
            <a:solidFill>
              <a:schemeClr val="bg1"/>
            </a:solidFill>
            <a:round/>
            <a:headEnd/>
            <a:tailEnd type="triangle" w="med" len="med"/>
          </a:ln>
        </p:spPr>
        <p:txBody>
          <a:bodyPr/>
          <a:lstStyle/>
          <a:p>
            <a:endParaRPr lang="en-US" dirty="0">
              <a:solidFill>
                <a:srgbClr val="3333FF"/>
              </a:solidFill>
            </a:endParaRPr>
          </a:p>
        </p:txBody>
      </p:sp>
      <p:pic>
        <p:nvPicPr>
          <p:cNvPr id="11" name="Picture 10"/>
          <p:cNvPicPr>
            <a:picLocks noChangeAspect="1"/>
          </p:cNvPicPr>
          <p:nvPr/>
        </p:nvPicPr>
        <p:blipFill>
          <a:blip r:embed="rId3"/>
          <a:stretch>
            <a:fillRect/>
          </a:stretch>
        </p:blipFill>
        <p:spPr>
          <a:xfrm>
            <a:off x="8852040" y="1806907"/>
            <a:ext cx="1039850" cy="1037880"/>
          </a:xfrm>
          <a:prstGeom prst="rect">
            <a:avLst/>
          </a:prstGeom>
        </p:spPr>
      </p:pic>
      <p:sp>
        <p:nvSpPr>
          <p:cNvPr id="12" name="Text Box 21"/>
          <p:cNvSpPr txBox="1">
            <a:spLocks noChangeArrowheads="1"/>
          </p:cNvSpPr>
          <p:nvPr/>
        </p:nvSpPr>
        <p:spPr bwMode="auto">
          <a:xfrm>
            <a:off x="7936509" y="2844787"/>
            <a:ext cx="2870911" cy="523220"/>
          </a:xfrm>
          <a:prstGeom prst="rect">
            <a:avLst/>
          </a:prstGeom>
          <a:noFill/>
          <a:ln w="9525">
            <a:noFill/>
            <a:miter lim="800000"/>
            <a:headEnd/>
            <a:tailEnd/>
          </a:ln>
        </p:spPr>
        <p:txBody>
          <a:bodyPr wrap="square">
            <a:spAutoFit/>
          </a:bodyPr>
          <a:lstStyle/>
          <a:p>
            <a:pPr algn="ctr">
              <a:spcBef>
                <a:spcPct val="50000"/>
              </a:spcBef>
            </a:pPr>
            <a:r>
              <a:rPr lang="en-US" sz="1400" b="1" dirty="0" smtClean="0">
                <a:solidFill>
                  <a:schemeClr val="bg1"/>
                </a:solidFill>
              </a:rPr>
              <a:t>Integral ties with campus and faculty</a:t>
            </a:r>
            <a:endParaRPr lang="en-US" sz="1400" b="1" dirty="0">
              <a:solidFill>
                <a:schemeClr val="bg1"/>
              </a:solidFill>
            </a:endParaRPr>
          </a:p>
        </p:txBody>
      </p:sp>
      <p:sp>
        <p:nvSpPr>
          <p:cNvPr id="13" name="Text Box 21"/>
          <p:cNvSpPr txBox="1">
            <a:spLocks noChangeArrowheads="1"/>
          </p:cNvSpPr>
          <p:nvPr/>
        </p:nvSpPr>
        <p:spPr bwMode="auto">
          <a:xfrm>
            <a:off x="8046270" y="3407662"/>
            <a:ext cx="2503570" cy="738664"/>
          </a:xfrm>
          <a:prstGeom prst="rect">
            <a:avLst/>
          </a:prstGeom>
          <a:noFill/>
          <a:ln w="9525">
            <a:noFill/>
            <a:miter lim="800000"/>
            <a:headEnd/>
            <a:tailEnd/>
          </a:ln>
        </p:spPr>
        <p:txBody>
          <a:bodyPr wrap="square">
            <a:spAutoFit/>
          </a:bodyPr>
          <a:lstStyle/>
          <a:p>
            <a:pPr algn="ctr">
              <a:spcBef>
                <a:spcPct val="50000"/>
              </a:spcBef>
            </a:pPr>
            <a:r>
              <a:rPr lang="en-US" sz="1400" b="1" dirty="0">
                <a:solidFill>
                  <a:schemeClr val="bg1"/>
                </a:solidFill>
              </a:rPr>
              <a:t>Oversight reporting to Caltech management and trustees</a:t>
            </a:r>
          </a:p>
        </p:txBody>
      </p:sp>
      <p:sp>
        <p:nvSpPr>
          <p:cNvPr id="14" name="Line 14"/>
          <p:cNvSpPr>
            <a:spLocks noChangeShapeType="1"/>
          </p:cNvSpPr>
          <p:nvPr/>
        </p:nvSpPr>
        <p:spPr bwMode="auto">
          <a:xfrm flipH="1">
            <a:off x="6488510" y="3067468"/>
            <a:ext cx="1479635" cy="1607623"/>
          </a:xfrm>
          <a:prstGeom prst="line">
            <a:avLst/>
          </a:prstGeom>
          <a:noFill/>
          <a:ln w="25400">
            <a:solidFill>
              <a:schemeClr val="bg1"/>
            </a:solidFill>
            <a:round/>
            <a:headEn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entury Gothic" pitchFamily="34" charset="0"/>
            </a:endParaRPr>
          </a:p>
        </p:txBody>
      </p:sp>
      <p:sp>
        <p:nvSpPr>
          <p:cNvPr id="15" name="Line 11"/>
          <p:cNvSpPr>
            <a:spLocks noChangeShapeType="1"/>
          </p:cNvSpPr>
          <p:nvPr/>
        </p:nvSpPr>
        <p:spPr bwMode="auto">
          <a:xfrm flipV="1">
            <a:off x="6581109" y="3139574"/>
            <a:ext cx="1559289" cy="1711512"/>
          </a:xfrm>
          <a:prstGeom prst="line">
            <a:avLst/>
          </a:prstGeom>
          <a:noFill/>
          <a:ln w="25400">
            <a:solidFill>
              <a:schemeClr val="bg1"/>
            </a:solidFill>
            <a:round/>
            <a:headEn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entury Gothic" pitchFamily="34" charset="0"/>
            </a:endParaRPr>
          </a:p>
        </p:txBody>
      </p:sp>
      <p:sp>
        <p:nvSpPr>
          <p:cNvPr id="17" name="Text Box 17"/>
          <p:cNvSpPr txBox="1">
            <a:spLocks noChangeArrowheads="1"/>
          </p:cNvSpPr>
          <p:nvPr/>
        </p:nvSpPr>
        <p:spPr bwMode="auto">
          <a:xfrm>
            <a:off x="1293659" y="2813491"/>
            <a:ext cx="2768071" cy="523220"/>
          </a:xfrm>
          <a:prstGeom prst="rect">
            <a:avLst/>
          </a:prstGeom>
          <a:noFill/>
          <a:ln w="9525">
            <a:noFill/>
            <a:miter lim="800000"/>
            <a:headEnd/>
            <a:tailEnd/>
          </a:ln>
        </p:spPr>
        <p:txBody>
          <a:bodyPr wrap="square">
            <a:spAutoFit/>
          </a:bodyPr>
          <a:lstStyle/>
          <a:p>
            <a:pPr algn="ctr">
              <a:spcBef>
                <a:spcPct val="50000"/>
              </a:spcBef>
            </a:pPr>
            <a:r>
              <a:rPr lang="en-US" sz="1400" b="1" dirty="0">
                <a:solidFill>
                  <a:schemeClr val="bg1"/>
                </a:solidFill>
              </a:rPr>
              <a:t>Program </a:t>
            </a:r>
            <a:r>
              <a:rPr lang="en-US" sz="1400" b="1" dirty="0" smtClean="0">
                <a:solidFill>
                  <a:schemeClr val="bg1"/>
                </a:solidFill>
              </a:rPr>
              <a:t>reporting and specific program direction</a:t>
            </a:r>
            <a:endParaRPr lang="en-US" sz="1400" b="1" dirty="0">
              <a:solidFill>
                <a:schemeClr val="bg1"/>
              </a:solidFill>
            </a:endParaRPr>
          </a:p>
        </p:txBody>
      </p:sp>
      <p:sp>
        <p:nvSpPr>
          <p:cNvPr id="19" name="Text Box 17"/>
          <p:cNvSpPr txBox="1">
            <a:spLocks noChangeArrowheads="1"/>
          </p:cNvSpPr>
          <p:nvPr/>
        </p:nvSpPr>
        <p:spPr bwMode="auto">
          <a:xfrm>
            <a:off x="1273712" y="3543986"/>
            <a:ext cx="2893635" cy="523220"/>
          </a:xfrm>
          <a:prstGeom prst="rect">
            <a:avLst/>
          </a:prstGeom>
          <a:noFill/>
          <a:ln w="9525">
            <a:noFill/>
            <a:miter lim="800000"/>
            <a:headEnd/>
            <a:tailEnd/>
          </a:ln>
        </p:spPr>
        <p:txBody>
          <a:bodyPr wrap="square">
            <a:spAutoFit/>
          </a:bodyPr>
          <a:lstStyle/>
          <a:p>
            <a:pPr algn="ctr">
              <a:spcBef>
                <a:spcPct val="50000"/>
              </a:spcBef>
            </a:pPr>
            <a:r>
              <a:rPr lang="en-US" sz="1400" b="1" dirty="0" smtClean="0">
                <a:solidFill>
                  <a:schemeClr val="bg1"/>
                </a:solidFill>
              </a:rPr>
              <a:t>Review of Acquisition System and selected subcontracts</a:t>
            </a:r>
            <a:endParaRPr lang="en-US" sz="1400" b="1" dirty="0">
              <a:solidFill>
                <a:schemeClr val="bg1"/>
              </a:solidFill>
            </a:endParaRPr>
          </a:p>
        </p:txBody>
      </p:sp>
      <p:pic>
        <p:nvPicPr>
          <p:cNvPr id="21" name="Picture 20"/>
          <p:cNvPicPr>
            <a:picLocks noChangeAspect="1"/>
          </p:cNvPicPr>
          <p:nvPr/>
        </p:nvPicPr>
        <p:blipFill rotWithShape="1">
          <a:blip r:embed="rId4"/>
          <a:srcRect r="77202"/>
          <a:stretch/>
        </p:blipFill>
        <p:spPr>
          <a:xfrm>
            <a:off x="2140217" y="1865758"/>
            <a:ext cx="1093484" cy="903657"/>
          </a:xfrm>
          <a:prstGeom prst="rect">
            <a:avLst/>
          </a:prstGeom>
        </p:spPr>
      </p:pic>
      <p:sp>
        <p:nvSpPr>
          <p:cNvPr id="22" name="Line 12"/>
          <p:cNvSpPr>
            <a:spLocks noChangeShapeType="1"/>
          </p:cNvSpPr>
          <p:nvPr/>
        </p:nvSpPr>
        <p:spPr bwMode="auto">
          <a:xfrm>
            <a:off x="3726705" y="3336711"/>
            <a:ext cx="1696747" cy="1426677"/>
          </a:xfrm>
          <a:prstGeom prst="line">
            <a:avLst/>
          </a:prstGeom>
          <a:noFill/>
          <a:ln w="25400">
            <a:solidFill>
              <a:schemeClr val="bg1"/>
            </a:solidFill>
            <a:round/>
            <a:headEn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entury Gothic" pitchFamily="34" charset="0"/>
            </a:endParaRPr>
          </a:p>
        </p:txBody>
      </p:sp>
      <p:sp>
        <p:nvSpPr>
          <p:cNvPr id="23" name="Line 10"/>
          <p:cNvSpPr>
            <a:spLocks noChangeShapeType="1"/>
          </p:cNvSpPr>
          <p:nvPr/>
        </p:nvSpPr>
        <p:spPr bwMode="auto">
          <a:xfrm flipH="1" flipV="1">
            <a:off x="3838352" y="3200399"/>
            <a:ext cx="1644623" cy="1381489"/>
          </a:xfrm>
          <a:prstGeom prst="line">
            <a:avLst/>
          </a:prstGeom>
          <a:noFill/>
          <a:ln w="25400">
            <a:solidFill>
              <a:schemeClr val="bg1"/>
            </a:solidFill>
            <a:round/>
            <a:headEn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entury Gothic" pitchFamily="34" charset="0"/>
            </a:endParaRPr>
          </a:p>
        </p:txBody>
      </p:sp>
      <p:pic>
        <p:nvPicPr>
          <p:cNvPr id="26" name="Picture 25" descr="jpl_logo(220x67).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5299554" y="4681831"/>
            <a:ext cx="1415653" cy="413707"/>
          </a:xfrm>
          <a:prstGeom prst="rect">
            <a:avLst/>
          </a:prstGeom>
        </p:spPr>
      </p:pic>
    </p:spTree>
    <p:extLst>
      <p:ext uri="{BB962C8B-B14F-4D97-AF65-F5344CB8AC3E}">
        <p14:creationId xmlns:p14="http://schemas.microsoft.com/office/powerpoint/2010/main" val="139228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4"/>
          <p:cNvSpPr>
            <a:spLocks noChangeShapeType="1"/>
          </p:cNvSpPr>
          <p:nvPr/>
        </p:nvSpPr>
        <p:spPr bwMode="auto">
          <a:xfrm>
            <a:off x="0" y="5667373"/>
            <a:ext cx="12192000" cy="19051"/>
          </a:xfrm>
          <a:prstGeom prst="line">
            <a:avLst/>
          </a:prstGeom>
          <a:noFill/>
          <a:ln w="3175">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pitchFamily="34" charset="0"/>
            </a:endParaRPr>
          </a:p>
        </p:txBody>
      </p:sp>
      <p:sp>
        <p:nvSpPr>
          <p:cNvPr id="4" name="Slide Number Placeholder 3"/>
          <p:cNvSpPr>
            <a:spLocks noGrp="1"/>
          </p:cNvSpPr>
          <p:nvPr>
            <p:ph type="sldNum" sz="quarter" idx="4"/>
          </p:nvPr>
        </p:nvSpPr>
        <p:spPr/>
        <p:txBody>
          <a:bodyPr/>
          <a:lstStyle/>
          <a:p>
            <a:fld id="{1BB0B505-5A34-8746-A5A9-793D5E51FFCB}" type="slidenum">
              <a:rPr lang="en-US" smtClean="0"/>
              <a:pPr/>
              <a:t>5</a:t>
            </a:fld>
            <a:endParaRPr lang="en-US" dirty="0"/>
          </a:p>
        </p:txBody>
      </p:sp>
      <p:sp>
        <p:nvSpPr>
          <p:cNvPr id="6" name="Title 5"/>
          <p:cNvSpPr>
            <a:spLocks noGrp="1"/>
          </p:cNvSpPr>
          <p:nvPr>
            <p:ph type="ctrTitle"/>
          </p:nvPr>
        </p:nvSpPr>
        <p:spPr>
          <a:xfrm>
            <a:off x="614074" y="1356079"/>
            <a:ext cx="10977032" cy="1088475"/>
          </a:xfrm>
        </p:spPr>
        <p:txBody>
          <a:bodyPr/>
          <a:lstStyle/>
          <a:p>
            <a:r>
              <a:rPr lang="en-US" sz="3200" dirty="0" smtClean="0">
                <a:solidFill>
                  <a:srgbClr val="C00000"/>
                </a:solidFill>
              </a:rPr>
              <a:t>JPL</a:t>
            </a:r>
            <a:r>
              <a:rPr lang="en-US" sz="3200" dirty="0" smtClean="0">
                <a:solidFill>
                  <a:srgbClr val="FF0000"/>
                </a:solidFill>
              </a:rPr>
              <a:t> </a:t>
            </a:r>
            <a:r>
              <a:rPr lang="en-US" sz="3200" dirty="0" smtClean="0">
                <a:solidFill>
                  <a:schemeClr val="bg1">
                    <a:lumMod val="50000"/>
                  </a:schemeClr>
                </a:solidFill>
              </a:rPr>
              <a:t>FUNDING AND EXPENDITURES </a:t>
            </a:r>
            <a:endParaRPr lang="en-US" sz="3200"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pic>
        <p:nvPicPr>
          <p:cNvPr id="5" name="Picture 4"/>
          <p:cNvPicPr>
            <a:picLocks noChangeAspect="1"/>
          </p:cNvPicPr>
          <p:nvPr/>
        </p:nvPicPr>
        <p:blipFill>
          <a:blip r:embed="rId3"/>
          <a:stretch>
            <a:fillRect/>
          </a:stretch>
        </p:blipFill>
        <p:spPr>
          <a:xfrm>
            <a:off x="6517758" y="2630976"/>
            <a:ext cx="4734075" cy="3489056"/>
          </a:xfrm>
          <a:prstGeom prst="rect">
            <a:avLst/>
          </a:prstGeom>
        </p:spPr>
      </p:pic>
    </p:spTree>
    <p:extLst>
      <p:ext uri="{BB962C8B-B14F-4D97-AF65-F5344CB8AC3E}">
        <p14:creationId xmlns:p14="http://schemas.microsoft.com/office/powerpoint/2010/main" val="630283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6</a:t>
            </a:fld>
            <a:endParaRPr lang="en-US" dirty="0"/>
          </a:p>
        </p:txBody>
      </p:sp>
      <p:sp>
        <p:nvSpPr>
          <p:cNvPr id="6" name="Title 5"/>
          <p:cNvSpPr>
            <a:spLocks noGrp="1"/>
          </p:cNvSpPr>
          <p:nvPr>
            <p:ph type="ctrTitle"/>
          </p:nvPr>
        </p:nvSpPr>
        <p:spPr>
          <a:xfrm>
            <a:off x="605368" y="454026"/>
            <a:ext cx="10977032" cy="671817"/>
          </a:xfrm>
        </p:spPr>
        <p:txBody>
          <a:bodyPr/>
          <a:lstStyle/>
          <a:p>
            <a:r>
              <a:rPr lang="en-US" dirty="0" smtClean="0">
                <a:solidFill>
                  <a:srgbClr val="C00000"/>
                </a:solidFill>
              </a:rPr>
              <a:t>FUNDING</a:t>
            </a:r>
            <a:r>
              <a:rPr lang="en-US" dirty="0" smtClean="0">
                <a:solidFill>
                  <a:srgbClr val="FF0000"/>
                </a:solidFill>
              </a:rPr>
              <a:t> </a:t>
            </a:r>
            <a:r>
              <a:rPr lang="en-US" dirty="0" smtClean="0">
                <a:solidFill>
                  <a:schemeClr val="bg1">
                    <a:lumMod val="50000"/>
                  </a:schemeClr>
                </a:solidFill>
              </a:rPr>
              <a:t>DISTRIBUTION AT A GLANCE: FY14 </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pic>
        <p:nvPicPr>
          <p:cNvPr id="5" name="Picture 4"/>
          <p:cNvPicPr>
            <a:picLocks noChangeAspect="1"/>
          </p:cNvPicPr>
          <p:nvPr/>
        </p:nvPicPr>
        <p:blipFill rotWithShape="1">
          <a:blip r:embed="rId3"/>
          <a:srcRect b="32902"/>
          <a:stretch/>
        </p:blipFill>
        <p:spPr>
          <a:xfrm>
            <a:off x="343816" y="3066637"/>
            <a:ext cx="2334970" cy="2004400"/>
          </a:xfrm>
          <a:prstGeom prst="rect">
            <a:avLst/>
          </a:prstGeom>
        </p:spPr>
      </p:pic>
      <p:pic>
        <p:nvPicPr>
          <p:cNvPr id="9" name="Picture 8"/>
          <p:cNvPicPr>
            <a:picLocks noChangeAspect="1"/>
          </p:cNvPicPr>
          <p:nvPr/>
        </p:nvPicPr>
        <p:blipFill rotWithShape="1">
          <a:blip r:embed="rId4"/>
          <a:srcRect b="31969"/>
          <a:stretch/>
        </p:blipFill>
        <p:spPr>
          <a:xfrm>
            <a:off x="3521223" y="1333818"/>
            <a:ext cx="2334970" cy="2036445"/>
          </a:xfrm>
          <a:prstGeom prst="rect">
            <a:avLst/>
          </a:prstGeom>
        </p:spPr>
      </p:pic>
      <p:pic>
        <p:nvPicPr>
          <p:cNvPr id="10" name="Picture 9"/>
          <p:cNvPicPr>
            <a:picLocks noChangeAspect="1"/>
          </p:cNvPicPr>
          <p:nvPr/>
        </p:nvPicPr>
        <p:blipFill rotWithShape="1">
          <a:blip r:embed="rId5"/>
          <a:srcRect b="34126"/>
          <a:stretch/>
        </p:blipFill>
        <p:spPr>
          <a:xfrm>
            <a:off x="6974530" y="1612753"/>
            <a:ext cx="2322777" cy="1895560"/>
          </a:xfrm>
          <a:prstGeom prst="rect">
            <a:avLst/>
          </a:prstGeom>
        </p:spPr>
      </p:pic>
      <p:pic>
        <p:nvPicPr>
          <p:cNvPr id="11" name="Picture 10"/>
          <p:cNvPicPr>
            <a:picLocks noChangeAspect="1"/>
          </p:cNvPicPr>
          <p:nvPr/>
        </p:nvPicPr>
        <p:blipFill rotWithShape="1">
          <a:blip r:embed="rId6"/>
          <a:srcRect b="33999"/>
          <a:stretch/>
        </p:blipFill>
        <p:spPr>
          <a:xfrm>
            <a:off x="9449814" y="3495594"/>
            <a:ext cx="2334970" cy="1971632"/>
          </a:xfrm>
          <a:prstGeom prst="rect">
            <a:avLst/>
          </a:prstGeom>
        </p:spPr>
      </p:pic>
      <p:sp>
        <p:nvSpPr>
          <p:cNvPr id="12" name="TextBox 11"/>
          <p:cNvSpPr txBox="1"/>
          <p:nvPr/>
        </p:nvSpPr>
        <p:spPr>
          <a:xfrm>
            <a:off x="-88899" y="5105681"/>
            <a:ext cx="3200400" cy="676275"/>
          </a:xfrm>
          <a:prstGeom prst="rect">
            <a:avLst/>
          </a:prstGeom>
          <a:noFill/>
        </p:spPr>
        <p:txBody>
          <a:bodyPr>
            <a:spAutoFit/>
          </a:bodyPr>
          <a:lstStyle/>
          <a:p>
            <a:pPr algn="ctr" eaLnBrk="0" hangingPunct="0">
              <a:defRPr/>
            </a:pPr>
            <a:r>
              <a:rPr lang="en-US" sz="2000" dirty="0">
                <a:solidFill>
                  <a:schemeClr val="bg2"/>
                </a:solidFill>
                <a:latin typeface="+mn-lt"/>
              </a:rPr>
              <a:t>$</a:t>
            </a:r>
            <a:r>
              <a:rPr lang="en-US" sz="2000" dirty="0" smtClean="0">
                <a:solidFill>
                  <a:schemeClr val="bg2"/>
                </a:solidFill>
                <a:latin typeface="+mn-lt"/>
              </a:rPr>
              <a:t>1,600,000,000 </a:t>
            </a:r>
            <a:endParaRPr lang="en-US" sz="2000" dirty="0">
              <a:solidFill>
                <a:schemeClr val="bg2"/>
              </a:solidFill>
              <a:latin typeface="+mn-lt"/>
            </a:endParaRPr>
          </a:p>
          <a:p>
            <a:pPr algn="ctr" eaLnBrk="0" hangingPunct="0">
              <a:defRPr/>
            </a:pPr>
            <a:r>
              <a:rPr lang="en-US" dirty="0">
                <a:solidFill>
                  <a:schemeClr val="bg2"/>
                </a:solidFill>
                <a:latin typeface="+mn-lt"/>
              </a:rPr>
              <a:t>JPL Business Base</a:t>
            </a:r>
          </a:p>
        </p:txBody>
      </p:sp>
      <p:sp>
        <p:nvSpPr>
          <p:cNvPr id="13" name="TextBox 12"/>
          <p:cNvSpPr txBox="1"/>
          <p:nvPr/>
        </p:nvSpPr>
        <p:spPr>
          <a:xfrm>
            <a:off x="3111501" y="3494286"/>
            <a:ext cx="3200400" cy="1231106"/>
          </a:xfrm>
          <a:prstGeom prst="rect">
            <a:avLst/>
          </a:prstGeom>
          <a:noFill/>
        </p:spPr>
        <p:txBody>
          <a:bodyPr>
            <a:spAutoFit/>
          </a:bodyPr>
          <a:lstStyle/>
          <a:p>
            <a:pPr algn="ctr" eaLnBrk="0" hangingPunct="0">
              <a:defRPr/>
            </a:pPr>
            <a:r>
              <a:rPr lang="en-US" sz="2000" dirty="0" smtClean="0">
                <a:solidFill>
                  <a:schemeClr val="bg2"/>
                </a:solidFill>
                <a:latin typeface="+mn-lt"/>
              </a:rPr>
              <a:t>$757,216,745</a:t>
            </a:r>
            <a:endParaRPr lang="en-US" sz="2000" dirty="0">
              <a:solidFill>
                <a:schemeClr val="bg2"/>
              </a:solidFill>
              <a:latin typeface="+mn-lt"/>
            </a:endParaRPr>
          </a:p>
          <a:p>
            <a:pPr algn="ctr" eaLnBrk="0" hangingPunct="0">
              <a:defRPr/>
            </a:pPr>
            <a:r>
              <a:rPr lang="en-US" dirty="0">
                <a:solidFill>
                  <a:schemeClr val="bg2"/>
                </a:solidFill>
                <a:latin typeface="+mn-lt"/>
              </a:rPr>
              <a:t>Procurement Awards</a:t>
            </a:r>
          </a:p>
          <a:p>
            <a:pPr algn="ctr" eaLnBrk="0" hangingPunct="0">
              <a:defRPr/>
            </a:pPr>
            <a:endParaRPr lang="en-US" dirty="0">
              <a:latin typeface="+mn-lt"/>
            </a:endParaRPr>
          </a:p>
          <a:p>
            <a:pPr algn="ctr" eaLnBrk="0" hangingPunct="0">
              <a:defRPr/>
            </a:pPr>
            <a:endParaRPr lang="en-US" dirty="0">
              <a:latin typeface="+mn-lt"/>
            </a:endParaRPr>
          </a:p>
        </p:txBody>
      </p:sp>
      <p:sp>
        <p:nvSpPr>
          <p:cNvPr id="14" name="TextBox 13"/>
          <p:cNvSpPr txBox="1"/>
          <p:nvPr/>
        </p:nvSpPr>
        <p:spPr>
          <a:xfrm>
            <a:off x="7009758" y="3612243"/>
            <a:ext cx="2438400" cy="677862"/>
          </a:xfrm>
          <a:prstGeom prst="rect">
            <a:avLst/>
          </a:prstGeom>
          <a:noFill/>
        </p:spPr>
        <p:txBody>
          <a:bodyPr>
            <a:spAutoFit/>
          </a:bodyPr>
          <a:lstStyle/>
          <a:p>
            <a:pPr algn="ctr" eaLnBrk="0" hangingPunct="0">
              <a:defRPr/>
            </a:pPr>
            <a:r>
              <a:rPr lang="en-US" sz="2000" dirty="0">
                <a:solidFill>
                  <a:schemeClr val="bg2"/>
                </a:solidFill>
                <a:latin typeface="+mn-lt"/>
              </a:rPr>
              <a:t>Infrastructure</a:t>
            </a:r>
          </a:p>
          <a:p>
            <a:pPr algn="ctr" eaLnBrk="0" hangingPunct="0">
              <a:defRPr/>
            </a:pPr>
            <a:endParaRPr lang="en-US" dirty="0">
              <a:solidFill>
                <a:srgbClr val="FF0000"/>
              </a:solidFill>
              <a:latin typeface="+mn-lt"/>
            </a:endParaRPr>
          </a:p>
        </p:txBody>
      </p:sp>
      <p:sp>
        <p:nvSpPr>
          <p:cNvPr id="15" name="TextBox 14"/>
          <p:cNvSpPr txBox="1"/>
          <p:nvPr/>
        </p:nvSpPr>
        <p:spPr>
          <a:xfrm>
            <a:off x="9753600" y="5614954"/>
            <a:ext cx="2438400" cy="676275"/>
          </a:xfrm>
          <a:prstGeom prst="rect">
            <a:avLst/>
          </a:prstGeom>
          <a:noFill/>
        </p:spPr>
        <p:txBody>
          <a:bodyPr>
            <a:spAutoFit/>
          </a:bodyPr>
          <a:lstStyle/>
          <a:p>
            <a:pPr algn="ctr" eaLnBrk="0" hangingPunct="0">
              <a:defRPr/>
            </a:pPr>
            <a:r>
              <a:rPr lang="en-US" sz="2000" dirty="0">
                <a:solidFill>
                  <a:schemeClr val="bg2"/>
                </a:solidFill>
                <a:latin typeface="+mn-lt"/>
              </a:rPr>
              <a:t>JPL Workforce</a:t>
            </a:r>
          </a:p>
          <a:p>
            <a:pPr algn="ctr" eaLnBrk="0" hangingPunct="0">
              <a:defRPr/>
            </a:pPr>
            <a:endParaRPr lang="en-US" dirty="0">
              <a:solidFill>
                <a:srgbClr val="FF0000"/>
              </a:solidFill>
              <a:latin typeface="+mn-lt"/>
            </a:endParaRPr>
          </a:p>
        </p:txBody>
      </p:sp>
    </p:spTree>
    <p:extLst>
      <p:ext uri="{BB962C8B-B14F-4D97-AF65-F5344CB8AC3E}">
        <p14:creationId xmlns:p14="http://schemas.microsoft.com/office/powerpoint/2010/main" val="1137432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4"/>
          <p:cNvSpPr>
            <a:spLocks noChangeShapeType="1"/>
          </p:cNvSpPr>
          <p:nvPr/>
        </p:nvSpPr>
        <p:spPr bwMode="auto">
          <a:xfrm>
            <a:off x="0" y="5667373"/>
            <a:ext cx="12192000" cy="19051"/>
          </a:xfrm>
          <a:prstGeom prst="line">
            <a:avLst/>
          </a:prstGeom>
          <a:noFill/>
          <a:ln w="3175">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pitchFamily="34" charset="0"/>
            </a:endParaRPr>
          </a:p>
        </p:txBody>
      </p:sp>
      <p:sp>
        <p:nvSpPr>
          <p:cNvPr id="4" name="Slide Number Placeholder 3"/>
          <p:cNvSpPr>
            <a:spLocks noGrp="1"/>
          </p:cNvSpPr>
          <p:nvPr>
            <p:ph type="sldNum" sz="quarter" idx="4"/>
          </p:nvPr>
        </p:nvSpPr>
        <p:spPr/>
        <p:txBody>
          <a:bodyPr/>
          <a:lstStyle/>
          <a:p>
            <a:fld id="{1BB0B505-5A34-8746-A5A9-793D5E51FFCB}" type="slidenum">
              <a:rPr lang="en-US" smtClean="0"/>
              <a:pPr/>
              <a:t>7</a:t>
            </a:fld>
            <a:endParaRPr lang="en-US" dirty="0"/>
          </a:p>
        </p:txBody>
      </p:sp>
      <p:sp>
        <p:nvSpPr>
          <p:cNvPr id="6" name="Title 5"/>
          <p:cNvSpPr>
            <a:spLocks noGrp="1"/>
          </p:cNvSpPr>
          <p:nvPr>
            <p:ph type="ctrTitle"/>
          </p:nvPr>
        </p:nvSpPr>
        <p:spPr>
          <a:xfrm>
            <a:off x="520338" y="1113641"/>
            <a:ext cx="10977032" cy="682443"/>
          </a:xfrm>
        </p:spPr>
        <p:txBody>
          <a:bodyPr/>
          <a:lstStyle/>
          <a:p>
            <a:r>
              <a:rPr lang="en-US" dirty="0" smtClean="0">
                <a:solidFill>
                  <a:srgbClr val="C00000"/>
                </a:solidFill>
              </a:rPr>
              <a:t>ACQUISITIONS:</a:t>
            </a:r>
            <a:r>
              <a:rPr lang="en-US" dirty="0" smtClean="0">
                <a:solidFill>
                  <a:srgbClr val="FF0000"/>
                </a:solidFill>
              </a:rPr>
              <a:t> </a:t>
            </a:r>
            <a:r>
              <a:rPr lang="en-US" dirty="0" smtClean="0">
                <a:solidFill>
                  <a:schemeClr val="bg1">
                    <a:lumMod val="50000"/>
                  </a:schemeClr>
                </a:solidFill>
              </a:rPr>
              <a:t>WHAT WE BUY AND HOW</a:t>
            </a:r>
            <a:endParaRPr lang="en-US" dirty="0">
              <a:solidFill>
                <a:schemeClr val="bg1">
                  <a:lumMod val="50000"/>
                </a:schemeClr>
              </a:solidFill>
            </a:endParaRPr>
          </a:p>
        </p:txBody>
      </p:sp>
      <p:pic>
        <p:nvPicPr>
          <p:cNvPr id="9" name="Picture 8"/>
          <p:cNvPicPr>
            <a:picLocks noChangeAspect="1"/>
          </p:cNvPicPr>
          <p:nvPr/>
        </p:nvPicPr>
        <p:blipFill>
          <a:blip r:embed="rId3"/>
          <a:stretch>
            <a:fillRect/>
          </a:stretch>
        </p:blipFill>
        <p:spPr>
          <a:xfrm>
            <a:off x="7820884" y="4257424"/>
            <a:ext cx="3944454" cy="1572904"/>
          </a:xfrm>
          <a:prstGeom prst="rect">
            <a:avLst/>
          </a:prstGeom>
        </p:spPr>
      </p:pic>
      <p:pic>
        <p:nvPicPr>
          <p:cNvPr id="11" name="Picture 10"/>
          <p:cNvPicPr>
            <a:picLocks noChangeAspect="1"/>
          </p:cNvPicPr>
          <p:nvPr/>
        </p:nvPicPr>
        <p:blipFill>
          <a:blip r:embed="rId4"/>
          <a:stretch>
            <a:fillRect/>
          </a:stretch>
        </p:blipFill>
        <p:spPr>
          <a:xfrm>
            <a:off x="1520555" y="3425951"/>
            <a:ext cx="9150889" cy="6097"/>
          </a:xfrm>
          <a:prstGeom prst="rect">
            <a:avLst/>
          </a:prstGeom>
        </p:spPr>
      </p:pic>
      <p:pic>
        <p:nvPicPr>
          <p:cNvPr id="12" name="Picture 11"/>
          <p:cNvPicPr>
            <a:picLocks noChangeAspect="1"/>
          </p:cNvPicPr>
          <p:nvPr/>
        </p:nvPicPr>
        <p:blipFill>
          <a:blip r:embed="rId4"/>
          <a:stretch>
            <a:fillRect/>
          </a:stretch>
        </p:blipFill>
        <p:spPr>
          <a:xfrm>
            <a:off x="1672955" y="3578351"/>
            <a:ext cx="9150889" cy="6097"/>
          </a:xfrm>
          <a:prstGeom prst="rect">
            <a:avLst/>
          </a:prstGeom>
        </p:spPr>
      </p:pic>
    </p:spTree>
    <p:extLst>
      <p:ext uri="{BB962C8B-B14F-4D97-AF65-F5344CB8AC3E}">
        <p14:creationId xmlns:p14="http://schemas.microsoft.com/office/powerpoint/2010/main" val="2285909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Line 194"/>
          <p:cNvSpPr>
            <a:spLocks noChangeShapeType="1"/>
          </p:cNvSpPr>
          <p:nvPr/>
        </p:nvSpPr>
        <p:spPr bwMode="auto">
          <a:xfrm>
            <a:off x="3370149" y="2447828"/>
            <a:ext cx="0" cy="323850"/>
          </a:xfrm>
          <a:prstGeom prst="line">
            <a:avLst/>
          </a:prstGeom>
          <a:noFill/>
          <a:ln w="9525">
            <a:solidFill>
              <a:schemeClr val="tx1"/>
            </a:solidFill>
            <a:round/>
            <a:headEnd/>
            <a:tailEnd/>
          </a:ln>
        </p:spPr>
        <p:txBody>
          <a:bodyPr lIns="82058" tIns="41029" rIns="82058" bIns="41029">
            <a:spAutoFit/>
          </a:bodyPr>
          <a:lstStyle/>
          <a:p>
            <a:endParaRPr lang="en-US" dirty="0"/>
          </a:p>
        </p:txBody>
      </p:sp>
      <p:grpSp>
        <p:nvGrpSpPr>
          <p:cNvPr id="3" name="Group 141"/>
          <p:cNvGrpSpPr>
            <a:grpSpLocks/>
          </p:cNvGrpSpPr>
          <p:nvPr/>
        </p:nvGrpSpPr>
        <p:grpSpPr bwMode="auto">
          <a:xfrm>
            <a:off x="2155203" y="1455641"/>
            <a:ext cx="2505289" cy="1160463"/>
            <a:chOff x="3736086" y="1257301"/>
            <a:chExt cx="2755725" cy="1315160"/>
          </a:xfrm>
        </p:grpSpPr>
        <p:sp>
          <p:nvSpPr>
            <p:cNvPr id="25724" name="Rectangle 463"/>
            <p:cNvSpPr>
              <a:spLocks noChangeArrowheads="1"/>
            </p:cNvSpPr>
            <p:nvPr/>
          </p:nvSpPr>
          <p:spPr bwMode="auto">
            <a:xfrm>
              <a:off x="3760967" y="1257301"/>
              <a:ext cx="2730844" cy="1255312"/>
            </a:xfrm>
            <a:prstGeom prst="rect">
              <a:avLst/>
            </a:prstGeom>
            <a:solidFill>
              <a:schemeClr val="bg1"/>
            </a:solidFill>
            <a:ln w="9525" algn="ctr">
              <a:solidFill>
                <a:schemeClr val="tx1"/>
              </a:solidFill>
              <a:miter lim="800000"/>
              <a:headEnd/>
              <a:tailEnd/>
            </a:ln>
          </p:spPr>
          <p:txBody>
            <a:bodyPr wrap="none" anchor="ctr"/>
            <a:lstStyle/>
            <a:p>
              <a:endParaRPr lang="en-US" dirty="0"/>
            </a:p>
          </p:txBody>
        </p:sp>
        <p:sp>
          <p:nvSpPr>
            <p:cNvPr id="25727" name="Text Box 464"/>
            <p:cNvSpPr txBox="1">
              <a:spLocks noChangeArrowheads="1"/>
            </p:cNvSpPr>
            <p:nvPr/>
          </p:nvSpPr>
          <p:spPr bwMode="auto">
            <a:xfrm>
              <a:off x="3736086" y="2101459"/>
              <a:ext cx="1539131" cy="471002"/>
            </a:xfrm>
            <a:prstGeom prst="rect">
              <a:avLst/>
            </a:prstGeom>
            <a:noFill/>
            <a:ln w="9525" algn="ctr">
              <a:noFill/>
              <a:miter lim="800000"/>
              <a:headEnd/>
              <a:tailEnd/>
            </a:ln>
          </p:spPr>
          <p:txBody>
            <a:bodyPr wrap="square">
              <a:spAutoFit/>
            </a:bodyPr>
            <a:lstStyle/>
            <a:p>
              <a:r>
                <a:rPr lang="en-US" sz="1000" dirty="0"/>
                <a:t>Karl Bird</a:t>
              </a:r>
            </a:p>
            <a:p>
              <a:r>
                <a:rPr lang="en-US" sz="1000" dirty="0"/>
                <a:t>Division Manager</a:t>
              </a:r>
              <a:endParaRPr lang="en-US" dirty="0"/>
            </a:p>
          </p:txBody>
        </p:sp>
        <p:sp>
          <p:nvSpPr>
            <p:cNvPr id="25728" name="Text Box 465"/>
            <p:cNvSpPr txBox="1">
              <a:spLocks noChangeArrowheads="1"/>
            </p:cNvSpPr>
            <p:nvPr/>
          </p:nvSpPr>
          <p:spPr bwMode="auto">
            <a:xfrm>
              <a:off x="5098788" y="2101459"/>
              <a:ext cx="1347471" cy="453447"/>
            </a:xfrm>
            <a:prstGeom prst="rect">
              <a:avLst/>
            </a:prstGeom>
            <a:noFill/>
            <a:ln w="9525" algn="ctr">
              <a:noFill/>
              <a:miter lim="800000"/>
              <a:headEnd/>
              <a:tailEnd/>
            </a:ln>
          </p:spPr>
          <p:txBody>
            <a:bodyPr wrap="none">
              <a:spAutoFit/>
            </a:bodyPr>
            <a:lstStyle/>
            <a:p>
              <a:r>
                <a:rPr lang="en-US" sz="1000" dirty="0"/>
                <a:t>Andre Stefanovich</a:t>
              </a:r>
            </a:p>
            <a:p>
              <a:r>
                <a:rPr lang="en-US" sz="1000" dirty="0"/>
                <a:t>Deputy Manager</a:t>
              </a:r>
              <a:endParaRPr lang="en-US" dirty="0"/>
            </a:p>
          </p:txBody>
        </p:sp>
      </p:grpSp>
      <p:sp>
        <p:nvSpPr>
          <p:cNvPr id="25621" name="Line 60"/>
          <p:cNvSpPr>
            <a:spLocks noChangeShapeType="1"/>
          </p:cNvSpPr>
          <p:nvPr/>
        </p:nvSpPr>
        <p:spPr bwMode="auto">
          <a:xfrm>
            <a:off x="2311180" y="2764577"/>
            <a:ext cx="7587636" cy="8407"/>
          </a:xfrm>
          <a:prstGeom prst="line">
            <a:avLst/>
          </a:prstGeom>
          <a:noFill/>
          <a:ln w="9525">
            <a:solidFill>
              <a:schemeClr val="tx1"/>
            </a:solidFill>
            <a:round/>
            <a:headEnd/>
            <a:tailEnd/>
          </a:ln>
        </p:spPr>
        <p:txBody>
          <a:bodyPr wrap="square">
            <a:spAutoFit/>
          </a:bodyPr>
          <a:lstStyle/>
          <a:p>
            <a:endParaRPr lang="en-US" dirty="0"/>
          </a:p>
        </p:txBody>
      </p:sp>
      <p:sp>
        <p:nvSpPr>
          <p:cNvPr id="25647" name="Line 184"/>
          <p:cNvSpPr>
            <a:spLocks noChangeShapeType="1"/>
          </p:cNvSpPr>
          <p:nvPr/>
        </p:nvSpPr>
        <p:spPr bwMode="auto">
          <a:xfrm>
            <a:off x="7369993" y="2779498"/>
            <a:ext cx="0" cy="274610"/>
          </a:xfrm>
          <a:prstGeom prst="line">
            <a:avLst/>
          </a:prstGeom>
          <a:noFill/>
          <a:ln w="9525">
            <a:solidFill>
              <a:schemeClr val="tx1"/>
            </a:solidFill>
            <a:round/>
            <a:headEnd/>
            <a:tailEnd/>
          </a:ln>
        </p:spPr>
        <p:txBody>
          <a:bodyPr>
            <a:spAutoFit/>
          </a:bodyPr>
          <a:lstStyle/>
          <a:p>
            <a:endParaRPr lang="en-US" dirty="0"/>
          </a:p>
        </p:txBody>
      </p:sp>
      <p:sp>
        <p:nvSpPr>
          <p:cNvPr id="25629" name="Line 180"/>
          <p:cNvSpPr>
            <a:spLocks noChangeShapeType="1"/>
          </p:cNvSpPr>
          <p:nvPr/>
        </p:nvSpPr>
        <p:spPr bwMode="auto">
          <a:xfrm>
            <a:off x="6108594" y="2759248"/>
            <a:ext cx="1305" cy="295261"/>
          </a:xfrm>
          <a:prstGeom prst="line">
            <a:avLst/>
          </a:prstGeom>
          <a:noFill/>
          <a:ln w="9525">
            <a:solidFill>
              <a:schemeClr val="tx1"/>
            </a:solidFill>
            <a:round/>
            <a:headEnd/>
            <a:tailEnd/>
          </a:ln>
        </p:spPr>
        <p:txBody>
          <a:bodyPr wrap="square">
            <a:spAutoFit/>
          </a:bodyPr>
          <a:lstStyle/>
          <a:p>
            <a:endParaRPr lang="en-US" dirty="0"/>
          </a:p>
        </p:txBody>
      </p:sp>
      <p:sp>
        <p:nvSpPr>
          <p:cNvPr id="25673" name="Line 68"/>
          <p:cNvSpPr>
            <a:spLocks noChangeAspect="1" noChangeShapeType="1"/>
          </p:cNvSpPr>
          <p:nvPr/>
        </p:nvSpPr>
        <p:spPr bwMode="auto">
          <a:xfrm>
            <a:off x="2319603" y="2759247"/>
            <a:ext cx="0" cy="308632"/>
          </a:xfrm>
          <a:prstGeom prst="line">
            <a:avLst/>
          </a:prstGeom>
          <a:noFill/>
          <a:ln w="9525">
            <a:solidFill>
              <a:schemeClr val="tx1"/>
            </a:solidFill>
            <a:round/>
            <a:headEnd/>
            <a:tailEnd/>
          </a:ln>
        </p:spPr>
        <p:txBody>
          <a:bodyPr wrap="square">
            <a:spAutoFit/>
          </a:bodyPr>
          <a:lstStyle/>
          <a:p>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4194"/>
          <a:stretch/>
        </p:blipFill>
        <p:spPr>
          <a:xfrm>
            <a:off x="2286691" y="1536135"/>
            <a:ext cx="494610" cy="667512"/>
          </a:xfrm>
          <a:prstGeom prst="rect">
            <a:avLst/>
          </a:prstGeom>
          <a:ln>
            <a:solidFill>
              <a:schemeClr val="tx1"/>
            </a:solidFill>
          </a:ln>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057" y="1545775"/>
            <a:ext cx="476794" cy="667512"/>
          </a:xfrm>
          <a:prstGeom prst="rect">
            <a:avLst/>
          </a:prstGeom>
          <a:noFill/>
          <a:ln>
            <a:solidFill>
              <a:schemeClr val="tx1"/>
            </a:solidFill>
          </a:ln>
        </p:spPr>
      </p:pic>
      <p:grpSp>
        <p:nvGrpSpPr>
          <p:cNvPr id="244" name="Group 243"/>
          <p:cNvGrpSpPr/>
          <p:nvPr/>
        </p:nvGrpSpPr>
        <p:grpSpPr>
          <a:xfrm>
            <a:off x="1687859" y="3055710"/>
            <a:ext cx="1191967" cy="3209863"/>
            <a:chOff x="609117" y="3070010"/>
            <a:chExt cx="1191967" cy="3209863"/>
          </a:xfrm>
        </p:grpSpPr>
        <p:sp>
          <p:nvSpPr>
            <p:cNvPr id="25692" name="Text Box 49"/>
            <p:cNvSpPr txBox="1">
              <a:spLocks noChangeArrowheads="1"/>
            </p:cNvSpPr>
            <p:nvPr/>
          </p:nvSpPr>
          <p:spPr bwMode="auto">
            <a:xfrm>
              <a:off x="652120" y="3669782"/>
              <a:ext cx="747506" cy="549220"/>
            </a:xfrm>
            <a:prstGeom prst="rect">
              <a:avLst/>
            </a:prstGeom>
            <a:noFill/>
            <a:ln w="9525">
              <a:noFill/>
              <a:miter lim="800000"/>
              <a:headEnd/>
              <a:tailEnd/>
            </a:ln>
          </p:spPr>
          <p:txBody>
            <a:bodyPr lIns="27432" tIns="0" rIns="27432" bIns="0" anchor="ctr"/>
            <a:lstStyle/>
            <a:p>
              <a:r>
                <a:rPr lang="en-US" sz="500" dirty="0"/>
                <a:t>Rapid Procurement Kathy Levy </a:t>
              </a:r>
              <a:br>
                <a:rPr lang="en-US" sz="500" dirty="0"/>
              </a:br>
              <a:r>
                <a:rPr lang="en-US" sz="500" dirty="0"/>
                <a:t>Supervisor</a:t>
              </a:r>
            </a:p>
            <a:p>
              <a:r>
                <a:rPr lang="en-US" sz="500" dirty="0"/>
                <a:t>262-1</a:t>
              </a:r>
            </a:p>
          </p:txBody>
        </p:sp>
        <p:sp>
          <p:nvSpPr>
            <p:cNvPr id="25693" name="Rectangle 95"/>
            <p:cNvSpPr>
              <a:spLocks noChangeArrowheads="1"/>
            </p:cNvSpPr>
            <p:nvPr/>
          </p:nvSpPr>
          <p:spPr bwMode="auto">
            <a:xfrm>
              <a:off x="637977" y="3713102"/>
              <a:ext cx="1163107" cy="588450"/>
            </a:xfrm>
            <a:prstGeom prst="rect">
              <a:avLst/>
            </a:prstGeom>
            <a:noFill/>
            <a:ln w="9525">
              <a:solidFill>
                <a:schemeClr val="tx1"/>
              </a:solidFill>
              <a:miter lim="800000"/>
              <a:headEnd/>
              <a:tailEnd/>
            </a:ln>
          </p:spPr>
          <p:txBody>
            <a:bodyPr wrap="none" anchor="ctr"/>
            <a:lstStyle/>
            <a:p>
              <a:endParaRPr lang="en-US" dirty="0"/>
            </a:p>
          </p:txBody>
        </p:sp>
        <p:grpSp>
          <p:nvGrpSpPr>
            <p:cNvPr id="20" name="Group 384"/>
            <p:cNvGrpSpPr>
              <a:grpSpLocks/>
            </p:cNvGrpSpPr>
            <p:nvPr/>
          </p:nvGrpSpPr>
          <p:grpSpPr bwMode="auto">
            <a:xfrm>
              <a:off x="637977" y="4364596"/>
              <a:ext cx="1163107" cy="601059"/>
              <a:chOff x="215" y="2789"/>
              <a:chExt cx="806" cy="429"/>
            </a:xfrm>
          </p:grpSpPr>
          <p:sp>
            <p:nvSpPr>
              <p:cNvPr id="25689" name="Text Box 16"/>
              <p:cNvSpPr txBox="1">
                <a:spLocks noChangeArrowheads="1"/>
              </p:cNvSpPr>
              <p:nvPr/>
            </p:nvSpPr>
            <p:spPr bwMode="auto">
              <a:xfrm>
                <a:off x="224" y="2789"/>
                <a:ext cx="518" cy="392"/>
              </a:xfrm>
              <a:prstGeom prst="rect">
                <a:avLst/>
              </a:prstGeom>
              <a:noFill/>
              <a:ln w="12700">
                <a:noFill/>
                <a:miter lim="800000"/>
                <a:headEnd/>
                <a:tailEnd/>
              </a:ln>
            </p:spPr>
            <p:txBody>
              <a:bodyPr wrap="none" lIns="27432" tIns="0" rIns="27432" bIns="0" anchor="ctr"/>
              <a:lstStyle/>
              <a:p>
                <a:r>
                  <a:rPr lang="en-US" sz="500" dirty="0"/>
                  <a:t>Fabrication, Test</a:t>
                </a:r>
              </a:p>
              <a:p>
                <a:r>
                  <a:rPr lang="en-US" sz="500" dirty="0"/>
                  <a:t>Equipment &amp; Supplies</a:t>
                </a:r>
              </a:p>
              <a:p>
                <a:r>
                  <a:rPr lang="en-US" sz="500" dirty="0"/>
                  <a:t>Michael Phalen </a:t>
                </a:r>
                <a:br>
                  <a:rPr lang="en-US" sz="500" dirty="0"/>
                </a:br>
                <a:r>
                  <a:rPr lang="en-US" sz="500" dirty="0"/>
                  <a:t>Supervisor</a:t>
                </a:r>
              </a:p>
              <a:p>
                <a:r>
                  <a:rPr lang="en-US" sz="500" dirty="0"/>
                  <a:t>262-2</a:t>
                </a:r>
              </a:p>
            </p:txBody>
          </p:sp>
          <p:sp>
            <p:nvSpPr>
              <p:cNvPr id="25690" name="Rectangle 90"/>
              <p:cNvSpPr>
                <a:spLocks noChangeArrowheads="1"/>
              </p:cNvSpPr>
              <p:nvPr/>
            </p:nvSpPr>
            <p:spPr bwMode="auto">
              <a:xfrm>
                <a:off x="215" y="2798"/>
                <a:ext cx="806" cy="420"/>
              </a:xfrm>
              <a:prstGeom prst="rect">
                <a:avLst/>
              </a:prstGeom>
              <a:noFill/>
              <a:ln w="9525">
                <a:solidFill>
                  <a:schemeClr val="tx1"/>
                </a:solidFill>
                <a:miter lim="800000"/>
                <a:headEnd/>
                <a:tailEnd/>
              </a:ln>
            </p:spPr>
            <p:txBody>
              <a:bodyPr wrap="none" anchor="ctr"/>
              <a:lstStyle/>
              <a:p>
                <a:endParaRPr lang="en-US" dirty="0"/>
              </a:p>
            </p:txBody>
          </p:sp>
        </p:grpSp>
        <p:grpSp>
          <p:nvGrpSpPr>
            <p:cNvPr id="21" name="Group 382"/>
            <p:cNvGrpSpPr>
              <a:grpSpLocks/>
            </p:cNvGrpSpPr>
            <p:nvPr/>
          </p:nvGrpSpPr>
          <p:grpSpPr bwMode="auto">
            <a:xfrm>
              <a:off x="637977" y="5691422"/>
              <a:ext cx="1163107" cy="588451"/>
              <a:chOff x="215" y="3736"/>
              <a:chExt cx="806" cy="420"/>
            </a:xfrm>
          </p:grpSpPr>
          <p:sp>
            <p:nvSpPr>
              <p:cNvPr id="25687" name="Text Box 23"/>
              <p:cNvSpPr txBox="1">
                <a:spLocks noChangeArrowheads="1"/>
              </p:cNvSpPr>
              <p:nvPr/>
            </p:nvSpPr>
            <p:spPr bwMode="auto">
              <a:xfrm>
                <a:off x="224" y="3745"/>
                <a:ext cx="518" cy="392"/>
              </a:xfrm>
              <a:prstGeom prst="rect">
                <a:avLst/>
              </a:prstGeom>
              <a:noFill/>
              <a:ln w="12700">
                <a:noFill/>
                <a:miter lim="800000"/>
                <a:headEnd/>
                <a:tailEnd/>
              </a:ln>
            </p:spPr>
            <p:txBody>
              <a:bodyPr lIns="27432" tIns="0" rIns="27432" bIns="0" anchor="ctr"/>
              <a:lstStyle/>
              <a:p>
                <a:r>
                  <a:rPr lang="en-US" sz="500" dirty="0"/>
                  <a:t>Base Support</a:t>
                </a:r>
              </a:p>
              <a:p>
                <a:r>
                  <a:rPr lang="en-US" sz="500" dirty="0"/>
                  <a:t>and Infrastructure</a:t>
                </a:r>
              </a:p>
              <a:p>
                <a:r>
                  <a:rPr lang="en-US" sz="500" dirty="0"/>
                  <a:t>Joel Esparza</a:t>
                </a:r>
                <a:br>
                  <a:rPr lang="en-US" sz="500" dirty="0"/>
                </a:br>
                <a:r>
                  <a:rPr lang="en-US" sz="500" dirty="0"/>
                  <a:t>Supervisor</a:t>
                </a:r>
              </a:p>
              <a:p>
                <a:r>
                  <a:rPr lang="en-US" sz="500" dirty="0"/>
                  <a:t>262-4</a:t>
                </a:r>
              </a:p>
            </p:txBody>
          </p:sp>
          <p:sp>
            <p:nvSpPr>
              <p:cNvPr id="25688" name="Rectangle 92"/>
              <p:cNvSpPr>
                <a:spLocks noChangeArrowheads="1"/>
              </p:cNvSpPr>
              <p:nvPr/>
            </p:nvSpPr>
            <p:spPr bwMode="auto">
              <a:xfrm>
                <a:off x="215" y="3736"/>
                <a:ext cx="806" cy="420"/>
              </a:xfrm>
              <a:prstGeom prst="rect">
                <a:avLst/>
              </a:prstGeom>
              <a:noFill/>
              <a:ln w="9525">
                <a:solidFill>
                  <a:schemeClr val="tx1"/>
                </a:solidFill>
                <a:miter lim="800000"/>
                <a:headEnd/>
                <a:tailEnd/>
              </a:ln>
            </p:spPr>
            <p:txBody>
              <a:bodyPr wrap="none" anchor="ctr"/>
              <a:lstStyle/>
              <a:p>
                <a:endParaRPr lang="en-US" dirty="0"/>
              </a:p>
            </p:txBody>
          </p:sp>
        </p:grpSp>
        <p:grpSp>
          <p:nvGrpSpPr>
            <p:cNvPr id="22" name="Group 379"/>
            <p:cNvGrpSpPr>
              <a:grpSpLocks/>
            </p:cNvGrpSpPr>
            <p:nvPr/>
          </p:nvGrpSpPr>
          <p:grpSpPr bwMode="auto">
            <a:xfrm>
              <a:off x="609117" y="3070010"/>
              <a:ext cx="1189081" cy="588450"/>
              <a:chOff x="195" y="1865"/>
              <a:chExt cx="824" cy="420"/>
            </a:xfrm>
          </p:grpSpPr>
          <p:grpSp>
            <p:nvGrpSpPr>
              <p:cNvPr id="23" name="Group 372"/>
              <p:cNvGrpSpPr>
                <a:grpSpLocks/>
              </p:cNvGrpSpPr>
              <p:nvPr/>
            </p:nvGrpSpPr>
            <p:grpSpPr bwMode="auto">
              <a:xfrm>
                <a:off x="195" y="1878"/>
                <a:ext cx="518" cy="392"/>
                <a:chOff x="204" y="1875"/>
                <a:chExt cx="518" cy="392"/>
              </a:xfrm>
            </p:grpSpPr>
            <p:sp>
              <p:nvSpPr>
                <p:cNvPr id="25685" name="Rectangle 25"/>
                <p:cNvSpPr>
                  <a:spLocks noChangeArrowheads="1"/>
                </p:cNvSpPr>
                <p:nvPr/>
              </p:nvSpPr>
              <p:spPr bwMode="auto">
                <a:xfrm>
                  <a:off x="204" y="1875"/>
                  <a:ext cx="518" cy="392"/>
                </a:xfrm>
                <a:prstGeom prst="rect">
                  <a:avLst/>
                </a:prstGeom>
                <a:noFill/>
                <a:ln w="9525">
                  <a:noFill/>
                  <a:miter lim="800000"/>
                  <a:headEnd/>
                  <a:tailEnd/>
                </a:ln>
              </p:spPr>
              <p:txBody>
                <a:bodyPr lIns="0" tIns="18288" rIns="0" bIns="0" anchorCtr="1"/>
                <a:lstStyle/>
                <a:p>
                  <a:r>
                    <a:rPr lang="en-US" sz="500" dirty="0"/>
                    <a:t>Commodity</a:t>
                  </a:r>
                </a:p>
                <a:p>
                  <a:r>
                    <a:rPr lang="en-US" sz="500" dirty="0"/>
                    <a:t>Purchasing Section</a:t>
                  </a:r>
                  <a:br>
                    <a:rPr lang="en-US" sz="500" dirty="0"/>
                  </a:br>
                  <a:endParaRPr lang="en-US" sz="500" dirty="0"/>
                </a:p>
                <a:p>
                  <a:r>
                    <a:rPr lang="en-US" sz="500" dirty="0"/>
                    <a:t>Debbie Lee</a:t>
                  </a:r>
                </a:p>
              </p:txBody>
            </p:sp>
            <p:sp>
              <p:nvSpPr>
                <p:cNvPr id="25686" name="Text Box 26"/>
                <p:cNvSpPr txBox="1">
                  <a:spLocks noChangeArrowheads="1"/>
                </p:cNvSpPr>
                <p:nvPr/>
              </p:nvSpPr>
              <p:spPr bwMode="auto">
                <a:xfrm>
                  <a:off x="435" y="2199"/>
                  <a:ext cx="95" cy="45"/>
                </a:xfrm>
                <a:prstGeom prst="rect">
                  <a:avLst/>
                </a:prstGeom>
                <a:noFill/>
                <a:ln w="9525">
                  <a:noFill/>
                  <a:miter lim="800000"/>
                  <a:headEnd/>
                  <a:tailEnd/>
                </a:ln>
              </p:spPr>
              <p:txBody>
                <a:bodyPr wrap="none" lIns="0" tIns="0" rIns="0" bIns="0" anchor="ctr"/>
                <a:lstStyle/>
                <a:p>
                  <a:r>
                    <a:rPr lang="en-US" sz="500" dirty="0"/>
                    <a:t>2620</a:t>
                  </a:r>
                </a:p>
              </p:txBody>
            </p:sp>
          </p:grpSp>
          <p:sp>
            <p:nvSpPr>
              <p:cNvPr id="25684" name="Rectangle 163"/>
              <p:cNvSpPr>
                <a:spLocks noChangeArrowheads="1"/>
              </p:cNvSpPr>
              <p:nvPr/>
            </p:nvSpPr>
            <p:spPr bwMode="auto">
              <a:xfrm>
                <a:off x="213" y="1865"/>
                <a:ext cx="806" cy="420"/>
              </a:xfrm>
              <a:prstGeom prst="rect">
                <a:avLst/>
              </a:prstGeom>
              <a:noFill/>
              <a:ln w="9525">
                <a:solidFill>
                  <a:schemeClr val="tx1"/>
                </a:solidFill>
                <a:miter lim="800000"/>
                <a:headEnd/>
                <a:tailEnd/>
              </a:ln>
            </p:spPr>
            <p:txBody>
              <a:bodyPr wrap="none" anchor="ctr"/>
              <a:lstStyle/>
              <a:p>
                <a:endParaRPr lang="en-US" dirty="0"/>
              </a:p>
            </p:txBody>
          </p:sp>
        </p:grpSp>
        <p:grpSp>
          <p:nvGrpSpPr>
            <p:cNvPr id="24" name="Group 383"/>
            <p:cNvGrpSpPr>
              <a:grpSpLocks/>
            </p:cNvGrpSpPr>
            <p:nvPr/>
          </p:nvGrpSpPr>
          <p:grpSpPr bwMode="auto">
            <a:xfrm>
              <a:off x="637977" y="5010500"/>
              <a:ext cx="1163107" cy="616472"/>
              <a:chOff x="215" y="3250"/>
              <a:chExt cx="806" cy="440"/>
            </a:xfrm>
          </p:grpSpPr>
          <p:sp>
            <p:nvSpPr>
              <p:cNvPr id="25680" name="Text Box 18"/>
              <p:cNvSpPr txBox="1">
                <a:spLocks noChangeArrowheads="1"/>
              </p:cNvSpPr>
              <p:nvPr/>
            </p:nvSpPr>
            <p:spPr bwMode="auto">
              <a:xfrm>
                <a:off x="232" y="3250"/>
                <a:ext cx="518" cy="392"/>
              </a:xfrm>
              <a:prstGeom prst="rect">
                <a:avLst/>
              </a:prstGeom>
              <a:noFill/>
              <a:ln w="12700">
                <a:noFill/>
                <a:miter lim="800000"/>
                <a:headEnd/>
                <a:tailEnd/>
              </a:ln>
            </p:spPr>
            <p:txBody>
              <a:bodyPr lIns="27432" tIns="0" rIns="27432" bIns="0" anchor="ctr"/>
              <a:lstStyle/>
              <a:p>
                <a:r>
                  <a:rPr lang="en-US" sz="500" dirty="0"/>
                  <a:t>IT Hardware, </a:t>
                </a:r>
              </a:p>
              <a:p>
                <a:r>
                  <a:rPr lang="en-US" sz="500" dirty="0"/>
                  <a:t>Software &amp; Services</a:t>
                </a:r>
              </a:p>
              <a:p>
                <a:r>
                  <a:rPr lang="en-US" sz="500" dirty="0"/>
                  <a:t>Shannon Grover </a:t>
                </a:r>
                <a:br>
                  <a:rPr lang="en-US" sz="500" dirty="0"/>
                </a:br>
                <a:r>
                  <a:rPr lang="en-US" sz="500" dirty="0"/>
                  <a:t>Supervisor</a:t>
                </a:r>
              </a:p>
              <a:p>
                <a:r>
                  <a:rPr lang="en-US" sz="500" dirty="0"/>
                  <a:t>262-3</a:t>
                </a:r>
              </a:p>
            </p:txBody>
          </p:sp>
          <p:sp>
            <p:nvSpPr>
              <p:cNvPr id="25681" name="Rectangle 91"/>
              <p:cNvSpPr>
                <a:spLocks noChangeArrowheads="1"/>
              </p:cNvSpPr>
              <p:nvPr/>
            </p:nvSpPr>
            <p:spPr bwMode="auto">
              <a:xfrm>
                <a:off x="215" y="3270"/>
                <a:ext cx="806" cy="420"/>
              </a:xfrm>
              <a:prstGeom prst="rect">
                <a:avLst/>
              </a:prstGeom>
              <a:noFill/>
              <a:ln w="9525">
                <a:solidFill>
                  <a:schemeClr val="tx1"/>
                </a:solidFill>
                <a:miter lim="800000"/>
                <a:headEnd/>
                <a:tailEnd/>
              </a:ln>
            </p:spPr>
            <p:txBody>
              <a:bodyPr wrap="none" anchor="ctr"/>
              <a:lstStyle/>
              <a:p>
                <a:endParaRPr lang="en-US" dirty="0"/>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2961" y="4385787"/>
              <a:ext cx="417205" cy="56767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3804" y="5053886"/>
              <a:ext cx="401432" cy="568224"/>
            </a:xfrm>
            <a:prstGeom prst="rect">
              <a:avLst/>
            </a:prstGeom>
          </p:spPr>
        </p:pic>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l="4853" r="1"/>
            <a:stretch/>
          </p:blipFill>
          <p:spPr>
            <a:xfrm>
              <a:off x="1356010" y="3077028"/>
              <a:ext cx="429814" cy="576072"/>
            </a:xfrm>
            <a:prstGeom prst="rect">
              <a:avLst/>
            </a:prstGeom>
          </p:spPr>
        </p:pic>
        <p:pic>
          <p:nvPicPr>
            <p:cNvPr id="225" name="Picture 2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7503" y="3726264"/>
              <a:ext cx="411480" cy="576072"/>
            </a:xfrm>
            <a:prstGeom prst="rect">
              <a:avLst/>
            </a:prstGeom>
          </p:spPr>
        </p:pic>
        <p:pic>
          <p:nvPicPr>
            <p:cNvPr id="228" name="Picture 2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6511" y="5700605"/>
              <a:ext cx="410728" cy="576072"/>
            </a:xfrm>
            <a:prstGeom prst="rect">
              <a:avLst/>
            </a:prstGeom>
          </p:spPr>
        </p:pic>
      </p:grpSp>
      <p:grpSp>
        <p:nvGrpSpPr>
          <p:cNvPr id="242" name="Group 241"/>
          <p:cNvGrpSpPr/>
          <p:nvPr/>
        </p:nvGrpSpPr>
        <p:grpSpPr>
          <a:xfrm>
            <a:off x="2985141" y="2773316"/>
            <a:ext cx="1164550" cy="2168858"/>
            <a:chOff x="1930251" y="2765365"/>
            <a:chExt cx="1164550" cy="2168858"/>
          </a:xfrm>
        </p:grpSpPr>
        <p:grpSp>
          <p:nvGrpSpPr>
            <p:cNvPr id="8" name="Group 417"/>
            <p:cNvGrpSpPr>
              <a:grpSpLocks/>
            </p:cNvGrpSpPr>
            <p:nvPr/>
          </p:nvGrpSpPr>
          <p:grpSpPr bwMode="auto">
            <a:xfrm>
              <a:off x="1930251" y="2765365"/>
              <a:ext cx="1164550" cy="2168858"/>
              <a:chOff x="1048" y="1642"/>
              <a:chExt cx="807" cy="1548"/>
            </a:xfrm>
          </p:grpSpPr>
          <p:sp>
            <p:nvSpPr>
              <p:cNvPr id="25701" name="Line 157"/>
              <p:cNvSpPr>
                <a:spLocks noChangeShapeType="1"/>
              </p:cNvSpPr>
              <p:nvPr/>
            </p:nvSpPr>
            <p:spPr bwMode="auto">
              <a:xfrm>
                <a:off x="1452" y="1642"/>
                <a:ext cx="0" cy="196"/>
              </a:xfrm>
              <a:prstGeom prst="line">
                <a:avLst/>
              </a:prstGeom>
              <a:noFill/>
              <a:ln w="9525">
                <a:solidFill>
                  <a:schemeClr val="tx1"/>
                </a:solidFill>
                <a:round/>
                <a:headEnd/>
                <a:tailEnd/>
              </a:ln>
            </p:spPr>
            <p:txBody>
              <a:bodyPr>
                <a:spAutoFit/>
              </a:bodyPr>
              <a:lstStyle/>
              <a:p>
                <a:endParaRPr lang="en-US" dirty="0"/>
              </a:p>
            </p:txBody>
          </p:sp>
          <p:grpSp>
            <p:nvGrpSpPr>
              <p:cNvPr id="9" name="Group 388"/>
              <p:cNvGrpSpPr>
                <a:grpSpLocks/>
              </p:cNvGrpSpPr>
              <p:nvPr/>
            </p:nvGrpSpPr>
            <p:grpSpPr bwMode="auto">
              <a:xfrm>
                <a:off x="1048" y="1844"/>
                <a:ext cx="807" cy="1346"/>
                <a:chOff x="1068" y="1859"/>
                <a:chExt cx="807" cy="1346"/>
              </a:xfrm>
            </p:grpSpPr>
            <p:grpSp>
              <p:nvGrpSpPr>
                <p:cNvPr id="10" name="Group 381"/>
                <p:cNvGrpSpPr>
                  <a:grpSpLocks/>
                </p:cNvGrpSpPr>
                <p:nvPr/>
              </p:nvGrpSpPr>
              <p:grpSpPr bwMode="auto">
                <a:xfrm>
                  <a:off x="1068" y="2321"/>
                  <a:ext cx="806" cy="425"/>
                  <a:chOff x="1068" y="2321"/>
                  <a:chExt cx="806" cy="425"/>
                </a:xfrm>
              </p:grpSpPr>
              <p:sp>
                <p:nvSpPr>
                  <p:cNvPr id="25714" name="Text Box 71"/>
                  <p:cNvSpPr txBox="1">
                    <a:spLocks noChangeArrowheads="1"/>
                  </p:cNvSpPr>
                  <p:nvPr/>
                </p:nvSpPr>
                <p:spPr bwMode="auto">
                  <a:xfrm>
                    <a:off x="1085" y="2321"/>
                    <a:ext cx="518" cy="392"/>
                  </a:xfrm>
                  <a:prstGeom prst="rect">
                    <a:avLst/>
                  </a:prstGeom>
                  <a:noFill/>
                  <a:ln w="9525">
                    <a:noFill/>
                    <a:miter lim="800000"/>
                    <a:headEnd/>
                    <a:tailEnd/>
                  </a:ln>
                </p:spPr>
                <p:txBody>
                  <a:bodyPr lIns="27432" tIns="0" rIns="27432" bIns="0" anchor="ctr"/>
                  <a:lstStyle/>
                  <a:p>
                    <a:r>
                      <a:rPr lang="en-US" sz="500" dirty="0"/>
                      <a:t>Subcontracts Closeout</a:t>
                    </a:r>
                  </a:p>
                  <a:p>
                    <a:r>
                      <a:rPr lang="en-US" sz="500" dirty="0"/>
                      <a:t>Ray Kong</a:t>
                    </a:r>
                  </a:p>
                  <a:p>
                    <a:r>
                      <a:rPr lang="en-US" sz="500" dirty="0"/>
                      <a:t>Supervisor</a:t>
                    </a:r>
                  </a:p>
                  <a:p>
                    <a:r>
                      <a:rPr lang="en-US" sz="500" dirty="0"/>
                      <a:t>263-1</a:t>
                    </a:r>
                  </a:p>
                </p:txBody>
              </p:sp>
              <p:sp>
                <p:nvSpPr>
                  <p:cNvPr id="25715" name="Rectangle 94"/>
                  <p:cNvSpPr>
                    <a:spLocks noChangeArrowheads="1"/>
                  </p:cNvSpPr>
                  <p:nvPr/>
                </p:nvSpPr>
                <p:spPr bwMode="auto">
                  <a:xfrm>
                    <a:off x="1068" y="2326"/>
                    <a:ext cx="806" cy="420"/>
                  </a:xfrm>
                  <a:prstGeom prst="rect">
                    <a:avLst/>
                  </a:prstGeom>
                  <a:noFill/>
                  <a:ln w="9525">
                    <a:solidFill>
                      <a:schemeClr val="tx1"/>
                    </a:solidFill>
                    <a:miter lim="800000"/>
                    <a:headEnd/>
                    <a:tailEnd/>
                  </a:ln>
                </p:spPr>
                <p:txBody>
                  <a:bodyPr wrap="none" anchor="ctr"/>
                  <a:lstStyle/>
                  <a:p>
                    <a:endParaRPr lang="en-US" dirty="0"/>
                  </a:p>
                </p:txBody>
              </p:sp>
              <p:pic>
                <p:nvPicPr>
                  <p:cNvPr id="25716" name="Picture 125" descr="KongD2004_186x260"/>
                  <p:cNvPicPr preferRelativeResize="0">
                    <a:picLocks noChangeArrowheads="1"/>
                  </p:cNvPicPr>
                  <p:nvPr/>
                </p:nvPicPr>
                <p:blipFill>
                  <a:blip r:embed="rId10" cstate="screen"/>
                  <a:srcRect/>
                  <a:stretch>
                    <a:fillRect/>
                  </a:stretch>
                </p:blipFill>
                <p:spPr bwMode="auto">
                  <a:xfrm>
                    <a:off x="1577" y="2331"/>
                    <a:ext cx="288" cy="403"/>
                  </a:xfrm>
                  <a:prstGeom prst="rect">
                    <a:avLst/>
                  </a:prstGeom>
                  <a:noFill/>
                  <a:ln w="9525">
                    <a:noFill/>
                    <a:miter lim="800000"/>
                    <a:headEnd/>
                    <a:tailEnd/>
                  </a:ln>
                </p:spPr>
              </p:pic>
            </p:grpSp>
            <p:grpSp>
              <p:nvGrpSpPr>
                <p:cNvPr id="11" name="Group 378"/>
                <p:cNvGrpSpPr>
                  <a:grpSpLocks/>
                </p:cNvGrpSpPr>
                <p:nvPr/>
              </p:nvGrpSpPr>
              <p:grpSpPr bwMode="auto">
                <a:xfrm>
                  <a:off x="1068" y="1859"/>
                  <a:ext cx="806" cy="420"/>
                  <a:chOff x="1068" y="1859"/>
                  <a:chExt cx="806" cy="420"/>
                </a:xfrm>
              </p:grpSpPr>
              <p:grpSp>
                <p:nvGrpSpPr>
                  <p:cNvPr id="12" name="Group 371"/>
                  <p:cNvGrpSpPr>
                    <a:grpSpLocks/>
                  </p:cNvGrpSpPr>
                  <p:nvPr/>
                </p:nvGrpSpPr>
                <p:grpSpPr bwMode="auto">
                  <a:xfrm>
                    <a:off x="1068" y="1873"/>
                    <a:ext cx="518" cy="392"/>
                    <a:chOff x="1074" y="1870"/>
                    <a:chExt cx="518" cy="392"/>
                  </a:xfrm>
                </p:grpSpPr>
                <p:sp>
                  <p:nvSpPr>
                    <p:cNvPr id="25712" name="Text Box 69"/>
                    <p:cNvSpPr txBox="1">
                      <a:spLocks noChangeArrowheads="1"/>
                    </p:cNvSpPr>
                    <p:nvPr/>
                  </p:nvSpPr>
                  <p:spPr bwMode="auto">
                    <a:xfrm>
                      <a:off x="1231" y="2193"/>
                      <a:ext cx="219" cy="60"/>
                    </a:xfrm>
                    <a:prstGeom prst="rect">
                      <a:avLst/>
                    </a:prstGeom>
                    <a:noFill/>
                    <a:ln w="9525">
                      <a:noFill/>
                      <a:miter lim="800000"/>
                      <a:headEnd/>
                      <a:tailEnd/>
                    </a:ln>
                  </p:spPr>
                  <p:txBody>
                    <a:bodyPr wrap="none" lIns="101882" tIns="0" rIns="101882" bIns="0" anchor="ctr"/>
                    <a:lstStyle/>
                    <a:p>
                      <a:r>
                        <a:rPr lang="en-US" sz="500" dirty="0"/>
                        <a:t>2630</a:t>
                      </a:r>
                    </a:p>
                  </p:txBody>
                </p:sp>
                <p:sp>
                  <p:nvSpPr>
                    <p:cNvPr id="25713" name="Rectangle 79"/>
                    <p:cNvSpPr>
                      <a:spLocks noChangeArrowheads="1"/>
                    </p:cNvSpPr>
                    <p:nvPr/>
                  </p:nvSpPr>
                  <p:spPr bwMode="auto">
                    <a:xfrm>
                      <a:off x="1074" y="1870"/>
                      <a:ext cx="518" cy="392"/>
                    </a:xfrm>
                    <a:prstGeom prst="rect">
                      <a:avLst/>
                    </a:prstGeom>
                    <a:noFill/>
                    <a:ln w="9525">
                      <a:noFill/>
                      <a:miter lim="800000"/>
                      <a:headEnd/>
                      <a:tailEnd/>
                    </a:ln>
                  </p:spPr>
                  <p:txBody>
                    <a:bodyPr lIns="0" tIns="18288" rIns="0" bIns="0" anchorCtr="1"/>
                    <a:lstStyle/>
                    <a:p>
                      <a:r>
                        <a:rPr lang="en-US" sz="500" dirty="0"/>
                        <a:t>Acquisition Planning and Compliance Section</a:t>
                      </a:r>
                    </a:p>
                    <a:p>
                      <a:pPr>
                        <a:lnSpc>
                          <a:spcPct val="75000"/>
                        </a:lnSpc>
                      </a:pPr>
                      <a:endParaRPr lang="en-US" sz="500" dirty="0"/>
                    </a:p>
                    <a:p>
                      <a:r>
                        <a:rPr lang="en-US" sz="500" dirty="0"/>
                        <a:t>Kevin Caporicci</a:t>
                      </a:r>
                    </a:p>
                  </p:txBody>
                </p:sp>
              </p:grpSp>
              <p:sp>
                <p:nvSpPr>
                  <p:cNvPr id="25710" name="Rectangle 143"/>
                  <p:cNvSpPr>
                    <a:spLocks noChangeArrowheads="1"/>
                  </p:cNvSpPr>
                  <p:nvPr/>
                </p:nvSpPr>
                <p:spPr bwMode="auto">
                  <a:xfrm>
                    <a:off x="1068" y="1859"/>
                    <a:ext cx="806" cy="420"/>
                  </a:xfrm>
                  <a:prstGeom prst="rect">
                    <a:avLst/>
                  </a:prstGeom>
                  <a:noFill/>
                  <a:ln w="9525">
                    <a:solidFill>
                      <a:schemeClr val="tx1"/>
                    </a:solidFill>
                    <a:miter lim="800000"/>
                    <a:headEnd/>
                    <a:tailEnd/>
                  </a:ln>
                </p:spPr>
                <p:txBody>
                  <a:bodyPr wrap="none" anchor="ctr"/>
                  <a:lstStyle/>
                  <a:p>
                    <a:endParaRPr lang="en-US" dirty="0"/>
                  </a:p>
                </p:txBody>
              </p:sp>
            </p:grpSp>
            <p:grpSp>
              <p:nvGrpSpPr>
                <p:cNvPr id="13" name="Group 380"/>
                <p:cNvGrpSpPr>
                  <a:grpSpLocks/>
                </p:cNvGrpSpPr>
                <p:nvPr/>
              </p:nvGrpSpPr>
              <p:grpSpPr bwMode="auto">
                <a:xfrm>
                  <a:off x="1069" y="2778"/>
                  <a:ext cx="806" cy="427"/>
                  <a:chOff x="1069" y="2778"/>
                  <a:chExt cx="806" cy="427"/>
                </a:xfrm>
              </p:grpSpPr>
              <p:sp>
                <p:nvSpPr>
                  <p:cNvPr id="25706" name="Text Box 50"/>
                  <p:cNvSpPr txBox="1">
                    <a:spLocks noChangeArrowheads="1"/>
                  </p:cNvSpPr>
                  <p:nvPr/>
                </p:nvSpPr>
                <p:spPr bwMode="auto">
                  <a:xfrm>
                    <a:off x="1078" y="2778"/>
                    <a:ext cx="518" cy="392"/>
                  </a:xfrm>
                  <a:prstGeom prst="rect">
                    <a:avLst/>
                  </a:prstGeom>
                  <a:noFill/>
                  <a:ln w="9525">
                    <a:noFill/>
                    <a:miter lim="800000"/>
                    <a:headEnd/>
                    <a:tailEnd/>
                  </a:ln>
                </p:spPr>
                <p:txBody>
                  <a:bodyPr lIns="27432" tIns="0" rIns="27432" bIns="0" anchor="ctr"/>
                  <a:lstStyle/>
                  <a:p>
                    <a:r>
                      <a:rPr lang="en-US" sz="500" dirty="0"/>
                      <a:t>Cost &amp; Performance Analysis</a:t>
                    </a:r>
                  </a:p>
                  <a:p>
                    <a:r>
                      <a:rPr lang="en-US" sz="500" dirty="0"/>
                      <a:t>Jeff Goodman</a:t>
                    </a:r>
                  </a:p>
                  <a:p>
                    <a:r>
                      <a:rPr lang="en-US" sz="500" dirty="0"/>
                      <a:t>Supervisor</a:t>
                    </a:r>
                  </a:p>
                  <a:p>
                    <a:pPr>
                      <a:lnSpc>
                        <a:spcPct val="95000"/>
                      </a:lnSpc>
                    </a:pPr>
                    <a:r>
                      <a:rPr lang="en-US" sz="500" dirty="0"/>
                      <a:t>263-2</a:t>
                    </a:r>
                    <a:endParaRPr lang="en-US" sz="500" dirty="0">
                      <a:latin typeface="Verdana" pitchFamily="34" charset="0"/>
                    </a:endParaRPr>
                  </a:p>
                </p:txBody>
              </p:sp>
              <p:sp>
                <p:nvSpPr>
                  <p:cNvPr id="25707" name="Rectangle 96"/>
                  <p:cNvSpPr>
                    <a:spLocks noChangeArrowheads="1"/>
                  </p:cNvSpPr>
                  <p:nvPr/>
                </p:nvSpPr>
                <p:spPr bwMode="auto">
                  <a:xfrm>
                    <a:off x="1069" y="2785"/>
                    <a:ext cx="806" cy="420"/>
                  </a:xfrm>
                  <a:prstGeom prst="rect">
                    <a:avLst/>
                  </a:prstGeom>
                  <a:noFill/>
                  <a:ln w="9525">
                    <a:solidFill>
                      <a:schemeClr val="tx1"/>
                    </a:solidFill>
                    <a:miter lim="800000"/>
                    <a:headEnd/>
                    <a:tailEnd/>
                  </a:ln>
                </p:spPr>
                <p:txBody>
                  <a:bodyPr wrap="none" anchor="ctr"/>
                  <a:lstStyle/>
                  <a:p>
                    <a:endParaRPr lang="en-US" dirty="0"/>
                  </a:p>
                </p:txBody>
              </p:sp>
            </p:grpSp>
          </p:grpSp>
        </p:grpSp>
        <p:pic>
          <p:nvPicPr>
            <p:cNvPr id="224" name="Picture 2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75864" y="4355525"/>
              <a:ext cx="411030" cy="576072"/>
            </a:xfrm>
            <a:prstGeom prst="rect">
              <a:avLst/>
            </a:prstGeom>
          </p:spPr>
        </p:pic>
        <p:pic>
          <p:nvPicPr>
            <p:cNvPr id="230" name="Picture 2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56448" y="3054201"/>
              <a:ext cx="426696" cy="576072"/>
            </a:xfrm>
            <a:prstGeom prst="rect">
              <a:avLst/>
            </a:prstGeom>
          </p:spPr>
        </p:pic>
      </p:grpSp>
      <p:grpSp>
        <p:nvGrpSpPr>
          <p:cNvPr id="239" name="Group 238"/>
          <p:cNvGrpSpPr/>
          <p:nvPr/>
        </p:nvGrpSpPr>
        <p:grpSpPr>
          <a:xfrm>
            <a:off x="5513731" y="3052708"/>
            <a:ext cx="1173210" cy="2520541"/>
            <a:chOff x="3313881" y="3068609"/>
            <a:chExt cx="1173210" cy="2520541"/>
          </a:xfrm>
        </p:grpSpPr>
        <p:sp>
          <p:nvSpPr>
            <p:cNvPr id="25644" name="Text Box 31"/>
            <p:cNvSpPr txBox="1">
              <a:spLocks noChangeArrowheads="1"/>
            </p:cNvSpPr>
            <p:nvPr/>
          </p:nvSpPr>
          <p:spPr bwMode="auto">
            <a:xfrm>
              <a:off x="3723765" y="3519754"/>
              <a:ext cx="152964" cy="123294"/>
            </a:xfrm>
            <a:prstGeom prst="rect">
              <a:avLst/>
            </a:prstGeom>
            <a:noFill/>
            <a:ln w="9525">
              <a:noFill/>
              <a:miter lim="800000"/>
              <a:headEnd/>
              <a:tailEnd/>
            </a:ln>
          </p:spPr>
          <p:txBody>
            <a:bodyPr wrap="none" lIns="0" tIns="0" rIns="0" bIns="0" anchor="ctr"/>
            <a:lstStyle/>
            <a:p>
              <a:r>
                <a:rPr lang="en-US" sz="500" dirty="0"/>
                <a:t>2660</a:t>
              </a:r>
            </a:p>
          </p:txBody>
        </p:sp>
        <p:sp>
          <p:nvSpPr>
            <p:cNvPr id="25643" name="Rectangle 170"/>
            <p:cNvSpPr>
              <a:spLocks noChangeArrowheads="1"/>
            </p:cNvSpPr>
            <p:nvPr/>
          </p:nvSpPr>
          <p:spPr bwMode="auto">
            <a:xfrm>
              <a:off x="3315326" y="3068609"/>
              <a:ext cx="1163107" cy="588450"/>
            </a:xfrm>
            <a:prstGeom prst="rect">
              <a:avLst/>
            </a:prstGeom>
            <a:noFill/>
            <a:ln w="9525">
              <a:solidFill>
                <a:schemeClr val="tx1"/>
              </a:solidFill>
              <a:miter lim="800000"/>
              <a:headEnd/>
              <a:tailEnd/>
            </a:ln>
          </p:spPr>
          <p:txBody>
            <a:bodyPr wrap="none" anchor="ctr"/>
            <a:lstStyle/>
            <a:p>
              <a:endParaRPr lang="en-US" dirty="0"/>
            </a:p>
          </p:txBody>
        </p:sp>
        <p:sp>
          <p:nvSpPr>
            <p:cNvPr id="25641" name="Rectangle 97"/>
            <p:cNvSpPr>
              <a:spLocks noChangeArrowheads="1"/>
            </p:cNvSpPr>
            <p:nvPr/>
          </p:nvSpPr>
          <p:spPr bwMode="auto">
            <a:xfrm>
              <a:off x="3323984" y="3715904"/>
              <a:ext cx="1163107" cy="588450"/>
            </a:xfrm>
            <a:prstGeom prst="rect">
              <a:avLst/>
            </a:prstGeom>
            <a:noFill/>
            <a:ln w="9525">
              <a:solidFill>
                <a:schemeClr val="tx1"/>
              </a:solidFill>
              <a:miter lim="800000"/>
              <a:headEnd/>
              <a:tailEnd/>
            </a:ln>
          </p:spPr>
          <p:txBody>
            <a:bodyPr wrap="none" anchor="ctr"/>
            <a:lstStyle/>
            <a:p>
              <a:endParaRPr lang="en-US" dirty="0"/>
            </a:p>
          </p:txBody>
        </p:sp>
        <p:sp>
          <p:nvSpPr>
            <p:cNvPr id="25636" name="Text Box 33"/>
            <p:cNvSpPr txBox="1">
              <a:spLocks noChangeArrowheads="1"/>
            </p:cNvSpPr>
            <p:nvPr/>
          </p:nvSpPr>
          <p:spPr bwMode="auto">
            <a:xfrm>
              <a:off x="3339335" y="5007614"/>
              <a:ext cx="747506" cy="549221"/>
            </a:xfrm>
            <a:prstGeom prst="rect">
              <a:avLst/>
            </a:prstGeom>
            <a:noFill/>
            <a:ln w="12700">
              <a:noFill/>
              <a:miter lim="800000"/>
              <a:headEnd/>
              <a:tailEnd/>
            </a:ln>
          </p:spPr>
          <p:txBody>
            <a:bodyPr lIns="27432" tIns="0" rIns="27432" bIns="0" anchor="ctr"/>
            <a:lstStyle/>
            <a:p>
              <a:r>
                <a:rPr lang="en-US" sz="500" dirty="0"/>
                <a:t>Non-Flight Research</a:t>
              </a:r>
            </a:p>
            <a:p>
              <a:r>
                <a:rPr lang="en-US" sz="500" dirty="0"/>
                <a:t>and Development</a:t>
              </a:r>
            </a:p>
            <a:p>
              <a:r>
                <a:rPr lang="en-US" sz="500" dirty="0"/>
                <a:t>Steve Woo</a:t>
              </a:r>
              <a:br>
                <a:rPr lang="en-US" sz="500" dirty="0"/>
              </a:br>
              <a:r>
                <a:rPr lang="en-US" sz="500" dirty="0"/>
                <a:t>Supervisor</a:t>
              </a:r>
            </a:p>
            <a:p>
              <a:r>
                <a:rPr lang="en-US" sz="500" dirty="0"/>
                <a:t>266-3</a:t>
              </a:r>
            </a:p>
          </p:txBody>
        </p:sp>
        <p:sp>
          <p:nvSpPr>
            <p:cNvPr id="25635" name="Rectangle 98"/>
            <p:cNvSpPr>
              <a:spLocks noChangeArrowheads="1"/>
            </p:cNvSpPr>
            <p:nvPr/>
          </p:nvSpPr>
          <p:spPr bwMode="auto">
            <a:xfrm>
              <a:off x="3316669" y="4357595"/>
              <a:ext cx="1163108" cy="588450"/>
            </a:xfrm>
            <a:prstGeom prst="rect">
              <a:avLst/>
            </a:prstGeom>
            <a:noFill/>
            <a:ln w="9525">
              <a:solidFill>
                <a:schemeClr val="tx1"/>
              </a:solidFill>
              <a:miter lim="800000"/>
              <a:headEnd/>
              <a:tailEnd/>
            </a:ln>
          </p:spPr>
          <p:txBody>
            <a:bodyPr wrap="none" anchor="ctr"/>
            <a:lstStyle/>
            <a:p>
              <a:endParaRPr lang="en-US" dirty="0"/>
            </a:p>
          </p:txBody>
        </p:sp>
        <p:sp>
          <p:nvSpPr>
            <p:cNvPr id="25645" name="Rectangle 82"/>
            <p:cNvSpPr>
              <a:spLocks noChangeArrowheads="1"/>
            </p:cNvSpPr>
            <p:nvPr/>
          </p:nvSpPr>
          <p:spPr bwMode="auto">
            <a:xfrm>
              <a:off x="3316770" y="3092427"/>
              <a:ext cx="747505" cy="549220"/>
            </a:xfrm>
            <a:prstGeom prst="rect">
              <a:avLst/>
            </a:prstGeom>
            <a:noFill/>
            <a:ln w="9525">
              <a:noFill/>
              <a:miter lim="800000"/>
              <a:headEnd/>
              <a:tailEnd/>
            </a:ln>
          </p:spPr>
          <p:txBody>
            <a:bodyPr lIns="0" tIns="18288" rIns="0" bIns="0" anchorCtr="1"/>
            <a:lstStyle/>
            <a:p>
              <a:r>
                <a:rPr lang="en-US" sz="500" dirty="0"/>
                <a:t>Service &amp; Institutional Support Subcontracts</a:t>
              </a:r>
            </a:p>
            <a:p>
              <a:r>
                <a:rPr lang="en-US" sz="500" dirty="0"/>
                <a:t>Section</a:t>
              </a:r>
            </a:p>
            <a:p>
              <a:endParaRPr lang="en-US" sz="500" dirty="0"/>
            </a:p>
            <a:p>
              <a:r>
                <a:rPr lang="en-US" sz="500" dirty="0"/>
                <a:t>Dale Wright</a:t>
              </a:r>
            </a:p>
          </p:txBody>
        </p:sp>
        <p:sp>
          <p:nvSpPr>
            <p:cNvPr id="25640" name="Text Box 28"/>
            <p:cNvSpPr txBox="1">
              <a:spLocks noChangeArrowheads="1"/>
            </p:cNvSpPr>
            <p:nvPr/>
          </p:nvSpPr>
          <p:spPr bwMode="auto">
            <a:xfrm>
              <a:off x="3333798" y="3669217"/>
              <a:ext cx="747505" cy="549220"/>
            </a:xfrm>
            <a:prstGeom prst="rect">
              <a:avLst/>
            </a:prstGeom>
            <a:noFill/>
            <a:ln w="12700">
              <a:noFill/>
              <a:miter lim="800000"/>
              <a:headEnd/>
              <a:tailEnd/>
            </a:ln>
          </p:spPr>
          <p:txBody>
            <a:bodyPr lIns="27432" tIns="0" rIns="27432" bIns="0" anchor="ctr"/>
            <a:lstStyle/>
            <a:p>
              <a:r>
                <a:rPr lang="en-US" sz="500" dirty="0"/>
                <a:t>Labor &amp; Task Services</a:t>
              </a:r>
            </a:p>
            <a:p>
              <a:r>
                <a:rPr lang="en-US" sz="500" dirty="0"/>
                <a:t>Nancy Neilan</a:t>
              </a:r>
            </a:p>
            <a:p>
              <a:r>
                <a:rPr lang="en-US" sz="500" dirty="0"/>
                <a:t>Supervisor</a:t>
              </a:r>
            </a:p>
            <a:p>
              <a:r>
                <a:rPr lang="en-US" sz="500" dirty="0"/>
                <a:t>266-1</a:t>
              </a:r>
            </a:p>
          </p:txBody>
        </p:sp>
        <p:sp>
          <p:nvSpPr>
            <p:cNvPr id="25637" name="Rectangle 99"/>
            <p:cNvSpPr>
              <a:spLocks noChangeArrowheads="1"/>
            </p:cNvSpPr>
            <p:nvPr/>
          </p:nvSpPr>
          <p:spPr bwMode="auto">
            <a:xfrm>
              <a:off x="3313881" y="5000698"/>
              <a:ext cx="1163107" cy="588452"/>
            </a:xfrm>
            <a:prstGeom prst="rect">
              <a:avLst/>
            </a:prstGeom>
            <a:noFill/>
            <a:ln w="9525">
              <a:solidFill>
                <a:schemeClr val="tx1"/>
              </a:solidFill>
              <a:miter lim="800000"/>
              <a:headEnd/>
              <a:tailEnd/>
            </a:ln>
          </p:spPr>
          <p:txBody>
            <a:bodyPr wrap="none" anchor="ctr"/>
            <a:lstStyle/>
            <a:p>
              <a:endParaRPr lang="en-US" dirty="0"/>
            </a:p>
          </p:txBody>
        </p:sp>
        <p:sp>
          <p:nvSpPr>
            <p:cNvPr id="25634" name="Text Box 35"/>
            <p:cNvSpPr txBox="1">
              <a:spLocks noChangeArrowheads="1"/>
            </p:cNvSpPr>
            <p:nvPr/>
          </p:nvSpPr>
          <p:spPr bwMode="auto">
            <a:xfrm>
              <a:off x="3334088" y="4399062"/>
              <a:ext cx="797531" cy="549220"/>
            </a:xfrm>
            <a:prstGeom prst="rect">
              <a:avLst/>
            </a:prstGeom>
            <a:noFill/>
            <a:ln w="12700">
              <a:noFill/>
              <a:miter lim="800000"/>
              <a:headEnd/>
              <a:tailEnd/>
            </a:ln>
          </p:spPr>
          <p:txBody>
            <a:bodyPr lIns="27432" tIns="0" rIns="27432" bIns="0" anchor="ctr"/>
            <a:lstStyle/>
            <a:p>
              <a:r>
                <a:rPr lang="en-US" sz="500" dirty="0"/>
                <a:t>Construction, Facilities</a:t>
              </a:r>
            </a:p>
            <a:p>
              <a:r>
                <a:rPr lang="en-US" sz="500" dirty="0"/>
                <a:t> and Interplanetary </a:t>
              </a:r>
            </a:p>
            <a:p>
              <a:r>
                <a:rPr lang="en-US" sz="500" dirty="0"/>
                <a:t>Network</a:t>
              </a:r>
            </a:p>
            <a:p>
              <a:r>
                <a:rPr lang="en-US" sz="500" dirty="0"/>
                <a:t>Martin Johnson</a:t>
              </a:r>
              <a:br>
                <a:rPr lang="en-US" sz="500" dirty="0"/>
              </a:br>
              <a:r>
                <a:rPr lang="en-US" sz="500" dirty="0"/>
                <a:t>Supervisor</a:t>
              </a:r>
            </a:p>
            <a:p>
              <a:r>
                <a:rPr lang="en-US" sz="500" dirty="0"/>
                <a:t>266-2</a:t>
              </a:r>
            </a:p>
          </p:txBody>
        </p:sp>
        <p:pic>
          <p:nvPicPr>
            <p:cNvPr id="25694" name="Picture 87" descr="NeilanD2004_213x298"/>
            <p:cNvPicPr preferRelativeResize="0">
              <a:picLocks noChangeArrowheads="1"/>
            </p:cNvPicPr>
            <p:nvPr/>
          </p:nvPicPr>
          <p:blipFill>
            <a:blip r:embed="rId13" cstate="screen"/>
            <a:srcRect/>
            <a:stretch>
              <a:fillRect/>
            </a:stretch>
          </p:blipFill>
          <p:spPr bwMode="auto">
            <a:xfrm>
              <a:off x="4063803" y="3720107"/>
              <a:ext cx="415602" cy="581445"/>
            </a:xfrm>
            <a:prstGeom prst="rect">
              <a:avLst/>
            </a:prstGeom>
            <a:noFill/>
            <a:ln w="9525">
              <a:noFill/>
              <a:miter lim="800000"/>
              <a:headEnd/>
              <a:tailEnd/>
            </a:ln>
          </p:spPr>
        </p:pic>
        <p:pic>
          <p:nvPicPr>
            <p:cNvPr id="25615" name="Picture 124" descr="Johnson,Martin_small.jpg"/>
            <p:cNvPicPr>
              <a:picLocks noChangeAspect="1"/>
            </p:cNvPicPr>
            <p:nvPr/>
          </p:nvPicPr>
          <p:blipFill>
            <a:blip r:embed="rId14" cstate="screen"/>
            <a:srcRect/>
            <a:stretch>
              <a:fillRect/>
            </a:stretch>
          </p:blipFill>
          <p:spPr bwMode="auto">
            <a:xfrm>
              <a:off x="4050875" y="4368347"/>
              <a:ext cx="422630" cy="566928"/>
            </a:xfrm>
            <a:prstGeom prst="rect">
              <a:avLst/>
            </a:prstGeom>
            <a:noFill/>
            <a:ln w="9525">
              <a:noFill/>
              <a:miter lim="800000"/>
              <a:headEnd/>
              <a:tailEnd/>
            </a:ln>
          </p:spPr>
        </p:pic>
        <p:pic>
          <p:nvPicPr>
            <p:cNvPr id="233" name="Picture 2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50105" y="5011161"/>
              <a:ext cx="420533" cy="576072"/>
            </a:xfrm>
            <a:prstGeom prst="rect">
              <a:avLst/>
            </a:prstGeom>
          </p:spPr>
        </p:pic>
        <p:pic>
          <p:nvPicPr>
            <p:cNvPr id="234" name="Picture 2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50875" y="3083110"/>
              <a:ext cx="421574" cy="576072"/>
            </a:xfrm>
            <a:prstGeom prst="rect">
              <a:avLst/>
            </a:prstGeom>
          </p:spPr>
        </p:pic>
      </p:grpSp>
      <p:grpSp>
        <p:nvGrpSpPr>
          <p:cNvPr id="241" name="Group 240"/>
          <p:cNvGrpSpPr/>
          <p:nvPr/>
        </p:nvGrpSpPr>
        <p:grpSpPr>
          <a:xfrm>
            <a:off x="9308602" y="2777660"/>
            <a:ext cx="1174651" cy="2152045"/>
            <a:chOff x="7347294" y="2809409"/>
            <a:chExt cx="1174651" cy="2152045"/>
          </a:xfrm>
        </p:grpSpPr>
        <p:grpSp>
          <p:nvGrpSpPr>
            <p:cNvPr id="25" name="Group 412"/>
            <p:cNvGrpSpPr>
              <a:grpSpLocks/>
            </p:cNvGrpSpPr>
            <p:nvPr/>
          </p:nvGrpSpPr>
          <p:grpSpPr bwMode="auto">
            <a:xfrm>
              <a:off x="7347294" y="2809409"/>
              <a:ext cx="1174651" cy="2152045"/>
              <a:chOff x="5334" y="1664"/>
              <a:chExt cx="814" cy="1536"/>
            </a:xfrm>
          </p:grpSpPr>
          <p:sp>
            <p:nvSpPr>
              <p:cNvPr id="25660" name="Line 181"/>
              <p:cNvSpPr>
                <a:spLocks noChangeShapeType="1"/>
              </p:cNvSpPr>
              <p:nvPr/>
            </p:nvSpPr>
            <p:spPr bwMode="auto">
              <a:xfrm flipH="1">
                <a:off x="5737" y="1664"/>
                <a:ext cx="0" cy="196"/>
              </a:xfrm>
              <a:prstGeom prst="line">
                <a:avLst/>
              </a:prstGeom>
              <a:noFill/>
              <a:ln w="9525">
                <a:solidFill>
                  <a:schemeClr val="tx1"/>
                </a:solidFill>
                <a:round/>
                <a:headEnd/>
                <a:tailEnd/>
              </a:ln>
            </p:spPr>
            <p:txBody>
              <a:bodyPr wrap="square">
                <a:spAutoFit/>
              </a:bodyPr>
              <a:lstStyle/>
              <a:p>
                <a:endParaRPr lang="en-US" dirty="0"/>
              </a:p>
            </p:txBody>
          </p:sp>
          <p:grpSp>
            <p:nvGrpSpPr>
              <p:cNvPr id="26" name="Group 402"/>
              <p:cNvGrpSpPr>
                <a:grpSpLocks/>
              </p:cNvGrpSpPr>
              <p:nvPr/>
            </p:nvGrpSpPr>
            <p:grpSpPr bwMode="auto">
              <a:xfrm>
                <a:off x="5342" y="2320"/>
                <a:ext cx="806" cy="420"/>
                <a:chOff x="5342" y="2335"/>
                <a:chExt cx="806" cy="420"/>
              </a:xfrm>
            </p:grpSpPr>
            <p:sp>
              <p:nvSpPr>
                <p:cNvPr id="25671" name="Text Box 40"/>
                <p:cNvSpPr txBox="1">
                  <a:spLocks noChangeArrowheads="1"/>
                </p:cNvSpPr>
                <p:nvPr/>
              </p:nvSpPr>
              <p:spPr bwMode="auto">
                <a:xfrm>
                  <a:off x="5346" y="2360"/>
                  <a:ext cx="518" cy="392"/>
                </a:xfrm>
                <a:prstGeom prst="rect">
                  <a:avLst/>
                </a:prstGeom>
                <a:noFill/>
                <a:ln w="9525">
                  <a:noFill/>
                  <a:miter lim="800000"/>
                  <a:headEnd/>
                  <a:tailEnd/>
                </a:ln>
              </p:spPr>
              <p:txBody>
                <a:bodyPr lIns="27432" tIns="0" rIns="27432" bIns="0" anchor="ctr"/>
                <a:lstStyle/>
                <a:p>
                  <a:r>
                    <a:rPr lang="en-US" sz="500" dirty="0"/>
                    <a:t>Eastern States</a:t>
                  </a:r>
                </a:p>
                <a:p>
                  <a:r>
                    <a:rPr lang="en-US" sz="500" dirty="0"/>
                    <a:t>University Subcontracts</a:t>
                  </a:r>
                </a:p>
                <a:p>
                  <a:r>
                    <a:rPr lang="en-US" sz="500" dirty="0"/>
                    <a:t>Tom Currier</a:t>
                  </a:r>
                  <a:br>
                    <a:rPr lang="en-US" sz="500" dirty="0"/>
                  </a:br>
                  <a:r>
                    <a:rPr lang="en-US" sz="500" dirty="0"/>
                    <a:t>Supervisor</a:t>
                  </a:r>
                </a:p>
                <a:p>
                  <a:r>
                    <a:rPr lang="en-US" sz="500" dirty="0"/>
                    <a:t>269-1</a:t>
                  </a:r>
                </a:p>
              </p:txBody>
            </p:sp>
            <p:sp>
              <p:nvSpPr>
                <p:cNvPr id="25672" name="Rectangle 87"/>
                <p:cNvSpPr>
                  <a:spLocks noChangeArrowheads="1"/>
                </p:cNvSpPr>
                <p:nvPr/>
              </p:nvSpPr>
              <p:spPr bwMode="auto">
                <a:xfrm>
                  <a:off x="5342" y="2335"/>
                  <a:ext cx="806" cy="420"/>
                </a:xfrm>
                <a:prstGeom prst="rect">
                  <a:avLst/>
                </a:prstGeom>
                <a:noFill/>
                <a:ln w="9525">
                  <a:solidFill>
                    <a:schemeClr val="tx1"/>
                  </a:solidFill>
                  <a:miter lim="800000"/>
                  <a:headEnd/>
                  <a:tailEnd/>
                </a:ln>
              </p:spPr>
              <p:txBody>
                <a:bodyPr wrap="none" anchor="ctr"/>
                <a:lstStyle/>
                <a:p>
                  <a:endParaRPr lang="en-US" dirty="0"/>
                </a:p>
              </p:txBody>
            </p:sp>
          </p:grpSp>
          <p:grpSp>
            <p:nvGrpSpPr>
              <p:cNvPr id="27" name="Group 401"/>
              <p:cNvGrpSpPr>
                <a:grpSpLocks/>
              </p:cNvGrpSpPr>
              <p:nvPr/>
            </p:nvGrpSpPr>
            <p:grpSpPr bwMode="auto">
              <a:xfrm>
                <a:off x="5340" y="2780"/>
                <a:ext cx="806" cy="420"/>
                <a:chOff x="5339" y="2795"/>
                <a:chExt cx="806" cy="420"/>
              </a:xfrm>
            </p:grpSpPr>
            <p:sp>
              <p:nvSpPr>
                <p:cNvPr id="25668" name="Text Box 45"/>
                <p:cNvSpPr txBox="1">
                  <a:spLocks noChangeArrowheads="1"/>
                </p:cNvSpPr>
                <p:nvPr/>
              </p:nvSpPr>
              <p:spPr bwMode="auto">
                <a:xfrm>
                  <a:off x="5345" y="2822"/>
                  <a:ext cx="518" cy="392"/>
                </a:xfrm>
                <a:prstGeom prst="rect">
                  <a:avLst/>
                </a:prstGeom>
                <a:noFill/>
                <a:ln w="9525">
                  <a:noFill/>
                  <a:miter lim="800000"/>
                  <a:headEnd/>
                  <a:tailEnd/>
                </a:ln>
              </p:spPr>
              <p:txBody>
                <a:bodyPr lIns="27432" tIns="0" rIns="27432" bIns="0" anchor="ctr"/>
                <a:lstStyle/>
                <a:p>
                  <a:r>
                    <a:rPr lang="en-US" sz="500" dirty="0"/>
                    <a:t>Western States</a:t>
                  </a:r>
                </a:p>
                <a:p>
                  <a:r>
                    <a:rPr lang="en-US" sz="500" dirty="0"/>
                    <a:t>University Subcontracts</a:t>
                  </a:r>
                </a:p>
                <a:p>
                  <a:r>
                    <a:rPr lang="en-US" sz="500" dirty="0"/>
                    <a:t>Patrick Thompson</a:t>
                  </a:r>
                </a:p>
                <a:p>
                  <a:r>
                    <a:rPr lang="en-US" sz="500" dirty="0"/>
                    <a:t>Supervisor</a:t>
                  </a:r>
                </a:p>
                <a:p>
                  <a:r>
                    <a:rPr lang="en-US" sz="500" dirty="0"/>
                    <a:t>269-2</a:t>
                  </a:r>
                </a:p>
              </p:txBody>
            </p:sp>
            <p:sp>
              <p:nvSpPr>
                <p:cNvPr id="25669" name="Rectangle 86"/>
                <p:cNvSpPr>
                  <a:spLocks noChangeArrowheads="1"/>
                </p:cNvSpPr>
                <p:nvPr/>
              </p:nvSpPr>
              <p:spPr bwMode="auto">
                <a:xfrm>
                  <a:off x="5339" y="2795"/>
                  <a:ext cx="806" cy="420"/>
                </a:xfrm>
                <a:prstGeom prst="rect">
                  <a:avLst/>
                </a:prstGeom>
                <a:noFill/>
                <a:ln w="9525">
                  <a:solidFill>
                    <a:schemeClr val="tx1"/>
                  </a:solidFill>
                  <a:miter lim="800000"/>
                  <a:headEnd/>
                  <a:tailEnd/>
                </a:ln>
              </p:spPr>
              <p:txBody>
                <a:bodyPr wrap="none" anchor="ctr"/>
                <a:lstStyle/>
                <a:p>
                  <a:endParaRPr lang="en-US" dirty="0"/>
                </a:p>
              </p:txBody>
            </p:sp>
            <p:pic>
              <p:nvPicPr>
                <p:cNvPr id="25670" name="Picture 360" descr="ThompsonPatrickD2006_1207_D485"/>
                <p:cNvPicPr preferRelativeResize="0">
                  <a:picLocks noChangeArrowheads="1"/>
                </p:cNvPicPr>
                <p:nvPr/>
              </p:nvPicPr>
              <p:blipFill>
                <a:blip r:embed="rId17" cstate="screen"/>
                <a:srcRect/>
                <a:stretch>
                  <a:fillRect/>
                </a:stretch>
              </p:blipFill>
              <p:spPr bwMode="auto">
                <a:xfrm>
                  <a:off x="5851" y="2802"/>
                  <a:ext cx="288" cy="405"/>
                </a:xfrm>
                <a:prstGeom prst="rect">
                  <a:avLst/>
                </a:prstGeom>
                <a:noFill/>
                <a:ln w="9525">
                  <a:noFill/>
                  <a:miter lim="800000"/>
                  <a:headEnd/>
                  <a:tailEnd/>
                </a:ln>
              </p:spPr>
            </p:pic>
          </p:grpSp>
          <p:grpSp>
            <p:nvGrpSpPr>
              <p:cNvPr id="28" name="Group 411"/>
              <p:cNvGrpSpPr>
                <a:grpSpLocks/>
              </p:cNvGrpSpPr>
              <p:nvPr/>
            </p:nvGrpSpPr>
            <p:grpSpPr bwMode="auto">
              <a:xfrm>
                <a:off x="5334" y="1860"/>
                <a:ext cx="812" cy="420"/>
                <a:chOff x="5341" y="1860"/>
                <a:chExt cx="812" cy="420"/>
              </a:xfrm>
            </p:grpSpPr>
            <p:sp>
              <p:nvSpPr>
                <p:cNvPr id="25664" name="Rectangle 85"/>
                <p:cNvSpPr>
                  <a:spLocks noChangeArrowheads="1"/>
                </p:cNvSpPr>
                <p:nvPr/>
              </p:nvSpPr>
              <p:spPr bwMode="auto">
                <a:xfrm>
                  <a:off x="5341" y="1875"/>
                  <a:ext cx="518" cy="392"/>
                </a:xfrm>
                <a:prstGeom prst="rect">
                  <a:avLst/>
                </a:prstGeom>
                <a:solidFill>
                  <a:schemeClr val="bg1"/>
                </a:solidFill>
                <a:ln w="9525">
                  <a:noFill/>
                  <a:miter lim="800000"/>
                  <a:headEnd/>
                  <a:tailEnd/>
                </a:ln>
              </p:spPr>
              <p:txBody>
                <a:bodyPr lIns="0" tIns="18288" rIns="0" bIns="0" anchorCtr="1"/>
                <a:lstStyle/>
                <a:p>
                  <a:pPr>
                    <a:lnSpc>
                      <a:spcPct val="95000"/>
                    </a:lnSpc>
                  </a:pPr>
                  <a:r>
                    <a:rPr lang="en-US" sz="500" dirty="0"/>
                    <a:t>University</a:t>
                  </a:r>
                </a:p>
                <a:p>
                  <a:pPr>
                    <a:lnSpc>
                      <a:spcPct val="95000"/>
                    </a:lnSpc>
                  </a:pPr>
                  <a:r>
                    <a:rPr lang="en-US" sz="500" dirty="0"/>
                    <a:t>Subcontracts Section</a:t>
                  </a:r>
                  <a:br>
                    <a:rPr lang="en-US" sz="500" dirty="0"/>
                  </a:br>
                  <a:r>
                    <a:rPr lang="en-US" sz="500" dirty="0"/>
                    <a:t/>
                  </a:r>
                  <a:br>
                    <a:rPr lang="en-US" sz="500" dirty="0"/>
                  </a:br>
                  <a:r>
                    <a:rPr lang="en-US" sz="500" dirty="0"/>
                    <a:t>Della Borlund</a:t>
                  </a:r>
                </a:p>
              </p:txBody>
            </p:sp>
            <p:sp>
              <p:nvSpPr>
                <p:cNvPr id="25665" name="Text Box 14"/>
                <p:cNvSpPr txBox="1">
                  <a:spLocks noChangeArrowheads="1"/>
                </p:cNvSpPr>
                <p:nvPr/>
              </p:nvSpPr>
              <p:spPr bwMode="auto">
                <a:xfrm>
                  <a:off x="5537" y="2215"/>
                  <a:ext cx="142" cy="47"/>
                </a:xfrm>
                <a:prstGeom prst="rect">
                  <a:avLst/>
                </a:prstGeom>
                <a:noFill/>
                <a:ln w="9525">
                  <a:noFill/>
                  <a:miter lim="800000"/>
                  <a:headEnd/>
                  <a:tailEnd/>
                </a:ln>
              </p:spPr>
              <p:txBody>
                <a:bodyPr wrap="none" lIns="0" tIns="0" rIns="0" bIns="0" anchor="ctr"/>
                <a:lstStyle/>
                <a:p>
                  <a:pPr>
                    <a:spcBef>
                      <a:spcPct val="50000"/>
                    </a:spcBef>
                  </a:pPr>
                  <a:r>
                    <a:rPr lang="en-US" sz="500" dirty="0"/>
                    <a:t>2690</a:t>
                  </a:r>
                </a:p>
              </p:txBody>
            </p:sp>
            <p:sp>
              <p:nvSpPr>
                <p:cNvPr id="25666" name="Rectangle 173"/>
                <p:cNvSpPr>
                  <a:spLocks noChangeArrowheads="1"/>
                </p:cNvSpPr>
                <p:nvPr/>
              </p:nvSpPr>
              <p:spPr bwMode="auto">
                <a:xfrm>
                  <a:off x="5347" y="1860"/>
                  <a:ext cx="806" cy="420"/>
                </a:xfrm>
                <a:prstGeom prst="rect">
                  <a:avLst/>
                </a:prstGeom>
                <a:noFill/>
                <a:ln w="9525">
                  <a:solidFill>
                    <a:schemeClr val="tx1"/>
                  </a:solidFill>
                  <a:miter lim="800000"/>
                  <a:headEnd/>
                  <a:tailEnd/>
                </a:ln>
              </p:spPr>
              <p:txBody>
                <a:bodyPr wrap="none" anchor="ctr"/>
                <a:lstStyle/>
                <a:p>
                  <a:endParaRPr lang="en-US" dirty="0"/>
                </a:p>
              </p:txBody>
            </p:sp>
          </p:grpSp>
        </p:grpSp>
        <p:pic>
          <p:nvPicPr>
            <p:cNvPr id="235" name="Picture 234"/>
            <p:cNvPicPr>
              <a:picLocks noChangeAspect="1"/>
            </p:cNvPicPr>
            <p:nvPr/>
          </p:nvPicPr>
          <p:blipFill rotWithShape="1">
            <a:blip r:embed="rId18" cstate="print">
              <a:extLst>
                <a:ext uri="{28A0092B-C50C-407E-A947-70E740481C1C}">
                  <a14:useLocalDpi xmlns:a14="http://schemas.microsoft.com/office/drawing/2010/main" val="0"/>
                </a:ext>
              </a:extLst>
            </a:blip>
            <a:srcRect l="15434" r="10984" b="27858"/>
            <a:stretch/>
          </p:blipFill>
          <p:spPr>
            <a:xfrm>
              <a:off x="8077807" y="3097013"/>
              <a:ext cx="428177" cy="576072"/>
            </a:xfrm>
            <a:prstGeom prst="rect">
              <a:avLst/>
            </a:prstGeom>
          </p:spPr>
        </p:pic>
        <p:pic>
          <p:nvPicPr>
            <p:cNvPr id="236" name="Picture 235"/>
            <p:cNvPicPr>
              <a:picLocks noChangeAspect="1"/>
            </p:cNvPicPr>
            <p:nvPr/>
          </p:nvPicPr>
          <p:blipFill rotWithShape="1">
            <a:blip r:embed="rId19" cstate="print">
              <a:extLst>
                <a:ext uri="{BEBA8EAE-BF5A-486C-A8C5-ECC9F3942E4B}">
                  <a14:imgProps xmlns:a14="http://schemas.microsoft.com/office/drawing/2010/main">
                    <a14:imgLayer r:embed="rId20">
                      <a14:imgEffect>
                        <a14:sharpenSoften amount="25000"/>
                      </a14:imgEffect>
                    </a14:imgLayer>
                  </a14:imgProps>
                </a:ext>
                <a:ext uri="{28A0092B-C50C-407E-A947-70E740481C1C}">
                  <a14:useLocalDpi xmlns:a14="http://schemas.microsoft.com/office/drawing/2010/main" val="0"/>
                </a:ext>
              </a:extLst>
            </a:blip>
            <a:srcRect r="7973"/>
            <a:stretch/>
          </p:blipFill>
          <p:spPr>
            <a:xfrm>
              <a:off x="8087313" y="3739503"/>
              <a:ext cx="428532" cy="576072"/>
            </a:xfrm>
            <a:prstGeom prst="rect">
              <a:avLst/>
            </a:prstGeom>
          </p:spPr>
        </p:pic>
      </p:grpSp>
      <p:grpSp>
        <p:nvGrpSpPr>
          <p:cNvPr id="240" name="Group 239"/>
          <p:cNvGrpSpPr/>
          <p:nvPr/>
        </p:nvGrpSpPr>
        <p:grpSpPr>
          <a:xfrm>
            <a:off x="6789888" y="3053763"/>
            <a:ext cx="1168302" cy="1873233"/>
            <a:chOff x="4669550" y="3072812"/>
            <a:chExt cx="1168302" cy="1873233"/>
          </a:xfrm>
        </p:grpSpPr>
        <p:grpSp>
          <p:nvGrpSpPr>
            <p:cNvPr id="231" name="Group 230"/>
            <p:cNvGrpSpPr/>
            <p:nvPr/>
          </p:nvGrpSpPr>
          <p:grpSpPr>
            <a:xfrm>
              <a:off x="4669550" y="3072812"/>
              <a:ext cx="1168302" cy="1873233"/>
              <a:chOff x="4625660" y="3072812"/>
              <a:chExt cx="1168302" cy="1873233"/>
            </a:xfrm>
          </p:grpSpPr>
          <p:grpSp>
            <p:nvGrpSpPr>
              <p:cNvPr id="30" name="Group 397"/>
              <p:cNvGrpSpPr>
                <a:grpSpLocks/>
              </p:cNvGrpSpPr>
              <p:nvPr/>
            </p:nvGrpSpPr>
            <p:grpSpPr bwMode="auto">
              <a:xfrm>
                <a:off x="4630852" y="4357595"/>
                <a:ext cx="1163108" cy="588450"/>
                <a:chOff x="3637" y="2784"/>
                <a:chExt cx="806" cy="420"/>
              </a:xfrm>
            </p:grpSpPr>
            <p:sp>
              <p:nvSpPr>
                <p:cNvPr id="25657" name="Text Box 12"/>
                <p:cNvSpPr txBox="1">
                  <a:spLocks noChangeArrowheads="1"/>
                </p:cNvSpPr>
                <p:nvPr/>
              </p:nvSpPr>
              <p:spPr bwMode="auto">
                <a:xfrm>
                  <a:off x="3642" y="2788"/>
                  <a:ext cx="518" cy="392"/>
                </a:xfrm>
                <a:prstGeom prst="rect">
                  <a:avLst/>
                </a:prstGeom>
                <a:noFill/>
                <a:ln w="9525">
                  <a:noFill/>
                  <a:miter lim="800000"/>
                  <a:headEnd/>
                  <a:tailEnd/>
                </a:ln>
              </p:spPr>
              <p:txBody>
                <a:bodyPr lIns="27432" tIns="0" rIns="27432" bIns="0" anchor="ctr"/>
                <a:lstStyle/>
                <a:p>
                  <a:pPr>
                    <a:lnSpc>
                      <a:spcPct val="95000"/>
                    </a:lnSpc>
                  </a:pPr>
                  <a:r>
                    <a:rPr lang="en-US" sz="500" dirty="0"/>
                    <a:t>Solar System </a:t>
                  </a:r>
                </a:p>
                <a:p>
                  <a:pPr>
                    <a:lnSpc>
                      <a:spcPct val="95000"/>
                    </a:lnSpc>
                  </a:pPr>
                  <a:r>
                    <a:rPr lang="en-US" sz="500" dirty="0"/>
                    <a:t>Exploration (4x) &amp; </a:t>
                  </a:r>
                  <a:br>
                    <a:rPr lang="en-US" sz="500" dirty="0"/>
                  </a:br>
                  <a:r>
                    <a:rPr lang="en-US" sz="500" dirty="0"/>
                    <a:t>Mars Exploration Directorates (6x)</a:t>
                  </a:r>
                </a:p>
                <a:p>
                  <a:pPr>
                    <a:lnSpc>
                      <a:spcPct val="95000"/>
                    </a:lnSpc>
                  </a:pPr>
                  <a:r>
                    <a:rPr lang="en-US" sz="500" dirty="0"/>
                    <a:t>Jose Medrano</a:t>
                  </a:r>
                  <a:br>
                    <a:rPr lang="en-US" sz="500" dirty="0"/>
                  </a:br>
                  <a:r>
                    <a:rPr lang="en-US" sz="500" dirty="0"/>
                    <a:t>Supervisor</a:t>
                  </a:r>
                </a:p>
                <a:p>
                  <a:pPr>
                    <a:lnSpc>
                      <a:spcPct val="95000"/>
                    </a:lnSpc>
                  </a:pPr>
                  <a:r>
                    <a:rPr lang="en-US" sz="500" dirty="0"/>
                    <a:t>267-2</a:t>
                  </a:r>
                </a:p>
              </p:txBody>
            </p:sp>
            <p:sp>
              <p:nvSpPr>
                <p:cNvPr id="25658" name="Rectangle 89"/>
                <p:cNvSpPr>
                  <a:spLocks noChangeArrowheads="1"/>
                </p:cNvSpPr>
                <p:nvPr/>
              </p:nvSpPr>
              <p:spPr bwMode="auto">
                <a:xfrm>
                  <a:off x="3637" y="2784"/>
                  <a:ext cx="806" cy="420"/>
                </a:xfrm>
                <a:prstGeom prst="rect">
                  <a:avLst/>
                </a:prstGeom>
                <a:noFill/>
                <a:ln w="9525">
                  <a:solidFill>
                    <a:schemeClr val="tx1"/>
                  </a:solidFill>
                  <a:miter lim="800000"/>
                  <a:headEnd/>
                  <a:tailEnd/>
                </a:ln>
              </p:spPr>
              <p:txBody>
                <a:bodyPr wrap="none" anchor="ctr"/>
                <a:lstStyle/>
                <a:p>
                  <a:endParaRPr lang="en-US" dirty="0"/>
                </a:p>
              </p:txBody>
            </p:sp>
          </p:grpSp>
          <p:grpSp>
            <p:nvGrpSpPr>
              <p:cNvPr id="31" name="Group 134"/>
              <p:cNvGrpSpPr>
                <a:grpSpLocks/>
              </p:cNvGrpSpPr>
              <p:nvPr/>
            </p:nvGrpSpPr>
            <p:grpSpPr bwMode="auto">
              <a:xfrm>
                <a:off x="4629410" y="3072812"/>
                <a:ext cx="1163108" cy="588450"/>
                <a:chOff x="5759451" y="3040024"/>
                <a:chExt cx="1279525" cy="666756"/>
              </a:xfrm>
            </p:grpSpPr>
            <p:grpSp>
              <p:nvGrpSpPr>
                <p:cNvPr id="25600" name="Group 368"/>
                <p:cNvGrpSpPr>
                  <a:grpSpLocks/>
                </p:cNvGrpSpPr>
                <p:nvPr/>
              </p:nvGrpSpPr>
              <p:grpSpPr bwMode="auto">
                <a:xfrm>
                  <a:off x="5764214" y="3052724"/>
                  <a:ext cx="822325" cy="641356"/>
                  <a:chOff x="3648" y="1875"/>
                  <a:chExt cx="518" cy="404"/>
                </a:xfrm>
              </p:grpSpPr>
              <p:sp>
                <p:nvSpPr>
                  <p:cNvPr id="25655" name="Text Box 10"/>
                  <p:cNvSpPr txBox="1">
                    <a:spLocks noChangeArrowheads="1"/>
                  </p:cNvSpPr>
                  <p:nvPr/>
                </p:nvSpPr>
                <p:spPr bwMode="auto">
                  <a:xfrm>
                    <a:off x="3854" y="2191"/>
                    <a:ext cx="106" cy="88"/>
                  </a:xfrm>
                  <a:prstGeom prst="rect">
                    <a:avLst/>
                  </a:prstGeom>
                  <a:noFill/>
                  <a:ln w="9525">
                    <a:noFill/>
                    <a:miter lim="800000"/>
                    <a:headEnd/>
                    <a:tailEnd/>
                  </a:ln>
                </p:spPr>
                <p:txBody>
                  <a:bodyPr wrap="none" lIns="0" tIns="0" rIns="0" bIns="0" anchor="ctr"/>
                  <a:lstStyle/>
                  <a:p>
                    <a:r>
                      <a:rPr lang="en-US" sz="500" dirty="0"/>
                      <a:t>2670</a:t>
                    </a:r>
                  </a:p>
                </p:txBody>
              </p:sp>
              <p:sp>
                <p:nvSpPr>
                  <p:cNvPr id="25656" name="Rectangle 83"/>
                  <p:cNvSpPr>
                    <a:spLocks noChangeArrowheads="1"/>
                  </p:cNvSpPr>
                  <p:nvPr/>
                </p:nvSpPr>
                <p:spPr bwMode="auto">
                  <a:xfrm>
                    <a:off x="3648" y="1875"/>
                    <a:ext cx="518" cy="392"/>
                  </a:xfrm>
                  <a:prstGeom prst="rect">
                    <a:avLst/>
                  </a:prstGeom>
                  <a:noFill/>
                  <a:ln w="9525">
                    <a:noFill/>
                    <a:miter lim="800000"/>
                    <a:headEnd/>
                    <a:tailEnd/>
                  </a:ln>
                </p:spPr>
                <p:txBody>
                  <a:bodyPr lIns="0" tIns="18288" rIns="0" bIns="0" anchorCtr="1"/>
                  <a:lstStyle/>
                  <a:p>
                    <a:r>
                      <a:rPr lang="en-US" sz="500" dirty="0"/>
                      <a:t>Flight Project and</a:t>
                    </a:r>
                  </a:p>
                  <a:p>
                    <a:r>
                      <a:rPr lang="en-US" sz="500" dirty="0"/>
                      <a:t>Program Subcontracts Section</a:t>
                    </a:r>
                    <a:br>
                      <a:rPr lang="en-US" sz="500" dirty="0"/>
                    </a:br>
                    <a:endParaRPr lang="en-US" sz="500" dirty="0"/>
                  </a:p>
                  <a:p>
                    <a:r>
                      <a:rPr lang="en-US" sz="500" dirty="0"/>
                      <a:t>Janester Short</a:t>
                    </a:r>
                  </a:p>
                </p:txBody>
              </p:sp>
            </p:grpSp>
            <p:sp>
              <p:nvSpPr>
                <p:cNvPr id="25653" name="Rectangle 171"/>
                <p:cNvSpPr>
                  <a:spLocks noChangeArrowheads="1"/>
                </p:cNvSpPr>
                <p:nvPr/>
              </p:nvSpPr>
              <p:spPr bwMode="auto">
                <a:xfrm>
                  <a:off x="5759451" y="3040024"/>
                  <a:ext cx="1279525" cy="666756"/>
                </a:xfrm>
                <a:prstGeom prst="rect">
                  <a:avLst/>
                </a:prstGeom>
                <a:noFill/>
                <a:ln w="9525">
                  <a:solidFill>
                    <a:schemeClr val="tx1"/>
                  </a:solidFill>
                  <a:miter lim="800000"/>
                  <a:headEnd/>
                  <a:tailEnd/>
                </a:ln>
              </p:spPr>
              <p:txBody>
                <a:bodyPr wrap="none" anchor="ctr"/>
                <a:lstStyle/>
                <a:p>
                  <a:endParaRPr lang="en-US" dirty="0"/>
                </a:p>
              </p:txBody>
            </p:sp>
          </p:grpSp>
          <p:grpSp>
            <p:nvGrpSpPr>
              <p:cNvPr id="25601" name="Group 132"/>
              <p:cNvGrpSpPr>
                <a:grpSpLocks/>
              </p:cNvGrpSpPr>
              <p:nvPr/>
            </p:nvGrpSpPr>
            <p:grpSpPr bwMode="auto">
              <a:xfrm>
                <a:off x="4625660" y="3714503"/>
                <a:ext cx="1168302" cy="588631"/>
                <a:chOff x="5755324" y="3767106"/>
                <a:chExt cx="1285239" cy="666961"/>
              </a:xfrm>
            </p:grpSpPr>
            <p:sp>
              <p:nvSpPr>
                <p:cNvPr id="25650" name="Text Box 14"/>
                <p:cNvSpPr txBox="1">
                  <a:spLocks noChangeArrowheads="1"/>
                </p:cNvSpPr>
                <p:nvPr/>
              </p:nvSpPr>
              <p:spPr bwMode="auto">
                <a:xfrm>
                  <a:off x="5755324" y="3811761"/>
                  <a:ext cx="822325" cy="622306"/>
                </a:xfrm>
                <a:prstGeom prst="rect">
                  <a:avLst/>
                </a:prstGeom>
                <a:noFill/>
                <a:ln w="12700">
                  <a:noFill/>
                  <a:miter lim="800000"/>
                  <a:headEnd/>
                  <a:tailEnd/>
                </a:ln>
              </p:spPr>
              <p:txBody>
                <a:bodyPr lIns="27432" tIns="0" rIns="27432" bIns="0" anchor="ctr"/>
                <a:lstStyle/>
                <a:p>
                  <a:r>
                    <a:rPr lang="en-US" sz="500" dirty="0"/>
                    <a:t>Astronomy &amp; Physics (7X) and Earth Science &amp; Tech. (8X)</a:t>
                  </a:r>
                </a:p>
                <a:p>
                  <a:r>
                    <a:rPr lang="en-US" sz="500" dirty="0"/>
                    <a:t>Kirk Bilby</a:t>
                  </a:r>
                  <a:br>
                    <a:rPr lang="en-US" sz="500" dirty="0"/>
                  </a:br>
                  <a:r>
                    <a:rPr lang="en-US" sz="500" dirty="0"/>
                    <a:t>Supervisor</a:t>
                  </a:r>
                </a:p>
                <a:p>
                  <a:r>
                    <a:rPr lang="en-US" sz="500" dirty="0"/>
                    <a:t>267-1</a:t>
                  </a:r>
                </a:p>
              </p:txBody>
            </p:sp>
            <p:sp>
              <p:nvSpPr>
                <p:cNvPr id="25651" name="Rectangle 88"/>
                <p:cNvSpPr>
                  <a:spLocks noChangeArrowheads="1"/>
                </p:cNvSpPr>
                <p:nvPr/>
              </p:nvSpPr>
              <p:spPr bwMode="auto">
                <a:xfrm>
                  <a:off x="5761038" y="3767106"/>
                  <a:ext cx="1279525" cy="666756"/>
                </a:xfrm>
                <a:prstGeom prst="rect">
                  <a:avLst/>
                </a:prstGeom>
                <a:noFill/>
                <a:ln w="9525">
                  <a:solidFill>
                    <a:schemeClr val="tx1"/>
                  </a:solidFill>
                  <a:miter lim="800000"/>
                  <a:headEnd/>
                  <a:tailEnd/>
                </a:ln>
              </p:spPr>
              <p:txBody>
                <a:bodyPr wrap="none" anchor="ctr"/>
                <a:lstStyle/>
                <a:p>
                  <a:endParaRPr lang="en-US" dirty="0"/>
                </a:p>
              </p:txBody>
            </p:sp>
          </p:grpSp>
        </p:grpSp>
        <p:pic>
          <p:nvPicPr>
            <p:cNvPr id="25638" name="Picture 280" descr="BilbyKirk05_1x1-25"/>
            <p:cNvPicPr preferRelativeResize="0">
              <a:picLocks noChangeArrowheads="1"/>
            </p:cNvPicPr>
            <p:nvPr/>
          </p:nvPicPr>
          <p:blipFill>
            <a:blip r:embed="rId21" cstate="screen"/>
            <a:srcRect/>
            <a:stretch>
              <a:fillRect/>
            </a:stretch>
          </p:blipFill>
          <p:spPr bwMode="auto">
            <a:xfrm>
              <a:off x="5413009" y="3721517"/>
              <a:ext cx="415602" cy="581446"/>
            </a:xfrm>
            <a:prstGeom prst="rect">
              <a:avLst/>
            </a:prstGeom>
            <a:noFill/>
            <a:ln w="9525">
              <a:noFill/>
              <a:miter lim="800000"/>
              <a:headEnd/>
              <a:tailEnd/>
            </a:ln>
          </p:spPr>
        </p:pic>
        <p:pic>
          <p:nvPicPr>
            <p:cNvPr id="14" name="Picture 1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407186" y="4366241"/>
              <a:ext cx="421578" cy="573453"/>
            </a:xfrm>
            <a:prstGeom prst="rect">
              <a:avLst/>
            </a:prstGeom>
          </p:spPr>
        </p:pic>
        <p:pic>
          <p:nvPicPr>
            <p:cNvPr id="238" name="Picture 237"/>
            <p:cNvPicPr>
              <a:picLocks noChangeAspect="1"/>
            </p:cNvPicPr>
            <p:nvPr/>
          </p:nvPicPr>
          <p:blipFill>
            <a:blip r:embed="rId23" cstate="print">
              <a:extLst>
                <a:ext uri="{BEBA8EAE-BF5A-486C-A8C5-ECC9F3942E4B}">
                  <a14:imgProps xmlns:a14="http://schemas.microsoft.com/office/drawing/2010/main">
                    <a14:imgLayer r:embed="rId24">
                      <a14:imgEffect>
                        <a14:sharpenSoften amount="25000"/>
                      </a14:imgEffect>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405585" y="3080405"/>
              <a:ext cx="424473" cy="576072"/>
            </a:xfrm>
            <a:prstGeom prst="rect">
              <a:avLst/>
            </a:prstGeom>
          </p:spPr>
        </p:pic>
      </p:grpSp>
      <p:grpSp>
        <p:nvGrpSpPr>
          <p:cNvPr id="245" name="Group 244"/>
          <p:cNvGrpSpPr/>
          <p:nvPr/>
        </p:nvGrpSpPr>
        <p:grpSpPr>
          <a:xfrm>
            <a:off x="8054779" y="2777005"/>
            <a:ext cx="1163107" cy="870066"/>
            <a:chOff x="6347905" y="2802405"/>
            <a:chExt cx="1163107" cy="870066"/>
          </a:xfrm>
        </p:grpSpPr>
        <p:grpSp>
          <p:nvGrpSpPr>
            <p:cNvPr id="5" name="Group 413"/>
            <p:cNvGrpSpPr>
              <a:grpSpLocks/>
            </p:cNvGrpSpPr>
            <p:nvPr/>
          </p:nvGrpSpPr>
          <p:grpSpPr bwMode="auto">
            <a:xfrm>
              <a:off x="6347905" y="2802405"/>
              <a:ext cx="1163107" cy="870066"/>
              <a:chOff x="4477" y="1659"/>
              <a:chExt cx="806" cy="621"/>
            </a:xfrm>
          </p:grpSpPr>
          <p:grpSp>
            <p:nvGrpSpPr>
              <p:cNvPr id="6" name="Group 374"/>
              <p:cNvGrpSpPr>
                <a:grpSpLocks/>
              </p:cNvGrpSpPr>
              <p:nvPr/>
            </p:nvGrpSpPr>
            <p:grpSpPr bwMode="auto">
              <a:xfrm>
                <a:off x="4477" y="1856"/>
                <a:ext cx="806" cy="424"/>
                <a:chOff x="4491" y="1871"/>
                <a:chExt cx="806" cy="424"/>
              </a:xfrm>
            </p:grpSpPr>
            <p:grpSp>
              <p:nvGrpSpPr>
                <p:cNvPr id="7" name="Group 367"/>
                <p:cNvGrpSpPr>
                  <a:grpSpLocks/>
                </p:cNvGrpSpPr>
                <p:nvPr/>
              </p:nvGrpSpPr>
              <p:grpSpPr bwMode="auto">
                <a:xfrm>
                  <a:off x="4491" y="1875"/>
                  <a:ext cx="518" cy="420"/>
                  <a:chOff x="4503" y="1875"/>
                  <a:chExt cx="518" cy="420"/>
                </a:xfrm>
              </p:grpSpPr>
              <p:sp>
                <p:nvSpPr>
                  <p:cNvPr id="25722" name="Rectangle 84"/>
                  <p:cNvSpPr>
                    <a:spLocks noChangeArrowheads="1"/>
                  </p:cNvSpPr>
                  <p:nvPr/>
                </p:nvSpPr>
                <p:spPr bwMode="auto">
                  <a:xfrm>
                    <a:off x="4503" y="1875"/>
                    <a:ext cx="518" cy="392"/>
                  </a:xfrm>
                  <a:prstGeom prst="rect">
                    <a:avLst/>
                  </a:prstGeom>
                  <a:noFill/>
                  <a:ln w="9525">
                    <a:noFill/>
                    <a:miter lim="800000"/>
                    <a:headEnd/>
                    <a:tailEnd/>
                  </a:ln>
                </p:spPr>
                <p:txBody>
                  <a:bodyPr lIns="0" tIns="18288" rIns="0" bIns="0" anchorCtr="1"/>
                  <a:lstStyle/>
                  <a:p>
                    <a:r>
                      <a:rPr lang="en-US" sz="500" dirty="0"/>
                      <a:t>Project Acquisition </a:t>
                    </a:r>
                  </a:p>
                  <a:p>
                    <a:r>
                      <a:rPr lang="en-US" sz="500" dirty="0"/>
                      <a:t>Management and Business Opportunities </a:t>
                    </a:r>
                  </a:p>
                  <a:p>
                    <a:r>
                      <a:rPr lang="en-US" sz="500" dirty="0"/>
                      <a:t>Office</a:t>
                    </a:r>
                  </a:p>
                  <a:p>
                    <a:pPr>
                      <a:lnSpc>
                        <a:spcPct val="50000"/>
                      </a:lnSpc>
                    </a:pPr>
                    <a:endParaRPr lang="en-US" sz="500" dirty="0"/>
                  </a:p>
                  <a:p>
                    <a:r>
                      <a:rPr lang="en-US" sz="500" dirty="0"/>
                      <a:t>Steve Alfery</a:t>
                    </a:r>
                  </a:p>
                </p:txBody>
              </p:sp>
              <p:sp>
                <p:nvSpPr>
                  <p:cNvPr id="25723" name="Text Box 12"/>
                  <p:cNvSpPr txBox="1">
                    <a:spLocks noChangeArrowheads="1"/>
                  </p:cNvSpPr>
                  <p:nvPr/>
                </p:nvSpPr>
                <p:spPr bwMode="auto">
                  <a:xfrm>
                    <a:off x="4693" y="2183"/>
                    <a:ext cx="142" cy="112"/>
                  </a:xfrm>
                  <a:prstGeom prst="rect">
                    <a:avLst/>
                  </a:prstGeom>
                  <a:noFill/>
                  <a:ln w="9525">
                    <a:noFill/>
                    <a:miter lim="800000"/>
                    <a:headEnd/>
                    <a:tailEnd/>
                  </a:ln>
                </p:spPr>
                <p:txBody>
                  <a:bodyPr wrap="none" lIns="0" tIns="0" rIns="0" bIns="0" anchor="ctr"/>
                  <a:lstStyle/>
                  <a:p>
                    <a:pPr>
                      <a:spcBef>
                        <a:spcPct val="50000"/>
                      </a:spcBef>
                    </a:pPr>
                    <a:r>
                      <a:rPr lang="en-US" sz="500" dirty="0"/>
                      <a:t>2680</a:t>
                    </a:r>
                  </a:p>
                </p:txBody>
              </p:sp>
            </p:grpSp>
            <p:sp>
              <p:nvSpPr>
                <p:cNvPr id="25721" name="Rectangle 172"/>
                <p:cNvSpPr>
                  <a:spLocks noChangeArrowheads="1"/>
                </p:cNvSpPr>
                <p:nvPr/>
              </p:nvSpPr>
              <p:spPr bwMode="auto">
                <a:xfrm>
                  <a:off x="4491" y="1871"/>
                  <a:ext cx="806" cy="420"/>
                </a:xfrm>
                <a:prstGeom prst="rect">
                  <a:avLst/>
                </a:prstGeom>
                <a:noFill/>
                <a:ln w="9525">
                  <a:solidFill>
                    <a:schemeClr val="tx1"/>
                  </a:solidFill>
                  <a:miter lim="800000"/>
                  <a:headEnd/>
                  <a:tailEnd/>
                </a:ln>
              </p:spPr>
              <p:txBody>
                <a:bodyPr wrap="none" anchor="ctr"/>
                <a:lstStyle/>
                <a:p>
                  <a:endParaRPr lang="en-US" dirty="0"/>
                </a:p>
              </p:txBody>
            </p:sp>
          </p:grpSp>
          <p:sp>
            <p:nvSpPr>
              <p:cNvPr id="25718" name="Line 183"/>
              <p:cNvSpPr>
                <a:spLocks noChangeShapeType="1"/>
              </p:cNvSpPr>
              <p:nvPr/>
            </p:nvSpPr>
            <p:spPr bwMode="auto">
              <a:xfrm>
                <a:off x="4882" y="1659"/>
                <a:ext cx="0" cy="196"/>
              </a:xfrm>
              <a:prstGeom prst="line">
                <a:avLst/>
              </a:prstGeom>
              <a:noFill/>
              <a:ln w="9525">
                <a:solidFill>
                  <a:schemeClr val="tx1"/>
                </a:solidFill>
                <a:round/>
                <a:headEnd/>
                <a:tailEnd/>
              </a:ln>
            </p:spPr>
            <p:txBody>
              <a:bodyPr>
                <a:spAutoFit/>
              </a:bodyPr>
              <a:lstStyle/>
              <a:p>
                <a:endParaRPr lang="en-US" dirty="0"/>
              </a:p>
            </p:txBody>
          </p:sp>
        </p:grpSp>
        <p:pic>
          <p:nvPicPr>
            <p:cNvPr id="243" name="Picture 242"/>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l="4943" t="10666" b="1801"/>
            <a:stretch/>
          </p:blipFill>
          <p:spPr>
            <a:xfrm>
              <a:off x="7062477" y="3093141"/>
              <a:ext cx="445799" cy="564459"/>
            </a:xfrm>
            <a:prstGeom prst="rect">
              <a:avLst/>
            </a:prstGeom>
          </p:spPr>
        </p:pic>
      </p:grpSp>
      <p:grpSp>
        <p:nvGrpSpPr>
          <p:cNvPr id="132" name="Group 413"/>
          <p:cNvGrpSpPr>
            <a:grpSpLocks/>
          </p:cNvGrpSpPr>
          <p:nvPr/>
        </p:nvGrpSpPr>
        <p:grpSpPr bwMode="auto">
          <a:xfrm>
            <a:off x="4246542" y="2776348"/>
            <a:ext cx="1163107" cy="870066"/>
            <a:chOff x="4477" y="1659"/>
            <a:chExt cx="806" cy="621"/>
          </a:xfrm>
        </p:grpSpPr>
        <p:grpSp>
          <p:nvGrpSpPr>
            <p:cNvPr id="134" name="Group 374"/>
            <p:cNvGrpSpPr>
              <a:grpSpLocks/>
            </p:cNvGrpSpPr>
            <p:nvPr/>
          </p:nvGrpSpPr>
          <p:grpSpPr bwMode="auto">
            <a:xfrm>
              <a:off x="4477" y="1856"/>
              <a:ext cx="806" cy="424"/>
              <a:chOff x="4491" y="1871"/>
              <a:chExt cx="806" cy="424"/>
            </a:xfrm>
          </p:grpSpPr>
          <p:grpSp>
            <p:nvGrpSpPr>
              <p:cNvPr id="136" name="Group 367"/>
              <p:cNvGrpSpPr>
                <a:grpSpLocks/>
              </p:cNvGrpSpPr>
              <p:nvPr/>
            </p:nvGrpSpPr>
            <p:grpSpPr bwMode="auto">
              <a:xfrm>
                <a:off x="4499" y="1880"/>
                <a:ext cx="518" cy="415"/>
                <a:chOff x="4511" y="1880"/>
                <a:chExt cx="518" cy="415"/>
              </a:xfrm>
            </p:grpSpPr>
            <p:sp>
              <p:nvSpPr>
                <p:cNvPr id="138" name="Rectangle 84"/>
                <p:cNvSpPr>
                  <a:spLocks noChangeArrowheads="1"/>
                </p:cNvSpPr>
                <p:nvPr/>
              </p:nvSpPr>
              <p:spPr bwMode="auto">
                <a:xfrm>
                  <a:off x="4511" y="1880"/>
                  <a:ext cx="518" cy="392"/>
                </a:xfrm>
                <a:prstGeom prst="rect">
                  <a:avLst/>
                </a:prstGeom>
                <a:noFill/>
                <a:ln w="9525">
                  <a:noFill/>
                  <a:miter lim="800000"/>
                  <a:headEnd/>
                  <a:tailEnd/>
                </a:ln>
              </p:spPr>
              <p:txBody>
                <a:bodyPr lIns="0" tIns="18288" rIns="0" bIns="0" anchorCtr="1"/>
                <a:lstStyle/>
                <a:p>
                  <a:r>
                    <a:rPr lang="en-US" sz="500" dirty="0"/>
                    <a:t>Acquisition </a:t>
                  </a:r>
                </a:p>
                <a:p>
                  <a:r>
                    <a:rPr lang="en-US" sz="500" dirty="0"/>
                    <a:t>Process Improvement</a:t>
                  </a:r>
                </a:p>
                <a:p>
                  <a:r>
                    <a:rPr lang="en-US" sz="500" dirty="0"/>
                    <a:t>Office</a:t>
                  </a:r>
                </a:p>
                <a:p>
                  <a:pPr>
                    <a:lnSpc>
                      <a:spcPct val="50000"/>
                    </a:lnSpc>
                  </a:pPr>
                  <a:endParaRPr lang="en-US" sz="500" dirty="0"/>
                </a:p>
                <a:p>
                  <a:r>
                    <a:rPr lang="en-US" sz="500" dirty="0"/>
                    <a:t>Martin Johnson</a:t>
                  </a:r>
                </a:p>
              </p:txBody>
            </p:sp>
            <p:sp>
              <p:nvSpPr>
                <p:cNvPr id="139" name="Text Box 12"/>
                <p:cNvSpPr txBox="1">
                  <a:spLocks noChangeArrowheads="1"/>
                </p:cNvSpPr>
                <p:nvPr/>
              </p:nvSpPr>
              <p:spPr bwMode="auto">
                <a:xfrm>
                  <a:off x="4693" y="2183"/>
                  <a:ext cx="142" cy="112"/>
                </a:xfrm>
                <a:prstGeom prst="rect">
                  <a:avLst/>
                </a:prstGeom>
                <a:noFill/>
                <a:ln w="9525">
                  <a:noFill/>
                  <a:miter lim="800000"/>
                  <a:headEnd/>
                  <a:tailEnd/>
                </a:ln>
              </p:spPr>
              <p:txBody>
                <a:bodyPr wrap="none" lIns="0" tIns="0" rIns="0" bIns="0" anchor="ctr"/>
                <a:lstStyle/>
                <a:p>
                  <a:pPr>
                    <a:spcBef>
                      <a:spcPct val="50000"/>
                    </a:spcBef>
                  </a:pPr>
                  <a:r>
                    <a:rPr lang="en-US" sz="500" dirty="0"/>
                    <a:t>2640</a:t>
                  </a:r>
                </a:p>
              </p:txBody>
            </p:sp>
          </p:grpSp>
          <p:sp>
            <p:nvSpPr>
              <p:cNvPr id="137" name="Rectangle 172"/>
              <p:cNvSpPr>
                <a:spLocks noChangeArrowheads="1"/>
              </p:cNvSpPr>
              <p:nvPr/>
            </p:nvSpPr>
            <p:spPr bwMode="auto">
              <a:xfrm>
                <a:off x="4491" y="1871"/>
                <a:ext cx="806" cy="420"/>
              </a:xfrm>
              <a:prstGeom prst="rect">
                <a:avLst/>
              </a:prstGeom>
              <a:noFill/>
              <a:ln w="9525">
                <a:solidFill>
                  <a:schemeClr val="tx1"/>
                </a:solidFill>
                <a:miter lim="800000"/>
                <a:headEnd/>
                <a:tailEnd/>
              </a:ln>
            </p:spPr>
            <p:txBody>
              <a:bodyPr wrap="none" anchor="ctr"/>
              <a:lstStyle/>
              <a:p>
                <a:endParaRPr lang="en-US" dirty="0"/>
              </a:p>
            </p:txBody>
          </p:sp>
        </p:grpSp>
        <p:sp>
          <p:nvSpPr>
            <p:cNvPr id="135" name="Line 183"/>
            <p:cNvSpPr>
              <a:spLocks noChangeShapeType="1"/>
            </p:cNvSpPr>
            <p:nvPr/>
          </p:nvSpPr>
          <p:spPr bwMode="auto">
            <a:xfrm>
              <a:off x="4882" y="1659"/>
              <a:ext cx="0" cy="196"/>
            </a:xfrm>
            <a:prstGeom prst="line">
              <a:avLst/>
            </a:prstGeom>
            <a:noFill/>
            <a:ln w="9525">
              <a:solidFill>
                <a:schemeClr val="tx1"/>
              </a:solidFill>
              <a:round/>
              <a:headEnd/>
              <a:tailEnd/>
            </a:ln>
          </p:spPr>
          <p:txBody>
            <a:bodyPr>
              <a:spAutoFit/>
            </a:bodyPr>
            <a:lstStyle/>
            <a:p>
              <a:endParaRPr lang="en-US" dirty="0"/>
            </a:p>
          </p:txBody>
        </p:sp>
      </p:grpSp>
      <p:pic>
        <p:nvPicPr>
          <p:cNvPr id="140" name="Picture 124" descr="Johnson,Martin_small.jpg"/>
          <p:cNvPicPr>
            <a:picLocks noChangeAspect="1"/>
          </p:cNvPicPr>
          <p:nvPr/>
        </p:nvPicPr>
        <p:blipFill>
          <a:blip r:embed="rId14" cstate="screen"/>
          <a:srcRect/>
          <a:stretch>
            <a:fillRect/>
          </a:stretch>
        </p:blipFill>
        <p:spPr bwMode="auto">
          <a:xfrm>
            <a:off x="4974076" y="3067879"/>
            <a:ext cx="422630" cy="566928"/>
          </a:xfrm>
          <a:prstGeom prst="rect">
            <a:avLst/>
          </a:prstGeom>
          <a:noFill/>
          <a:ln w="9525">
            <a:noFill/>
            <a:miter lim="800000"/>
            <a:headEnd/>
            <a:tailEnd/>
          </a:ln>
        </p:spPr>
      </p:pic>
      <p:sp>
        <p:nvSpPr>
          <p:cNvPr id="119" name="Title 5"/>
          <p:cNvSpPr txBox="1">
            <a:spLocks/>
          </p:cNvSpPr>
          <p:nvPr/>
        </p:nvSpPr>
        <p:spPr>
          <a:xfrm>
            <a:off x="605368" y="454026"/>
            <a:ext cx="10977032" cy="68244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C00000"/>
                </a:solidFill>
              </a:rPr>
              <a:t>JPL</a:t>
            </a:r>
            <a:r>
              <a:rPr lang="en-US" sz="2800" b="1" dirty="0" smtClean="0">
                <a:solidFill>
                  <a:srgbClr val="FF0000"/>
                </a:solidFill>
              </a:rPr>
              <a:t> </a:t>
            </a:r>
            <a:r>
              <a:rPr lang="en-US" sz="2800" b="1" dirty="0" smtClean="0">
                <a:solidFill>
                  <a:schemeClr val="bg1">
                    <a:lumMod val="50000"/>
                  </a:schemeClr>
                </a:solidFill>
              </a:rPr>
              <a:t>ACQUISITION DIVISION </a:t>
            </a:r>
            <a:endParaRPr lang="en-US" sz="2800" b="1" dirty="0">
              <a:solidFill>
                <a:schemeClr val="bg1">
                  <a:lumMod val="50000"/>
                </a:schemeClr>
              </a:solidFill>
            </a:endParaRPr>
          </a:p>
        </p:txBody>
      </p:sp>
    </p:spTree>
    <p:extLst>
      <p:ext uri="{BB962C8B-B14F-4D97-AF65-F5344CB8AC3E}">
        <p14:creationId xmlns:p14="http://schemas.microsoft.com/office/powerpoint/2010/main" val="531559154"/>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B0B505-5A34-8746-A5A9-793D5E51FFCB}" type="slidenum">
              <a:rPr lang="en-US" smtClean="0"/>
              <a:pPr/>
              <a:t>9</a:t>
            </a:fld>
            <a:endParaRPr lang="en-US" dirty="0"/>
          </a:p>
        </p:txBody>
      </p:sp>
      <p:sp>
        <p:nvSpPr>
          <p:cNvPr id="6" name="Title 5"/>
          <p:cNvSpPr>
            <a:spLocks noGrp="1"/>
          </p:cNvSpPr>
          <p:nvPr>
            <p:ph type="ctrTitle"/>
          </p:nvPr>
        </p:nvSpPr>
        <p:spPr>
          <a:xfrm>
            <a:off x="605368" y="454026"/>
            <a:ext cx="10977032" cy="682443"/>
          </a:xfrm>
        </p:spPr>
        <p:txBody>
          <a:bodyPr/>
          <a:lstStyle/>
          <a:p>
            <a:r>
              <a:rPr lang="en-US" dirty="0" smtClean="0">
                <a:solidFill>
                  <a:srgbClr val="C00000"/>
                </a:solidFill>
              </a:rPr>
              <a:t>JPL</a:t>
            </a:r>
            <a:r>
              <a:rPr lang="en-US" dirty="0" smtClean="0">
                <a:solidFill>
                  <a:srgbClr val="FF0000"/>
                </a:solidFill>
              </a:rPr>
              <a:t> </a:t>
            </a:r>
            <a:r>
              <a:rPr lang="en-US" dirty="0" smtClean="0">
                <a:solidFill>
                  <a:schemeClr val="bg1">
                    <a:lumMod val="50000"/>
                  </a:schemeClr>
                </a:solidFill>
              </a:rPr>
              <a:t>ACQUISITION DIVISION </a:t>
            </a:r>
            <a:endParaRPr lang="en-US" dirty="0">
              <a:solidFill>
                <a:schemeClr val="bg1">
                  <a:lumMod val="50000"/>
                </a:schemeClr>
              </a:solidFill>
            </a:endParaRPr>
          </a:p>
        </p:txBody>
      </p:sp>
      <p:sp>
        <p:nvSpPr>
          <p:cNvPr id="7" name="Text Placeholder 2"/>
          <p:cNvSpPr txBox="1">
            <a:spLocks/>
          </p:cNvSpPr>
          <p:nvPr/>
        </p:nvSpPr>
        <p:spPr>
          <a:xfrm>
            <a:off x="5348176" y="1542501"/>
            <a:ext cx="4862623" cy="30847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i="1" dirty="0"/>
          </a:p>
        </p:txBody>
      </p:sp>
      <p:sp>
        <p:nvSpPr>
          <p:cNvPr id="5" name="Rectangle 4"/>
          <p:cNvSpPr/>
          <p:nvPr/>
        </p:nvSpPr>
        <p:spPr>
          <a:xfrm>
            <a:off x="432360" y="1368715"/>
            <a:ext cx="10837323" cy="4154984"/>
          </a:xfrm>
          <a:prstGeom prst="rect">
            <a:avLst/>
          </a:prstGeom>
        </p:spPr>
        <p:txBody>
          <a:bodyPr wrap="square">
            <a:spAutoFit/>
          </a:bodyPr>
          <a:lstStyle/>
          <a:p>
            <a:pPr marL="285750" indent="-285750">
              <a:buFontTx/>
              <a:buChar char="-"/>
              <a:defRPr/>
            </a:pPr>
            <a:r>
              <a:rPr lang="en-US" sz="2400" b="1" dirty="0" smtClean="0"/>
              <a:t>Responsible for managing the process to purchase goods and services.</a:t>
            </a:r>
          </a:p>
          <a:p>
            <a:pPr>
              <a:defRPr/>
            </a:pPr>
            <a:r>
              <a:rPr lang="en-US" sz="2400" b="1" dirty="0" smtClean="0"/>
              <a:t> </a:t>
            </a:r>
          </a:p>
          <a:p>
            <a:pPr marL="285750" indent="-285750">
              <a:buFontTx/>
              <a:buChar char="-"/>
              <a:defRPr/>
            </a:pPr>
            <a:r>
              <a:rPr lang="en-US" sz="2400" b="1" dirty="0" smtClean="0"/>
              <a:t>Comprised of six primary sections and 13 work groups </a:t>
            </a:r>
          </a:p>
          <a:p>
            <a:pPr>
              <a:defRPr/>
            </a:pPr>
            <a:endParaRPr lang="en-US" sz="2400" b="1" dirty="0" smtClean="0"/>
          </a:p>
          <a:p>
            <a:pPr marL="742950" lvl="1" indent="-285750">
              <a:buFontTx/>
              <a:buChar char="-"/>
              <a:defRPr/>
            </a:pPr>
            <a:r>
              <a:rPr lang="en-US" sz="2400" b="1" dirty="0" smtClean="0"/>
              <a:t>Commodity Purchasing Section </a:t>
            </a:r>
          </a:p>
          <a:p>
            <a:pPr marL="742950" lvl="1" indent="-285750">
              <a:buFontTx/>
              <a:buChar char="-"/>
              <a:defRPr/>
            </a:pPr>
            <a:r>
              <a:rPr lang="en-US" sz="2400" b="1" dirty="0" smtClean="0"/>
              <a:t>Acquisition Planning and Compliance </a:t>
            </a:r>
          </a:p>
          <a:p>
            <a:pPr marL="742950" lvl="1" indent="-285750">
              <a:buFontTx/>
              <a:buChar char="-"/>
              <a:defRPr/>
            </a:pPr>
            <a:r>
              <a:rPr lang="en-US" sz="2400" b="1" dirty="0" smtClean="0"/>
              <a:t>Services and Institutional Support Subcontracts </a:t>
            </a:r>
          </a:p>
          <a:p>
            <a:pPr marL="742950" lvl="1" indent="-285750">
              <a:buFontTx/>
              <a:buChar char="-"/>
              <a:defRPr/>
            </a:pPr>
            <a:r>
              <a:rPr lang="en-US" sz="2400" b="1" dirty="0" smtClean="0"/>
              <a:t>Flight, Project and Program Subcontracts </a:t>
            </a:r>
          </a:p>
          <a:p>
            <a:pPr marL="742950" lvl="1" indent="-285750">
              <a:buFontTx/>
              <a:buChar char="-"/>
              <a:defRPr/>
            </a:pPr>
            <a:r>
              <a:rPr lang="en-US" sz="2400" b="1" dirty="0" smtClean="0">
                <a:solidFill>
                  <a:srgbClr val="C00000"/>
                </a:solidFill>
              </a:rPr>
              <a:t>Project Acquisition Management and Business Opportunities Office </a:t>
            </a:r>
          </a:p>
          <a:p>
            <a:pPr marL="742950" lvl="1" indent="-285750">
              <a:buFontTx/>
              <a:buChar char="-"/>
              <a:defRPr/>
            </a:pPr>
            <a:r>
              <a:rPr lang="en-US" sz="2400" b="1" dirty="0" smtClean="0"/>
              <a:t>University Subcontracts </a:t>
            </a:r>
            <a:endParaRPr lang="en-US" sz="2400" b="1" dirty="0"/>
          </a:p>
        </p:txBody>
      </p:sp>
    </p:spTree>
    <p:extLst>
      <p:ext uri="{BB962C8B-B14F-4D97-AF65-F5344CB8AC3E}">
        <p14:creationId xmlns:p14="http://schemas.microsoft.com/office/powerpoint/2010/main" val="3540959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NASA-JPL White Templates">
  <a:themeElements>
    <a:clrScheme name="JPL Color Palette">
      <a:dk1>
        <a:sysClr val="windowText" lastClr="000000"/>
      </a:dk1>
      <a:lt1>
        <a:sysClr val="window" lastClr="FFFFFF"/>
      </a:lt1>
      <a:dk2>
        <a:srgbClr val="EEF0F3"/>
      </a:dk2>
      <a:lt2>
        <a:srgbClr val="75787B"/>
      </a:lt2>
      <a:accent1>
        <a:srgbClr val="32373B"/>
      </a:accent1>
      <a:accent2>
        <a:srgbClr val="BA0C2F"/>
      </a:accent2>
      <a:accent3>
        <a:srgbClr val="FFFFFF"/>
      </a:accent3>
      <a:accent4>
        <a:srgbClr val="FFFFFF"/>
      </a:accent4>
      <a:accent5>
        <a:srgbClr val="FFFFFF"/>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1218</Words>
  <Application>Microsoft Office PowerPoint</Application>
  <PresentationFormat>Widescreen</PresentationFormat>
  <Paragraphs>439</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 Unicode MS</vt:lpstr>
      <vt:lpstr>Arial</vt:lpstr>
      <vt:lpstr>Calibri</vt:lpstr>
      <vt:lpstr>Century Gothic</vt:lpstr>
      <vt:lpstr>Verdana</vt:lpstr>
      <vt:lpstr>Wingdings</vt:lpstr>
      <vt:lpstr>NASA-JPL White Templates</vt:lpstr>
      <vt:lpstr>PowerPoint Presentation</vt:lpstr>
      <vt:lpstr>ABOUT JPL </vt:lpstr>
      <vt:lpstr>OUR MISSION: ROBOTIC SPACE EXPLORATION FOR NASA</vt:lpstr>
      <vt:lpstr>ROLES: Caltech Operated-NASA FUNDED  </vt:lpstr>
      <vt:lpstr>JPL FUNDING AND EXPENDITURES </vt:lpstr>
      <vt:lpstr>FUNDING DISTRIBUTION AT A GLANCE: FY14 </vt:lpstr>
      <vt:lpstr>ACQUISITIONS: WHAT WE BUY AND HOW</vt:lpstr>
      <vt:lpstr>PowerPoint Presentation</vt:lpstr>
      <vt:lpstr>JPL ACQUISITION DIVISION </vt:lpstr>
      <vt:lpstr>COMMON ITEMS PROCURED</vt:lpstr>
      <vt:lpstr>AWARDING WORK</vt:lpstr>
      <vt:lpstr>JPL COMMODITY PURCHASING SUBCONTRACTS  </vt:lpstr>
      <vt:lpstr>JPL COMMODITY PURCHASING SECTION</vt:lpstr>
      <vt:lpstr>INDUSTRY PARTNERS</vt:lpstr>
      <vt:lpstr>SMALL BUSINESS INDUSTRY PARTNERS </vt:lpstr>
      <vt:lpstr>JPL BUSINESS OPPORTUNITIES OFFICE </vt:lpstr>
      <vt:lpstr>JPL PROJECT ACQUISITION MANAGEMENT &amp; BUSINESS OPPORTUNITIES OFFICE (PAM/BOO) </vt:lpstr>
      <vt:lpstr>CONNECTING WITH BOO </vt:lpstr>
      <vt:lpstr>FY15 SMALL BUSINESS GOALS </vt:lpstr>
      <vt:lpstr>SMALL BUSINESS AWARD DISTRIBUTIONS-FY14 </vt:lpstr>
      <vt:lpstr>AWARD DISTRIBUTION BY TYPE OF SUPPLIER (FY14) </vt:lpstr>
      <vt:lpstr>BOO SMALL BUSINESS OUTREACH EVENTS</vt:lpstr>
      <vt:lpstr>BOO SMALL BUSINESS OUTREACH SERVICES </vt:lpstr>
      <vt:lpstr>KEY WEBSITES </vt:lpstr>
      <vt:lpstr>QUESTIONS </vt:lpstr>
    </vt:vector>
  </TitlesOfParts>
  <Company>JPL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Colbert, Jasmine N (2680)</dc:creator>
  <cp:lastModifiedBy>Alfery, Steven C (2680)</cp:lastModifiedBy>
  <cp:revision>62</cp:revision>
  <dcterms:created xsi:type="dcterms:W3CDTF">2014-10-23T17:04:45Z</dcterms:created>
  <dcterms:modified xsi:type="dcterms:W3CDTF">2015-03-12T15:18:17Z</dcterms:modified>
</cp:coreProperties>
</file>