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68" r:id="rId2"/>
    <p:sldMasterId id="2147483853" r:id="rId3"/>
    <p:sldMasterId id="2147483921" r:id="rId4"/>
    <p:sldMasterId id="2147483931" r:id="rId5"/>
    <p:sldMasterId id="2147483992" r:id="rId6"/>
  </p:sldMasterIdLst>
  <p:notesMasterIdLst>
    <p:notesMasterId r:id="rId12"/>
  </p:notesMasterIdLst>
  <p:sldIdLst>
    <p:sldId id="356" r:id="rId7"/>
    <p:sldId id="634" r:id="rId8"/>
    <p:sldId id="316" r:id="rId9"/>
    <p:sldId id="615" r:id="rId10"/>
    <p:sldId id="63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0" autoAdjust="0"/>
    <p:restoredTop sz="73966" autoAdjust="0"/>
  </p:normalViewPr>
  <p:slideViewPr>
    <p:cSldViewPr snapToGrid="0" snapToObjects="1">
      <p:cViewPr varScale="1">
        <p:scale>
          <a:sx n="70" d="100"/>
          <a:sy n="70" d="100"/>
        </p:scale>
        <p:origin x="35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36161-4147-4D4D-BE2C-B4AE70BE7CB4}"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6E5AB-D48C-5947-B190-411BC8DAA439}" type="slidenum">
              <a:rPr lang="en-US" smtClean="0"/>
              <a:t>‹#›</a:t>
            </a:fld>
            <a:endParaRPr lang="en-US"/>
          </a:p>
        </p:txBody>
      </p:sp>
    </p:spTree>
    <p:extLst>
      <p:ext uri="{BB962C8B-B14F-4D97-AF65-F5344CB8AC3E}">
        <p14:creationId xmlns:p14="http://schemas.microsoft.com/office/powerpoint/2010/main" val="14346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JPL, we see 124 DDOS attacks a month and 9% increase per quarter.</a:t>
            </a:r>
          </a:p>
          <a:p>
            <a:endParaRPr lang="en-US" sz="1200" b="0" i="0" kern="1200" dirty="0">
              <a:solidFill>
                <a:schemeClr val="tx1"/>
              </a:solidFill>
              <a:effectLst/>
              <a:latin typeface="+mn-lt"/>
              <a:ea typeface="+mn-ea"/>
              <a:cs typeface="+mn-cs"/>
            </a:endParaRPr>
          </a:p>
          <a:p>
            <a:pPr marL="0" lvl="1" indent="228600" algn="l" fontAlgn="base" hangingPunct="0"/>
            <a:r>
              <a:rPr lang="en-US" b="1" kern="0" dirty="0">
                <a:solidFill>
                  <a:srgbClr val="0000BE"/>
                </a:solidFill>
                <a:latin typeface="Calibri Light"/>
                <a:sym typeface="Calibri"/>
              </a:rPr>
              <a:t>Scale, authentication, encryption by default, </a:t>
            </a:r>
          </a:p>
          <a:p>
            <a:pPr marL="0" lvl="1" indent="228600" algn="l" fontAlgn="base" hangingPunct="0"/>
            <a:r>
              <a:rPr lang="en-US" b="1" kern="0" dirty="0">
                <a:solidFill>
                  <a:srgbClr val="0000BE"/>
                </a:solidFill>
                <a:latin typeface="Calibri Light"/>
                <a:sym typeface="Calibri"/>
              </a:rPr>
              <a:t>Role-based training, BlockChain</a:t>
            </a:r>
          </a:p>
          <a:p>
            <a:endParaRPr lang="en-US" dirty="0"/>
          </a:p>
        </p:txBody>
      </p:sp>
      <p:sp>
        <p:nvSpPr>
          <p:cNvPr id="4" name="Slide Number Placeholder 3"/>
          <p:cNvSpPr>
            <a:spLocks noGrp="1"/>
          </p:cNvSpPr>
          <p:nvPr>
            <p:ph type="sldNum" sz="quarter" idx="10"/>
          </p:nvPr>
        </p:nvSpPr>
        <p:spPr/>
        <p:txBody>
          <a:bodyPr/>
          <a:lstStyle/>
          <a:p>
            <a:fld id="{D389288A-BD78-EC48-81B6-C08E556E160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2647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5400" b="1" baseline="0" dirty="0">
                <a:solidFill>
                  <a:schemeClr val="tx1"/>
                </a:solidFill>
              </a:rPr>
              <a:t>Other potentials:</a:t>
            </a:r>
          </a:p>
          <a:p>
            <a:pPr marL="0" indent="0" fontAlgn="base">
              <a:buNone/>
            </a:pPr>
            <a:endParaRPr lang="en-US" sz="5400" b="1" baseline="0" dirty="0">
              <a:solidFill>
                <a:schemeClr val="tx1"/>
              </a:solidFill>
            </a:endParaRPr>
          </a:p>
          <a:p>
            <a:pPr marL="0" indent="0" fontAlgn="base">
              <a:buNone/>
            </a:pPr>
            <a:r>
              <a:rPr lang="en-US" sz="1200" b="0" i="0" kern="1200" dirty="0">
                <a:solidFill>
                  <a:schemeClr val="tx1"/>
                </a:solidFill>
                <a:effectLst/>
                <a:latin typeface="+mn-lt"/>
                <a:ea typeface="+mn-ea"/>
                <a:cs typeface="+mn-cs"/>
              </a:rPr>
              <a:t>From IDC: Technologies covered include distributed cloud, pervasive AI, </a:t>
            </a:r>
            <a:r>
              <a:rPr lang="en-US" sz="1200" b="0" i="0" kern="1200" dirty="0" err="1">
                <a:solidFill>
                  <a:schemeClr val="tx1"/>
                </a:solidFill>
                <a:effectLst/>
                <a:latin typeface="+mn-lt"/>
                <a:ea typeface="+mn-ea"/>
                <a:cs typeface="+mn-cs"/>
              </a:rPr>
              <a:t>composable</a:t>
            </a:r>
            <a:r>
              <a:rPr lang="en-US" sz="1200" b="0" i="0" kern="1200" dirty="0">
                <a:solidFill>
                  <a:schemeClr val="tx1"/>
                </a:solidFill>
                <a:effectLst/>
                <a:latin typeface="+mn-lt"/>
                <a:ea typeface="+mn-ea"/>
                <a:cs typeface="+mn-cs"/>
              </a:rPr>
              <a:t> applications, </a:t>
            </a:r>
            <a:r>
              <a:rPr lang="en-US" sz="1200" b="0" i="0" kern="1200" dirty="0" err="1">
                <a:solidFill>
                  <a:schemeClr val="tx1"/>
                </a:solidFill>
                <a:effectLst/>
                <a:latin typeface="+mn-lt"/>
                <a:ea typeface="+mn-ea"/>
                <a:cs typeface="+mn-cs"/>
              </a:rPr>
              <a:t>blockchain</a:t>
            </a:r>
            <a:r>
              <a:rPr lang="en-US" sz="1200" b="0" i="0" kern="1200" dirty="0">
                <a:solidFill>
                  <a:schemeClr val="tx1"/>
                </a:solidFill>
                <a:effectLst/>
                <a:latin typeface="+mn-lt"/>
                <a:ea typeface="+mn-ea"/>
                <a:cs typeface="+mn-cs"/>
              </a:rPr>
              <a:t>, diversified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and more. </a:t>
            </a:r>
          </a:p>
          <a:p>
            <a:pPr marL="0" indent="0" fontAlgn="base">
              <a:buNone/>
            </a:pPr>
            <a:r>
              <a:rPr lang="en-US" sz="5400" b="0" baseline="0" dirty="0">
                <a:solidFill>
                  <a:schemeClr val="tx1"/>
                </a:solidFill>
              </a:rPr>
              <a:t>Everything as code, Automating Cyber Security for diversity and scale, Intelligent automation</a:t>
            </a:r>
          </a:p>
          <a:p>
            <a:pPr marL="0" indent="0" fontAlgn="base">
              <a:buNone/>
            </a:pPr>
            <a:endParaRPr lang="en-US" sz="5400" b="0" baseline="0" dirty="0">
              <a:solidFill>
                <a:schemeClr val="tx1"/>
              </a:solidFill>
            </a:endParaRPr>
          </a:p>
          <a:p>
            <a:pPr fontAlgn="base" hangingPunct="0"/>
            <a:r>
              <a:rPr lang="en-US" sz="5400" b="1" kern="0" dirty="0">
                <a:solidFill>
                  <a:prstClr val="black"/>
                </a:solidFill>
                <a:latin typeface="Calibri Light"/>
                <a:sym typeface="Calibri"/>
              </a:rPr>
              <a:t>1. Preparing for Software Defined Everything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Programming, SDN, containers, DevOps, Open Software, Intelligent network, devices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2. Accelerating the computing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Cloud, </a:t>
            </a:r>
            <a:r>
              <a:rPr lang="en-US" b="0" kern="0" dirty="0" err="1">
                <a:solidFill>
                  <a:srgbClr val="0000BE"/>
                </a:solidFill>
                <a:latin typeface="Calibri Light"/>
                <a:sym typeface="Calibri"/>
              </a:rPr>
              <a:t>Serverless</a:t>
            </a:r>
            <a:r>
              <a:rPr lang="en-US" b="0" kern="0" dirty="0">
                <a:solidFill>
                  <a:srgbClr val="0000BE"/>
                </a:solidFill>
                <a:latin typeface="Calibri Light"/>
                <a:sym typeface="Calibri"/>
              </a:rPr>
              <a:t>, cloud edge, HPC, GPUs, Quantum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Calibri Light"/>
                <a:sym typeface="Calibri"/>
              </a:rPr>
              <a:t>3. Living mobile in a mixed reality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Mobile, smart devices, AR, </a:t>
            </a:r>
            <a:r>
              <a:rPr lang="en-US" b="0" kern="0" dirty="0" err="1">
                <a:solidFill>
                  <a:srgbClr val="0000BE"/>
                </a:solidFill>
                <a:latin typeface="Calibri Light"/>
                <a:sym typeface="Calibri"/>
              </a:rPr>
              <a:t>IoT</a:t>
            </a:r>
            <a:r>
              <a:rPr lang="en-US" b="0" kern="0" dirty="0">
                <a:solidFill>
                  <a:srgbClr val="0000BE"/>
                </a:solidFill>
                <a:latin typeface="Calibri Light"/>
                <a:sym typeface="Calibri"/>
              </a:rPr>
              <a:t>, NUI, customization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4. Automating Intelligence: Measuring &amp; Automating Everything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AI, </a:t>
            </a:r>
            <a:r>
              <a:rPr lang="en-US" b="0" kern="0" dirty="0" err="1">
                <a:solidFill>
                  <a:srgbClr val="0000BE"/>
                </a:solidFill>
                <a:latin typeface="Calibri Light"/>
                <a:sym typeface="Calibri"/>
              </a:rPr>
              <a:t>chatbots</a:t>
            </a:r>
            <a:r>
              <a:rPr lang="en-US" b="0" kern="0" dirty="0">
                <a:solidFill>
                  <a:srgbClr val="0000BE"/>
                </a:solidFill>
                <a:latin typeface="Calibri Light"/>
                <a:sym typeface="Calibri"/>
              </a:rPr>
              <a:t>, NLP, automation, data, APIs, analytics, combinations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5. Handling Cyber Security challenges at scale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Scale, authentication, encryption, </a:t>
            </a:r>
            <a:r>
              <a:rPr lang="en-US" b="0" kern="0" dirty="0" err="1">
                <a:solidFill>
                  <a:srgbClr val="0000BE"/>
                </a:solidFill>
                <a:latin typeface="Calibri Light"/>
                <a:sym typeface="Calibri"/>
              </a:rPr>
              <a:t>BlockChain</a:t>
            </a:r>
            <a:endParaRPr lang="en-US" b="0" kern="0" dirty="0">
              <a:solidFill>
                <a:srgbClr val="0000BE"/>
              </a:solidFill>
              <a:latin typeface="Calibri Light"/>
              <a:sym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kern="0" dirty="0">
              <a:solidFill>
                <a:srgbClr val="0000BE"/>
              </a:solidFill>
              <a:latin typeface="Calibri Light"/>
              <a:sym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6. Adjusting to changing workforce expectations and habits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Work from anywhere, gaming, sharing, open source, reduced footprint, cord-cutting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kern="0" dirty="0">
              <a:solidFill>
                <a:srgbClr val="0000BE"/>
              </a:solidFill>
              <a:latin typeface="Calibri Light"/>
              <a:sym typeface="Calibri"/>
            </a:endParaRPr>
          </a:p>
          <a:p>
            <a:endParaRPr lang="en-US" dirty="0"/>
          </a:p>
          <a:p>
            <a:pPr marL="0" indent="0" fontAlgn="base">
              <a:buNone/>
            </a:pPr>
            <a:endParaRPr lang="en-US" sz="5400" b="0" baseline="0" dirty="0">
              <a:solidFill>
                <a:schemeClr val="tx1"/>
              </a:solidFill>
            </a:endParaRPr>
          </a:p>
          <a:p>
            <a:pPr marL="0" indent="0" fontAlgn="base">
              <a:buNone/>
            </a:pPr>
            <a:endParaRPr lang="en-US" sz="5400" b="0" baseline="0" dirty="0">
              <a:solidFill>
                <a:schemeClr val="tx1"/>
              </a:solidFill>
            </a:endParaRPr>
          </a:p>
          <a:p>
            <a:pPr marL="0" indent="0" fontAlgn="base">
              <a:buNone/>
            </a:pPr>
            <a:endParaRPr lang="en-US" sz="4800" b="0" dirty="0">
              <a:solidFill>
                <a:schemeClr val="accent5"/>
              </a:solidFill>
            </a:endParaRPr>
          </a:p>
          <a:p>
            <a:endParaRPr lang="en-US" dirty="0"/>
          </a:p>
        </p:txBody>
      </p:sp>
    </p:spTree>
    <p:extLst>
      <p:ext uri="{BB962C8B-B14F-4D97-AF65-F5344CB8AC3E}">
        <p14:creationId xmlns:p14="http://schemas.microsoft.com/office/powerpoint/2010/main" val="67650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kern="1200" dirty="0" err="1">
                <a:solidFill>
                  <a:schemeClr val="tx1"/>
                </a:solidFill>
                <a:effectLst/>
                <a:latin typeface="+mn-lt"/>
                <a:ea typeface="+mn-ea"/>
                <a:cs typeface="+mn-cs"/>
              </a:rPr>
              <a:t>Serverless</a:t>
            </a:r>
            <a:r>
              <a:rPr lang="en-US" sz="1200" b="1" i="0" kern="1200" dirty="0">
                <a:solidFill>
                  <a:schemeClr val="tx1"/>
                </a:solidFill>
                <a:effectLst/>
                <a:latin typeface="+mn-lt"/>
                <a:ea typeface="+mn-ea"/>
                <a:cs typeface="+mn-cs"/>
              </a:rPr>
              <a:t> application </a:t>
            </a:r>
            <a:r>
              <a:rPr lang="en-US" sz="1200" b="0" i="0" kern="1200" dirty="0">
                <a:solidFill>
                  <a:schemeClr val="tx1"/>
                </a:solidFill>
                <a:effectLst/>
                <a:latin typeface="+mn-lt"/>
                <a:ea typeface="+mn-ea"/>
                <a:cs typeface="+mn-cs"/>
              </a:rPr>
              <a:t>model allows you to deploy full featured applications without having to manage the underlying infrastructure. Examples include web applications, </a:t>
            </a:r>
            <a:r>
              <a:rPr lang="en-US" sz="1200" b="0" i="0" kern="1200" dirty="0" err="1">
                <a:solidFill>
                  <a:schemeClr val="tx1"/>
                </a:solidFill>
                <a:effectLst/>
                <a:latin typeface="+mn-lt"/>
                <a:ea typeface="+mn-ea"/>
                <a:cs typeface="+mn-cs"/>
              </a:rPr>
              <a:t>microservices</a:t>
            </a:r>
            <a:r>
              <a:rPr lang="en-US" sz="1200" b="0" i="0" kern="1200" dirty="0">
                <a:solidFill>
                  <a:schemeClr val="tx1"/>
                </a:solidFill>
                <a:effectLst/>
                <a:latin typeface="+mn-lt"/>
                <a:ea typeface="+mn-ea"/>
                <a:cs typeface="+mn-cs"/>
              </a:rPr>
              <a:t>, automated processing workflows,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a:t>
            </a:r>
          </a:p>
          <a:p>
            <a:pPr rtl="0"/>
            <a:r>
              <a:rPr lang="en-US" sz="1200" b="0" i="0" kern="1200" dirty="0">
                <a:solidFill>
                  <a:schemeClr val="tx1"/>
                </a:solidFill>
                <a:effectLst/>
                <a:latin typeface="+mn-lt"/>
                <a:ea typeface="+mn-ea"/>
                <a:cs typeface="+mn-cs"/>
              </a:rPr>
              <a:t>How we (can) use at </a:t>
            </a:r>
            <a:r>
              <a:rPr lang="en-US" sz="1200" b="0" i="0" kern="1200" dirty="0" err="1">
                <a:solidFill>
                  <a:schemeClr val="tx1"/>
                </a:solidFill>
                <a:effectLst/>
                <a:latin typeface="+mn-lt"/>
                <a:ea typeface="+mn-ea"/>
                <a:cs typeface="+mn-cs"/>
              </a:rPr>
              <a:t>jpl</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Telemetry processing,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Public facing outreach web sites,</a:t>
            </a:r>
            <a:r>
              <a:rPr lang="en-US" sz="1200" b="0" i="0" kern="1200" baseline="0" dirty="0">
                <a:solidFill>
                  <a:schemeClr val="tx1"/>
                </a:solidFill>
                <a:effectLst/>
                <a:latin typeface="+mn-lt"/>
                <a:ea typeface="+mn-ea"/>
                <a:cs typeface="+mn-cs"/>
              </a:rPr>
              <a:t> </a:t>
            </a:r>
            <a:r>
              <a:rPr lang="mr-IN"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rtl="0"/>
            <a:endParaRPr lang="en-US" sz="1200" b="0" i="0" kern="1200" dirty="0">
              <a:solidFill>
                <a:schemeClr val="tx1"/>
              </a:solidFill>
              <a:effectLst/>
              <a:latin typeface="+mn-lt"/>
              <a:ea typeface="+mn-ea"/>
              <a:cs typeface="+mn-cs"/>
            </a:endParaRPr>
          </a:p>
          <a:p>
            <a:pPr rtl="0"/>
            <a:r>
              <a:rPr lang="en-US" sz="1200" b="1" i="0" kern="1200" dirty="0">
                <a:solidFill>
                  <a:schemeClr val="tx1"/>
                </a:solidFill>
                <a:effectLst/>
                <a:latin typeface="+mn-lt"/>
                <a:ea typeface="+mn-ea"/>
                <a:cs typeface="+mn-cs"/>
              </a:rPr>
              <a:t>Using GPUs </a:t>
            </a:r>
            <a:r>
              <a:rPr lang="en-US" sz="1200" b="0" i="0" kern="1200" dirty="0">
                <a:solidFill>
                  <a:schemeClr val="tx1"/>
                </a:solidFill>
                <a:effectLst/>
                <a:latin typeface="+mn-lt"/>
                <a:ea typeface="+mn-ea"/>
                <a:cs typeface="+mn-cs"/>
              </a:rPr>
              <a:t>for science data processing and machine learning workloads we can realize speedups that are orders of magnitude more efficient that what we can achieve with traditional CPUs. This means quicker turnarounds in returning scientific results and close to real-time performance for artificial intelligence applications.</a:t>
            </a:r>
          </a:p>
          <a:p>
            <a:pPr rtl="0"/>
            <a:endParaRPr lang="en-US" sz="1200" b="0" i="0" kern="1200" dirty="0">
              <a:solidFill>
                <a:schemeClr val="tx1"/>
              </a:solidFill>
              <a:effectLst/>
              <a:latin typeface="+mn-lt"/>
              <a:ea typeface="+mn-ea"/>
              <a:cs typeface="+mn-cs"/>
            </a:endParaRPr>
          </a:p>
          <a:p>
            <a:pPr rtl="0"/>
            <a:endParaRPr lang="en-US" sz="1200" b="0" i="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10"/>
          </p:nvPr>
        </p:nvSpPr>
        <p:spPr/>
        <p:txBody>
          <a:bodyPr/>
          <a:lstStyle/>
          <a:p>
            <a:fld id="{9886E5AB-D48C-5947-B190-411BC8DAA439}" type="slidenum">
              <a:rPr lang="en-US" smtClean="0"/>
              <a:t>3</a:t>
            </a:fld>
            <a:endParaRPr lang="en-US"/>
          </a:p>
        </p:txBody>
      </p:sp>
    </p:spTree>
    <p:extLst>
      <p:ext uri="{BB962C8B-B14F-4D97-AF65-F5344CB8AC3E}">
        <p14:creationId xmlns:p14="http://schemas.microsoft.com/office/powerpoint/2010/main" val="29328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r>
              <a:rPr dirty="0"/>
              <a:t>•	What if you don’t have a robotic rover but want to know about Mars?</a:t>
            </a:r>
          </a:p>
          <a:p>
            <a:r>
              <a:rPr dirty="0"/>
              <a:t>•	We are happy to announce that as of today you can ask Alexa questions about Mars from the comfort of your own home.</a:t>
            </a:r>
          </a:p>
          <a:p>
            <a:endParaRPr dirty="0"/>
          </a:p>
          <a:p>
            <a:r>
              <a:rPr dirty="0"/>
              <a:t>We will go into more details in an Alexa talk tomorrow afternoon where we go into details about several JPL Alexa skills and use cases </a:t>
            </a:r>
          </a:p>
        </p:txBody>
      </p:sp>
    </p:spTree>
    <p:extLst>
      <p:ext uri="{BB962C8B-B14F-4D97-AF65-F5344CB8AC3E}">
        <p14:creationId xmlns:p14="http://schemas.microsoft.com/office/powerpoint/2010/main" val="37170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5400" b="1" baseline="0" dirty="0">
                <a:solidFill>
                  <a:schemeClr val="tx1"/>
                </a:solidFill>
              </a:rPr>
              <a:t>Other potentials:</a:t>
            </a:r>
          </a:p>
          <a:p>
            <a:pPr marL="0" indent="0" fontAlgn="base">
              <a:buNone/>
            </a:pPr>
            <a:endParaRPr lang="en-US" sz="5400" b="1" baseline="0" dirty="0">
              <a:solidFill>
                <a:schemeClr val="tx1"/>
              </a:solidFill>
            </a:endParaRPr>
          </a:p>
          <a:p>
            <a:pPr marL="0" indent="0" fontAlgn="base">
              <a:buNone/>
            </a:pPr>
            <a:r>
              <a:rPr lang="en-US" sz="1200" b="0" i="0" kern="1200" dirty="0">
                <a:solidFill>
                  <a:schemeClr val="tx1"/>
                </a:solidFill>
                <a:effectLst/>
                <a:latin typeface="+mn-lt"/>
                <a:ea typeface="+mn-ea"/>
                <a:cs typeface="+mn-cs"/>
              </a:rPr>
              <a:t>From IDC: Technologies covered include distributed cloud, pervasive AI, </a:t>
            </a:r>
            <a:r>
              <a:rPr lang="en-US" sz="1200" b="0" i="0" kern="1200" dirty="0" err="1">
                <a:solidFill>
                  <a:schemeClr val="tx1"/>
                </a:solidFill>
                <a:effectLst/>
                <a:latin typeface="+mn-lt"/>
                <a:ea typeface="+mn-ea"/>
                <a:cs typeface="+mn-cs"/>
              </a:rPr>
              <a:t>composable</a:t>
            </a:r>
            <a:r>
              <a:rPr lang="en-US" sz="1200" b="0" i="0" kern="1200" dirty="0">
                <a:solidFill>
                  <a:schemeClr val="tx1"/>
                </a:solidFill>
                <a:effectLst/>
                <a:latin typeface="+mn-lt"/>
                <a:ea typeface="+mn-ea"/>
                <a:cs typeface="+mn-cs"/>
              </a:rPr>
              <a:t> applications, </a:t>
            </a:r>
            <a:r>
              <a:rPr lang="en-US" sz="1200" b="0" i="0" kern="1200" dirty="0" err="1">
                <a:solidFill>
                  <a:schemeClr val="tx1"/>
                </a:solidFill>
                <a:effectLst/>
                <a:latin typeface="+mn-lt"/>
                <a:ea typeface="+mn-ea"/>
                <a:cs typeface="+mn-cs"/>
              </a:rPr>
              <a:t>blockchain</a:t>
            </a:r>
            <a:r>
              <a:rPr lang="en-US" sz="1200" b="0" i="0" kern="1200" dirty="0">
                <a:solidFill>
                  <a:schemeClr val="tx1"/>
                </a:solidFill>
                <a:effectLst/>
                <a:latin typeface="+mn-lt"/>
                <a:ea typeface="+mn-ea"/>
                <a:cs typeface="+mn-cs"/>
              </a:rPr>
              <a:t>, diversified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and more. </a:t>
            </a:r>
          </a:p>
          <a:p>
            <a:pPr marL="0" indent="0" fontAlgn="base">
              <a:buNone/>
            </a:pPr>
            <a:r>
              <a:rPr lang="en-US" sz="5400" b="0" baseline="0" dirty="0">
                <a:solidFill>
                  <a:schemeClr val="tx1"/>
                </a:solidFill>
              </a:rPr>
              <a:t>Everything as code, Automating Cyber Security for diversity and scale, Intelligent automation</a:t>
            </a:r>
          </a:p>
          <a:p>
            <a:pPr marL="0" indent="0" fontAlgn="base">
              <a:buNone/>
            </a:pPr>
            <a:endParaRPr lang="en-US" sz="5400" b="0" baseline="0" dirty="0">
              <a:solidFill>
                <a:schemeClr val="tx1"/>
              </a:solidFill>
            </a:endParaRPr>
          </a:p>
          <a:p>
            <a:pPr fontAlgn="base" hangingPunct="0"/>
            <a:r>
              <a:rPr lang="en-US" sz="5400" b="1" kern="0" dirty="0">
                <a:solidFill>
                  <a:prstClr val="black"/>
                </a:solidFill>
                <a:latin typeface="Calibri Light"/>
                <a:sym typeface="Calibri"/>
              </a:rPr>
              <a:t>1. Preparing for Software Defined Everything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Programming, SDN, containers, DevOps, Open Software, Intelligent network, devices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2. Accelerating the computing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Cloud, </a:t>
            </a:r>
            <a:r>
              <a:rPr lang="en-US" b="0" kern="0" dirty="0" err="1">
                <a:solidFill>
                  <a:srgbClr val="0000BE"/>
                </a:solidFill>
                <a:latin typeface="Calibri Light"/>
                <a:sym typeface="Calibri"/>
              </a:rPr>
              <a:t>Serverless</a:t>
            </a:r>
            <a:r>
              <a:rPr lang="en-US" b="0" kern="0" dirty="0">
                <a:solidFill>
                  <a:srgbClr val="0000BE"/>
                </a:solidFill>
                <a:latin typeface="Calibri Light"/>
                <a:sym typeface="Calibri"/>
              </a:rPr>
              <a:t>, cloud edge, HPC, GPUs, Quantum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Calibri Light"/>
                <a:sym typeface="Calibri"/>
              </a:rPr>
              <a:t>3. Living mobile in a mixed reality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Mobile, smart devices, AR, </a:t>
            </a:r>
            <a:r>
              <a:rPr lang="en-US" b="0" kern="0" dirty="0" err="1">
                <a:solidFill>
                  <a:srgbClr val="0000BE"/>
                </a:solidFill>
                <a:latin typeface="Calibri Light"/>
                <a:sym typeface="Calibri"/>
              </a:rPr>
              <a:t>IoT</a:t>
            </a:r>
            <a:r>
              <a:rPr lang="en-US" b="0" kern="0" dirty="0">
                <a:solidFill>
                  <a:srgbClr val="0000BE"/>
                </a:solidFill>
                <a:latin typeface="Calibri Light"/>
                <a:sym typeface="Calibri"/>
              </a:rPr>
              <a:t>, NUI, customization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4. Automating Intelligence: Measuring &amp; Automating Everything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AI, </a:t>
            </a:r>
            <a:r>
              <a:rPr lang="en-US" b="0" kern="0" dirty="0" err="1">
                <a:solidFill>
                  <a:srgbClr val="0000BE"/>
                </a:solidFill>
                <a:latin typeface="Calibri Light"/>
                <a:sym typeface="Calibri"/>
              </a:rPr>
              <a:t>chatbots</a:t>
            </a:r>
            <a:r>
              <a:rPr lang="en-US" b="0" kern="0" dirty="0">
                <a:solidFill>
                  <a:srgbClr val="0000BE"/>
                </a:solidFill>
                <a:latin typeface="Calibri Light"/>
                <a:sym typeface="Calibri"/>
              </a:rPr>
              <a:t>, NLP, automation, data, APIs, analytics, combinations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5. Handling Cyber Security challenges at scale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Scale, authentication, encryption, </a:t>
            </a:r>
            <a:r>
              <a:rPr lang="en-US" b="0" kern="0" dirty="0" err="1">
                <a:solidFill>
                  <a:srgbClr val="0000BE"/>
                </a:solidFill>
                <a:latin typeface="Calibri Light"/>
                <a:sym typeface="Calibri"/>
              </a:rPr>
              <a:t>BlockChain</a:t>
            </a:r>
            <a:endParaRPr lang="en-US" b="0" kern="0" dirty="0">
              <a:solidFill>
                <a:srgbClr val="0000BE"/>
              </a:solidFill>
              <a:latin typeface="Calibri Light"/>
              <a:sym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kern="0" dirty="0">
              <a:solidFill>
                <a:srgbClr val="0000BE"/>
              </a:solidFill>
              <a:latin typeface="Calibri Light"/>
              <a:sym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6. Adjusting to changing workforce expectations and habits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Work from anywhere, gaming, sharing, open source, reduced footprint, cord-cutting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kern="0" dirty="0">
              <a:solidFill>
                <a:srgbClr val="0000BE"/>
              </a:solidFill>
              <a:latin typeface="Calibri Light"/>
              <a:sym typeface="Calibri"/>
            </a:endParaRPr>
          </a:p>
          <a:p>
            <a:endParaRPr lang="en-US" dirty="0"/>
          </a:p>
          <a:p>
            <a:pPr marL="0" indent="0" fontAlgn="base">
              <a:buNone/>
            </a:pPr>
            <a:endParaRPr lang="en-US" sz="5400" b="0" baseline="0" dirty="0">
              <a:solidFill>
                <a:schemeClr val="tx1"/>
              </a:solidFill>
            </a:endParaRPr>
          </a:p>
          <a:p>
            <a:pPr marL="0" indent="0" fontAlgn="base">
              <a:buNone/>
            </a:pPr>
            <a:endParaRPr lang="en-US" sz="5400" b="0" baseline="0" dirty="0">
              <a:solidFill>
                <a:schemeClr val="tx1"/>
              </a:solidFill>
            </a:endParaRPr>
          </a:p>
          <a:p>
            <a:pPr marL="0" indent="0" fontAlgn="base">
              <a:buNone/>
            </a:pPr>
            <a:endParaRPr lang="en-US" sz="4800" b="0" dirty="0">
              <a:solidFill>
                <a:schemeClr val="accent5"/>
              </a:solidFill>
            </a:endParaRPr>
          </a:p>
          <a:p>
            <a:endParaRPr lang="en-US" dirty="0"/>
          </a:p>
        </p:txBody>
      </p:sp>
    </p:spTree>
    <p:extLst>
      <p:ext uri="{BB962C8B-B14F-4D97-AF65-F5344CB8AC3E}">
        <p14:creationId xmlns:p14="http://schemas.microsoft.com/office/powerpoint/2010/main" val="288367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w No Image">
    <p:spTree>
      <p:nvGrpSpPr>
        <p:cNvPr id="1" name=""/>
        <p:cNvGrpSpPr/>
        <p:nvPr/>
      </p:nvGrpSpPr>
      <p:grpSpPr>
        <a:xfrm>
          <a:off x="0" y="0"/>
          <a:ext cx="0" cy="0"/>
          <a:chOff x="0" y="0"/>
          <a:chExt cx="0" cy="0"/>
        </a:xfrm>
      </p:grpSpPr>
      <p:pic>
        <p:nvPicPr>
          <p:cNvPr id="3" name="Picture 2" descr="JPL-logo_Stacked_Red-Blac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12771" y="1569592"/>
            <a:ext cx="2881215" cy="1440607"/>
          </a:xfrm>
          <a:prstGeom prst="rect">
            <a:avLst/>
          </a:prstGeom>
        </p:spPr>
      </p:pic>
      <p:sp>
        <p:nvSpPr>
          <p:cNvPr id="9" name="Text Placeholder 4"/>
          <p:cNvSpPr>
            <a:spLocks noGrp="1"/>
          </p:cNvSpPr>
          <p:nvPr>
            <p:ph type="body" sz="quarter" idx="3" hasCustomPrompt="1"/>
          </p:nvPr>
        </p:nvSpPr>
        <p:spPr>
          <a:xfrm>
            <a:off x="1608284" y="2914154"/>
            <a:ext cx="10032295" cy="430183"/>
          </a:xfrm>
          <a:prstGeom prst="rect">
            <a:avLst/>
          </a:prstGeom>
        </p:spPr>
        <p:txBody>
          <a:bodyPr anchor="t"/>
          <a:lstStyle>
            <a:lvl1pPr marL="0" indent="0">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11" name="Text Placeholder 20"/>
          <p:cNvSpPr>
            <a:spLocks noGrp="1"/>
          </p:cNvSpPr>
          <p:nvPr>
            <p:ph type="body" sz="quarter" idx="19" hasCustomPrompt="1"/>
          </p:nvPr>
        </p:nvSpPr>
        <p:spPr>
          <a:xfrm>
            <a:off x="1623110" y="3493463"/>
            <a:ext cx="9998657" cy="1235772"/>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Name(s) of Presenter(s), Directorate/Division and Date</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w Horizontal Image">
    <p:spTree>
      <p:nvGrpSpPr>
        <p:cNvPr id="1" name=""/>
        <p:cNvGrpSpPr/>
        <p:nvPr/>
      </p:nvGrpSpPr>
      <p:grpSpPr>
        <a:xfrm>
          <a:off x="0" y="0"/>
          <a:ext cx="0" cy="0"/>
          <a:chOff x="0" y="0"/>
          <a:chExt cx="0" cy="0"/>
        </a:xfrm>
      </p:grpSpPr>
      <p:pic>
        <p:nvPicPr>
          <p:cNvPr id="9" name="Picture 8" descr="JPL-logo_Stacked_Red-Blac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4924" y="5164669"/>
            <a:ext cx="2881215" cy="1440607"/>
          </a:xfrm>
          <a:prstGeom prst="rect">
            <a:avLst/>
          </a:prstGeom>
        </p:spPr>
      </p:pic>
      <p:sp>
        <p:nvSpPr>
          <p:cNvPr id="6" name="Picture Placeholder 7"/>
          <p:cNvSpPr>
            <a:spLocks noGrp="1"/>
          </p:cNvSpPr>
          <p:nvPr>
            <p:ph type="pic" sz="quarter" idx="13"/>
          </p:nvPr>
        </p:nvSpPr>
        <p:spPr>
          <a:xfrm>
            <a:off x="0" y="3"/>
            <a:ext cx="12192000" cy="4559905"/>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7" name="Text Placeholder 4"/>
          <p:cNvSpPr>
            <a:spLocks noGrp="1"/>
          </p:cNvSpPr>
          <p:nvPr>
            <p:ph type="body" sz="quarter" idx="3" hasCustomPrompt="1"/>
          </p:nvPr>
        </p:nvSpPr>
        <p:spPr>
          <a:xfrm>
            <a:off x="1739983" y="4942621"/>
            <a:ext cx="10032295" cy="430183"/>
          </a:xfrm>
          <a:prstGeom prst="rect">
            <a:avLst/>
          </a:prstGeom>
        </p:spPr>
        <p:txBody>
          <a:bodyPr anchor="t"/>
          <a:lstStyle>
            <a:lvl1pPr marL="0" indent="0" algn="r">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8" name="Text Placeholder 20"/>
          <p:cNvSpPr>
            <a:spLocks noGrp="1"/>
          </p:cNvSpPr>
          <p:nvPr>
            <p:ph type="body" sz="quarter" idx="18" hasCustomPrompt="1"/>
          </p:nvPr>
        </p:nvSpPr>
        <p:spPr>
          <a:xfrm>
            <a:off x="1754805" y="5421290"/>
            <a:ext cx="9998657" cy="804438"/>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Name(s) of Presenter(s), Directorate/Division and Date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 y="2995083"/>
            <a:ext cx="12192000" cy="867834"/>
          </a:xfrm>
          <a:prstGeom prst="rect">
            <a:avLst/>
          </a:prstGeom>
        </p:spPr>
        <p:txBody>
          <a:bodyPr anchor="t"/>
          <a:lstStyle>
            <a:lvl1pPr marL="0" indent="0" algn="ctr">
              <a:buNone/>
              <a:defRPr sz="48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4"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15"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4"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15"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3"/>
          <p:cNvSpPr>
            <a:spLocks noGrp="1"/>
          </p:cNvSpPr>
          <p:nvPr>
            <p:ph type="body" sz="quarter" idx="14" hasCustomPrompt="1"/>
          </p:nvPr>
        </p:nvSpPr>
        <p:spPr>
          <a:xfrm>
            <a:off x="632181" y="917225"/>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8"/>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Bulleted Lis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6"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21"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8" name="Text Placeholder 13"/>
          <p:cNvSpPr>
            <a:spLocks noGrp="1"/>
          </p:cNvSpPr>
          <p:nvPr>
            <p:ph type="body" sz="quarter" idx="17" hasCustomPrompt="1"/>
          </p:nvPr>
        </p:nvSpPr>
        <p:spPr>
          <a:xfrm>
            <a:off x="632181" y="917225"/>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8"/>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p:nvPr>
        </p:nvSpPr>
        <p:spPr>
          <a:xfrm>
            <a:off x="6237816" y="1476966"/>
            <a:ext cx="5344584" cy="4815887"/>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20"/>
          </p:nvPr>
        </p:nvSpPr>
        <p:spPr>
          <a:xfrm>
            <a:off x="605370" y="1476378"/>
            <a:ext cx="5365201" cy="4816475"/>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6"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21"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8" name="Text Placeholder 13"/>
          <p:cNvSpPr>
            <a:spLocks noGrp="1"/>
          </p:cNvSpPr>
          <p:nvPr>
            <p:ph type="body" sz="quarter" idx="17" hasCustomPrompt="1"/>
          </p:nvPr>
        </p:nvSpPr>
        <p:spPr>
          <a:xfrm>
            <a:off x="632181" y="917225"/>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8"/>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14" name="Picture Placeholder 7"/>
          <p:cNvSpPr>
            <a:spLocks noGrp="1"/>
          </p:cNvSpPr>
          <p:nvPr>
            <p:ph type="pic" sz="quarter" idx="13"/>
          </p:nvPr>
        </p:nvSpPr>
        <p:spPr>
          <a:xfrm>
            <a:off x="0" y="1476377"/>
            <a:ext cx="12192000" cy="4816475"/>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Only - Top Title">
    <p:spTree>
      <p:nvGrpSpPr>
        <p:cNvPr id="1" name=""/>
        <p:cNvGrpSpPr/>
        <p:nvPr/>
      </p:nvGrpSpPr>
      <p:grpSpPr>
        <a:xfrm>
          <a:off x="0" y="0"/>
          <a:ext cx="0" cy="0"/>
          <a:chOff x="0" y="0"/>
          <a:chExt cx="0" cy="0"/>
        </a:xfrm>
      </p:grpSpPr>
      <p:pic>
        <p:nvPicPr>
          <p:cNvPr id="62"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63" name="Shape 63"/>
          <p:cNvSpPr/>
          <p:nvPr/>
        </p:nvSpPr>
        <p:spPr>
          <a:xfrm>
            <a:off x="15156047" y="-227350"/>
            <a:ext cx="7506709" cy="815646"/>
          </a:xfrm>
          <a:prstGeom prst="rect">
            <a:avLst/>
          </a:prstGeom>
          <a:ln w="3175">
            <a:miter lim="400000"/>
          </a:ln>
          <a:extLst>
            <a:ext uri="{C572A759-6A51-4108-AA02-DFA0A04FC94B}">
              <ma14:wrappingTextBoxFlag xmlns:ma14="http://schemas.microsoft.com/office/mac/drawingml/2011/main" xmlns="" val="1"/>
            </a:ext>
          </a:extLst>
        </p:spPr>
        <p:txBody>
          <a:bodyPr wrap="none" lIns="20053" tIns="20053" rIns="20053" bIns="20053" anchor="ctr">
            <a:spAutoFit/>
          </a:bodyPr>
          <a:lstStyle>
            <a:lvl1pPr>
              <a:defRPr sz="17000" spc="2209"/>
            </a:lvl1pPr>
          </a:lstStyle>
          <a:p>
            <a:pPr defTabSz="914400" hangingPunct="0"/>
            <a:r>
              <a:rPr sz="5037" kern="0">
                <a:solidFill>
                  <a:srgbClr val="000000"/>
                </a:solidFill>
                <a:latin typeface="Calibri Light"/>
                <a:sym typeface="Calibri"/>
              </a:rPr>
              <a:t>SPEAKER NAME</a:t>
            </a:r>
          </a:p>
        </p:txBody>
      </p:sp>
      <p:sp>
        <p:nvSpPr>
          <p:cNvPr id="64" name="Shape 64"/>
          <p:cNvSpPr/>
          <p:nvPr/>
        </p:nvSpPr>
        <p:spPr>
          <a:xfrm>
            <a:off x="13386941" y="2916501"/>
            <a:ext cx="7669189" cy="496456"/>
          </a:xfrm>
          <a:prstGeom prst="rect">
            <a:avLst/>
          </a:prstGeom>
          <a:ln w="3175">
            <a:miter lim="400000"/>
          </a:ln>
          <a:extLst>
            <a:ext uri="{C572A759-6A51-4108-AA02-DFA0A04FC94B}">
              <ma14:wrappingTextBoxFlag xmlns:ma14="http://schemas.microsoft.com/office/mac/drawingml/2011/main" xmlns="" val="1"/>
            </a:ext>
          </a:extLst>
        </p:spPr>
        <p:txBody>
          <a:bodyPr wrap="none" lIns="20053" tIns="20053" rIns="20053" bIns="20053" anchor="ctr">
            <a:spAutoFit/>
          </a:bodyPr>
          <a:lstStyle>
            <a:lvl1pPr>
              <a:defRPr sz="10000" cap="all" spc="3000"/>
            </a:lvl1pPr>
          </a:lstStyle>
          <a:p>
            <a:pPr defTabSz="914400" hangingPunct="0"/>
            <a:r>
              <a:rPr sz="2963" kern="0">
                <a:solidFill>
                  <a:srgbClr val="000000"/>
                </a:solidFill>
                <a:latin typeface="Calibri Light"/>
                <a:sym typeface="Calibri"/>
              </a:rPr>
              <a:t>TITLE OF SLIDE</a:t>
            </a:r>
          </a:p>
        </p:txBody>
      </p:sp>
      <p:sp>
        <p:nvSpPr>
          <p:cNvPr id="65" name="Shape 65"/>
          <p:cNvSpPr>
            <a:spLocks noGrp="1"/>
          </p:cNvSpPr>
          <p:nvPr>
            <p:ph type="body" sz="quarter" idx="13"/>
          </p:nvPr>
        </p:nvSpPr>
        <p:spPr>
          <a:xfrm>
            <a:off x="359513" y="811333"/>
            <a:ext cx="3683252" cy="543867"/>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66" name="Shape 66"/>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erFooter modified">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7"/>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solidFill>
                  <a:prstClr val="black">
                    <a:tint val="75000"/>
                  </a:prstClr>
                </a:solidFill>
              </a:rPr>
              <a:t>August 10, 2017</a:t>
            </a:r>
          </a:p>
        </p:txBody>
      </p:sp>
      <p:sp>
        <p:nvSpPr>
          <p:cNvPr id="14" name="Footer Placeholder 4"/>
          <p:cNvSpPr>
            <a:spLocks noGrp="1"/>
          </p:cNvSpPr>
          <p:nvPr>
            <p:ph type="ftr" sz="quarter" idx="3"/>
          </p:nvPr>
        </p:nvSpPr>
        <p:spPr>
          <a:xfrm>
            <a:off x="2511779" y="6492877"/>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solidFill>
                  <a:prstClr val="black">
                    <a:tint val="75000"/>
                  </a:prstClr>
                </a:solidFill>
              </a:rPr>
              <a:t>https://goto.jpl.nasa.gov/orchestration</a:t>
            </a:r>
          </a:p>
        </p:txBody>
      </p:sp>
      <p:sp>
        <p:nvSpPr>
          <p:cNvPr id="15" name="Slide Number Placeholder 5"/>
          <p:cNvSpPr>
            <a:spLocks noGrp="1"/>
          </p:cNvSpPr>
          <p:nvPr>
            <p:ph type="sldNum" sz="quarter" idx="4"/>
          </p:nvPr>
        </p:nvSpPr>
        <p:spPr>
          <a:xfrm>
            <a:off x="9891891" y="6492877"/>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a:solidFill>
                <a:prstClr val="black">
                  <a:tint val="75000"/>
                </a:prstClr>
              </a:solidFill>
            </a:endParaRPr>
          </a:p>
        </p:txBody>
      </p:sp>
      <p:sp>
        <p:nvSpPr>
          <p:cNvPr id="16" name="Title 1"/>
          <p:cNvSpPr>
            <a:spLocks noGrp="1"/>
          </p:cNvSpPr>
          <p:nvPr>
            <p:ph type="ctrTitle" hasCustomPrompt="1"/>
          </p:nvPr>
        </p:nvSpPr>
        <p:spPr>
          <a:xfrm>
            <a:off x="605368" y="454027"/>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er/Subhead/Text">
    <p:spTree>
      <p:nvGrpSpPr>
        <p:cNvPr id="1" name=""/>
        <p:cNvGrpSpPr/>
        <p:nvPr/>
      </p:nvGrpSpPr>
      <p:grpSpPr>
        <a:xfrm>
          <a:off x="0" y="0"/>
          <a:ext cx="0" cy="0"/>
          <a:chOff x="0" y="0"/>
          <a:chExt cx="0" cy="0"/>
        </a:xfrm>
      </p:grpSpPr>
      <p:sp>
        <p:nvSpPr>
          <p:cNvPr id="15" name="Text Placeholder 13"/>
          <p:cNvSpPr>
            <a:spLocks noGrp="1"/>
          </p:cNvSpPr>
          <p:nvPr>
            <p:ph type="body" sz="quarter" idx="16" hasCustomPrompt="1"/>
          </p:nvPr>
        </p:nvSpPr>
        <p:spPr>
          <a:xfrm>
            <a:off x="632180" y="917227"/>
            <a:ext cx="10974917" cy="327905"/>
          </a:xfrm>
          <a:prstGeom prst="rect">
            <a:avLst/>
          </a:prstGeom>
        </p:spPr>
        <p:txBody>
          <a:bodyPr vert="horz"/>
          <a:lstStyle>
            <a:lvl1pPr marL="0" indent="0">
              <a:buFontTx/>
              <a:buNone/>
              <a:defRPr sz="2000" baseline="0">
                <a:solidFill>
                  <a:srgbClr val="000000"/>
                </a:solidFill>
              </a:defRPr>
            </a:lvl1pPr>
            <a:lvl2pPr marL="457189" indent="0">
              <a:buFontTx/>
              <a:buNone/>
              <a:defRPr sz="2000"/>
            </a:lvl2pPr>
            <a:lvl3pPr marL="914377" indent="0">
              <a:buFontTx/>
              <a:buNone/>
              <a:defRPr sz="2000"/>
            </a:lvl3pPr>
            <a:lvl4pPr marL="1371566" indent="0">
              <a:buFontTx/>
              <a:buNone/>
              <a:defRPr sz="2000"/>
            </a:lvl4pPr>
            <a:lvl5pPr marL="1828754"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30"/>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8"/>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7" name="Picture 16"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a:xfrm>
            <a:off x="609602" y="6492880"/>
            <a:ext cx="1835151" cy="365125"/>
          </a:xfrm>
          <a:prstGeom prst="rect">
            <a:avLst/>
          </a:prstGeom>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19"/>
          </p:nvPr>
        </p:nvSpPr>
        <p:spPr>
          <a:xfrm>
            <a:off x="2444751" y="6492880"/>
            <a:ext cx="7302500" cy="365125"/>
          </a:xfrm>
          <a:prstGeom prst="rect">
            <a:avLst/>
          </a:prstGeom>
        </p:spPr>
        <p:txBody>
          <a:bodyPr/>
          <a:lstStyle/>
          <a:p>
            <a:endParaRPr lang="en-US">
              <a:solidFill>
                <a:srgbClr val="000000">
                  <a:lumMod val="50000"/>
                  <a:lumOff val="50000"/>
                </a:srgbClr>
              </a:solidFill>
            </a:endParaRPr>
          </a:p>
        </p:txBody>
      </p:sp>
      <p:sp>
        <p:nvSpPr>
          <p:cNvPr id="5" name="Slide Number Placeholder 4"/>
          <p:cNvSpPr>
            <a:spLocks noGrp="1"/>
          </p:cNvSpPr>
          <p:nvPr>
            <p:ph type="sldNum" sz="quarter" idx="20"/>
          </p:nvPr>
        </p:nvSpPr>
        <p:spPr>
          <a:xfrm>
            <a:off x="9757835" y="6492880"/>
            <a:ext cx="1426356" cy="365125"/>
          </a:xfrm>
          <a:prstGeom prst="rect">
            <a:avLst/>
          </a:prstGeom>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
        <p:nvSpPr>
          <p:cNvPr id="10" name="Footer Placeholder 3"/>
          <p:cNvSpPr txBox="1">
            <a:spLocks/>
          </p:cNvSpPr>
          <p:nvPr userDrawn="1"/>
        </p:nvSpPr>
        <p:spPr>
          <a:xfrm>
            <a:off x="6446631" y="6600392"/>
            <a:ext cx="45720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tint val="75000"/>
                  </a:prstClr>
                </a:solidFill>
              </a:rPr>
              <a:t>JPL/Caltech PROPRIETARY—Not for Public Release or Redistribution</a:t>
            </a:r>
            <a:endParaRPr lang="en-US" dirty="0">
              <a:solidFill>
                <a:prstClr val="black">
                  <a:tint val="75000"/>
                </a:prstClr>
              </a:solidFill>
            </a:endParaRPr>
          </a:p>
        </p:txBody>
      </p:sp>
    </p:spTree>
    <p:extLst>
      <p:ext uri="{BB962C8B-B14F-4D97-AF65-F5344CB8AC3E}">
        <p14:creationId xmlns:p14="http://schemas.microsoft.com/office/powerpoint/2010/main" val="634906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pPr hangingPunct="0"/>
            <a:fld id="{86CB4B4D-7CA3-9044-876B-883B54F8677D}" type="slidenum">
              <a:rPr lang="uk-UA" kern="0" smtClean="0">
                <a:solidFill>
                  <a:srgbClr val="000000"/>
                </a:solidFill>
                <a:sym typeface="Calibri"/>
              </a:rPr>
              <a:pPr hangingPunct="0"/>
              <a:t>‹#›</a:t>
            </a:fld>
            <a:endParaRPr lang="uk-UA" kern="0">
              <a:solidFill>
                <a:srgbClr val="000000"/>
              </a:solidFill>
              <a:sym typeface="Calibri"/>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pPr hangingPunct="0"/>
            <a:fld id="{86CB4B4D-7CA3-9044-876B-883B54F8677D}" type="slidenum">
              <a:rPr kern="0">
                <a:solidFill>
                  <a:srgbClr val="000000"/>
                </a:solidFill>
              </a:rPr>
              <a:pPr hangingPunct="0"/>
              <a:t>‹#›</a:t>
            </a:fld>
            <a:endParaRPr kern="0">
              <a:solidFill>
                <a:srgbClr val="000000"/>
              </a:solidFill>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pPr hangingPunct="0"/>
            <a:fld id="{86CB4B4D-7CA3-9044-876B-883B54F8677D}" type="slidenum">
              <a:rPr lang="uk-UA" kern="0" smtClean="0">
                <a:solidFill>
                  <a:srgbClr val="000000"/>
                </a:solidFill>
                <a:sym typeface="Calibri"/>
              </a:rPr>
              <a:pPr hangingPunct="0"/>
              <a:t>‹#›</a:t>
            </a:fld>
            <a:endParaRPr lang="uk-UA" kern="0">
              <a:solidFill>
                <a:srgbClr val="000000"/>
              </a:solidFill>
              <a:sym typeface="Calibri"/>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pPr hangingPunct="0"/>
            <a:fld id="{86CB4B4D-7CA3-9044-876B-883B54F8677D}" type="slidenum">
              <a:rPr kern="0">
                <a:solidFill>
                  <a:srgbClr val="000000"/>
                </a:solidFill>
              </a:rPr>
              <a:pPr hangingPunct="0"/>
              <a:t>‹#›</a:t>
            </a:fld>
            <a:endParaRPr kern="0">
              <a:solidFill>
                <a:srgbClr val="000000"/>
              </a:solidFill>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hangingPunct="0"/>
            <a:fld id="{270A09F0-A977-4F4A-B31E-47E6B162610B}"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hangingPunct="0"/>
            <a:fld id="{55E08A9E-C25D-F742-9742-781DF67FC497}"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Walkin">
    <p:spTree>
      <p:nvGrpSpPr>
        <p:cNvPr id="1" name=""/>
        <p:cNvGrpSpPr/>
        <p:nvPr/>
      </p:nvGrpSpPr>
      <p:grpSpPr>
        <a:xfrm>
          <a:off x="0" y="0"/>
          <a:ext cx="0" cy="0"/>
          <a:chOff x="0" y="0"/>
          <a:chExt cx="0" cy="0"/>
        </a:xfrm>
      </p:grpSpPr>
      <p:sp>
        <p:nvSpPr>
          <p:cNvPr id="13" name="Shape 13"/>
          <p:cNvSpPr>
            <a:spLocks noGrp="1"/>
          </p:cNvSpPr>
          <p:nvPr>
            <p:ph type="sldNum" sz="quarter" idx="2"/>
          </p:nvPr>
        </p:nvSpPr>
        <p:spPr>
          <a:xfrm>
            <a:off x="5998811" y="6347598"/>
            <a:ext cx="189365" cy="177759"/>
          </a:xfrm>
          <a:prstGeom prst="rect">
            <a:avLst/>
          </a:prstGeom>
        </p:spPr>
        <p:txBody>
          <a:bodyPr/>
          <a:lstStyle/>
          <a:p>
            <a:pPr hangingPunct="0"/>
            <a:fld id="{86CB4B4D-7CA3-9044-876B-883B54F8677D}" type="slidenum">
              <a:rPr lang="uk-UA" kern="0" smtClean="0">
                <a:solidFill>
                  <a:srgbClr val="FFFFFF">
                    <a:alpha val="40000"/>
                  </a:srgbClr>
                </a:solidFill>
                <a:sym typeface="Calibri"/>
              </a:rPr>
              <a:pPr hangingPunct="0"/>
              <a:t>‹#›</a:t>
            </a:fld>
            <a:endParaRPr lang="uk-UA" kern="0">
              <a:solidFill>
                <a:srgbClr val="FFFFFF">
                  <a:alpha val="40000"/>
                </a:srgbClr>
              </a:solidFill>
              <a:sym typeface="Calibri"/>
            </a:endParaRPr>
          </a:p>
        </p:txBody>
      </p:sp>
    </p:spTree>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0" name="RED_SlideBackgrounds_walkin.pn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21" name="Shape 21"/>
          <p:cNvSpPr/>
          <p:nvPr/>
        </p:nvSpPr>
        <p:spPr>
          <a:xfrm>
            <a:off x="4749702" y="2243889"/>
            <a:ext cx="6896657" cy="3040983"/>
          </a:xfrm>
          <a:prstGeom prst="rect">
            <a:avLst/>
          </a:prstGeom>
          <a:solidFill>
            <a:schemeClr val="accent6">
              <a:hueOff val="-10800000"/>
              <a:satOff val="-98529"/>
              <a:lumOff val="-99999"/>
              <a:alpha val="32504"/>
            </a:schemeClr>
          </a:solidFill>
          <a:ln w="3175">
            <a:miter lim="400000"/>
          </a:ln>
        </p:spPr>
        <p:txBody>
          <a:bodyPr lIns="20052" tIns="20052" rIns="20052" bIns="20052"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22" name="Shape 22"/>
          <p:cNvSpPr/>
          <p:nvPr/>
        </p:nvSpPr>
        <p:spPr>
          <a:xfrm>
            <a:off x="4765742" y="2270960"/>
            <a:ext cx="6823020" cy="3059030"/>
          </a:xfrm>
          <a:prstGeom prst="rect">
            <a:avLst/>
          </a:prstGeom>
          <a:ln w="101600">
            <a:solidFill>
              <a:schemeClr val="accent6"/>
            </a:solidFill>
            <a:miter lim="400000"/>
          </a:ln>
        </p:spPr>
        <p:txBody>
          <a:bodyPr lIns="20052" tIns="20052" rIns="20052" bIns="20052"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pic>
        <p:nvPicPr>
          <p:cNvPr id="23" name="LogoLockup-smal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16604" y="750014"/>
            <a:ext cx="1288362" cy="446925"/>
          </a:xfrm>
          <a:prstGeom prst="rect">
            <a:avLst/>
          </a:prstGeom>
          <a:ln w="3175">
            <a:miter lim="400000"/>
          </a:ln>
        </p:spPr>
      </p:pic>
      <p:sp>
        <p:nvSpPr>
          <p:cNvPr id="24" name="Shape 24"/>
          <p:cNvSpPr/>
          <p:nvPr/>
        </p:nvSpPr>
        <p:spPr>
          <a:xfrm>
            <a:off x="13933796" y="-227350"/>
            <a:ext cx="8252103" cy="815644"/>
          </a:xfrm>
          <a:prstGeom prst="rect">
            <a:avLst/>
          </a:prstGeom>
          <a:ln w="3175">
            <a:miter lim="400000"/>
          </a:ln>
          <a:extLst>
            <a:ext uri="{C572A759-6A51-4108-AA02-DFA0A04FC94B}">
              <ma14:wrappingTextBoxFlag xmlns:ma14="http://schemas.microsoft.com/office/mac/drawingml/2011/main" xmlns="" val="1"/>
            </a:ext>
          </a:extLst>
        </p:spPr>
        <p:txBody>
          <a:bodyPr wrap="none" lIns="20052" tIns="20052" rIns="20052" bIns="20052"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25" name="Shape 25"/>
          <p:cNvSpPr>
            <a:spLocks noGrp="1"/>
          </p:cNvSpPr>
          <p:nvPr>
            <p:ph type="body" sz="quarter" idx="13"/>
          </p:nvPr>
        </p:nvSpPr>
        <p:spPr>
          <a:xfrm>
            <a:off x="4959273" y="2761471"/>
            <a:ext cx="6435964" cy="820709"/>
          </a:xfrm>
          <a:prstGeom prst="rect">
            <a:avLst/>
          </a:prstGeom>
        </p:spPr>
        <p:txBody>
          <a:bodyPr wrap="none" anchor="ctr">
            <a:spAutoFit/>
          </a:bodyPr>
          <a:lstStyle>
            <a:lvl1pPr>
              <a:defRPr sz="4445" cap="all" spc="1333">
                <a:latin typeface="Avenir Book"/>
                <a:ea typeface="Avenir Book"/>
                <a:cs typeface="Avenir Book"/>
                <a:sym typeface="Avenir Book"/>
              </a:defRPr>
            </a:lvl1pPr>
          </a:lstStyle>
          <a:p>
            <a:r>
              <a:t>SPEAKER NAME</a:t>
            </a:r>
          </a:p>
        </p:txBody>
      </p:sp>
      <p:sp>
        <p:nvSpPr>
          <p:cNvPr id="26" name="Shape 26"/>
          <p:cNvSpPr>
            <a:spLocks noGrp="1"/>
          </p:cNvSpPr>
          <p:nvPr>
            <p:ph type="body" sz="quarter" idx="14"/>
          </p:nvPr>
        </p:nvSpPr>
        <p:spPr>
          <a:xfrm>
            <a:off x="6611038" y="4467188"/>
            <a:ext cx="3132432" cy="501391"/>
          </a:xfrm>
          <a:prstGeom prst="rect">
            <a:avLst/>
          </a:prstGeom>
        </p:spPr>
        <p:txBody>
          <a:bodyPr wrap="none" anchor="ctr">
            <a:spAutoFit/>
          </a:bodyPr>
          <a:lstStyle>
            <a:lvl1pPr>
              <a:defRPr sz="2370" cap="all" spc="521">
                <a:latin typeface="Avenir Book"/>
                <a:ea typeface="Avenir Book"/>
                <a:cs typeface="Avenir Book"/>
                <a:sym typeface="Avenir Book"/>
              </a:defRPr>
            </a:lvl1pPr>
          </a:lstStyle>
          <a:p>
            <a:r>
              <a:t>SPEAKER TITLE</a:t>
            </a:r>
          </a:p>
        </p:txBody>
      </p:sp>
      <p:sp>
        <p:nvSpPr>
          <p:cNvPr id="27" name="Shape 27"/>
          <p:cNvSpPr/>
          <p:nvPr/>
        </p:nvSpPr>
        <p:spPr>
          <a:xfrm>
            <a:off x="7071061" y="3944854"/>
            <a:ext cx="2212385" cy="1"/>
          </a:xfrm>
          <a:prstGeom prst="line">
            <a:avLst/>
          </a:prstGeom>
          <a:ln w="12700">
            <a:solidFill>
              <a:schemeClr val="accent6"/>
            </a:solidFill>
            <a:miter lim="400000"/>
          </a:ln>
        </p:spPr>
        <p:txBody>
          <a:bodyPr lIns="20052" tIns="20052" rIns="20052" bIns="20052"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28" name="Shape 28"/>
          <p:cNvSpPr/>
          <p:nvPr/>
        </p:nvSpPr>
        <p:spPr>
          <a:xfrm>
            <a:off x="0" y="1"/>
            <a:ext cx="12153212" cy="6862407"/>
          </a:xfrm>
          <a:prstGeom prst="rect">
            <a:avLst/>
          </a:prstGeom>
          <a:solidFill>
            <a:schemeClr val="accent6">
              <a:hueOff val="-10800000"/>
              <a:satOff val="-98529"/>
              <a:lumOff val="-99999"/>
              <a:alpha val="19300"/>
            </a:schemeClr>
          </a:solidFill>
          <a:ln w="3175">
            <a:miter lim="400000"/>
          </a:ln>
        </p:spPr>
        <p:txBody>
          <a:bodyPr lIns="20052" tIns="20052" rIns="20052" bIns="20052"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29" name="Shape 29"/>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Section Title">
    <p:spTree>
      <p:nvGrpSpPr>
        <p:cNvPr id="1" name=""/>
        <p:cNvGrpSpPr/>
        <p:nvPr/>
      </p:nvGrpSpPr>
      <p:grpSpPr>
        <a:xfrm>
          <a:off x="0" y="0"/>
          <a:ext cx="0" cy="0"/>
          <a:chOff x="0" y="0"/>
          <a:chExt cx="0" cy="0"/>
        </a:xfrm>
      </p:grpSpPr>
      <p:pic>
        <p:nvPicPr>
          <p:cNvPr id="36" name="RED_SlideBackgrounds_sectionTitel.pn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40" name="Shape 40"/>
          <p:cNvSpPr/>
          <p:nvPr/>
        </p:nvSpPr>
        <p:spPr>
          <a:xfrm>
            <a:off x="13933796" y="-227350"/>
            <a:ext cx="8252103" cy="815644"/>
          </a:xfrm>
          <a:prstGeom prst="rect">
            <a:avLst/>
          </a:prstGeom>
          <a:ln w="3175">
            <a:miter lim="400000"/>
          </a:ln>
          <a:extLst>
            <a:ext uri="{C572A759-6A51-4108-AA02-DFA0A04FC94B}">
              <ma14:wrappingTextBoxFlag xmlns:ma14="http://schemas.microsoft.com/office/mac/drawingml/2011/main" xmlns="" val="1"/>
            </a:ext>
          </a:extLst>
        </p:spPr>
        <p:txBody>
          <a:bodyPr wrap="none" lIns="20052" tIns="20052" rIns="20052" bIns="20052"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42" name="Shape 42"/>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itle Only - Left Title">
    <p:spTree>
      <p:nvGrpSpPr>
        <p:cNvPr id="1" name=""/>
        <p:cNvGrpSpPr/>
        <p:nvPr/>
      </p:nvGrpSpPr>
      <p:grpSpPr>
        <a:xfrm>
          <a:off x="0" y="0"/>
          <a:ext cx="0" cy="0"/>
          <a:chOff x="0" y="0"/>
          <a:chExt cx="0" cy="0"/>
        </a:xfrm>
      </p:grpSpPr>
      <p:pic>
        <p:nvPicPr>
          <p:cNvPr id="73" name="RED_SlideBackgrounds_graph.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74" name="Shape 74"/>
          <p:cNvSpPr/>
          <p:nvPr/>
        </p:nvSpPr>
        <p:spPr>
          <a:xfrm>
            <a:off x="13933796" y="-227350"/>
            <a:ext cx="8252103" cy="815644"/>
          </a:xfrm>
          <a:prstGeom prst="rect">
            <a:avLst/>
          </a:prstGeom>
          <a:ln w="3175">
            <a:miter lim="400000"/>
          </a:ln>
          <a:extLst>
            <a:ext uri="{C572A759-6A51-4108-AA02-DFA0A04FC94B}">
              <ma14:wrappingTextBoxFlag xmlns:ma14="http://schemas.microsoft.com/office/mac/drawingml/2011/main" xmlns="" val="1"/>
            </a:ext>
          </a:extLst>
        </p:spPr>
        <p:txBody>
          <a:bodyPr wrap="none" lIns="20052" tIns="20052" rIns="20052" bIns="20052"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75" name="Shape 75"/>
          <p:cNvSpPr/>
          <p:nvPr/>
        </p:nvSpPr>
        <p:spPr>
          <a:xfrm>
            <a:off x="11469663" y="2916503"/>
            <a:ext cx="8132454" cy="496454"/>
          </a:xfrm>
          <a:prstGeom prst="rect">
            <a:avLst/>
          </a:prstGeom>
          <a:ln w="3175">
            <a:miter lim="400000"/>
          </a:ln>
          <a:extLst>
            <a:ext uri="{C572A759-6A51-4108-AA02-DFA0A04FC94B}">
              <ma14:wrappingTextBoxFlag xmlns:ma14="http://schemas.microsoft.com/office/mac/drawingml/2011/main" xmlns="" val="1"/>
            </a:ext>
          </a:extLst>
        </p:spPr>
        <p:txBody>
          <a:bodyPr wrap="none" lIns="20052" tIns="20052" rIns="20052" bIns="20052" anchor="ctr">
            <a:spAutoFit/>
          </a:bodyPr>
          <a:lstStyle>
            <a:lvl1pPr>
              <a:defRPr sz="10000" cap="all" spc="3000"/>
            </a:lvl1pPr>
          </a:lstStyle>
          <a:p>
            <a:pPr algn="ctr" defTabSz="243420" hangingPunct="0"/>
            <a:r>
              <a:rPr sz="2963" kern="0">
                <a:solidFill>
                  <a:srgbClr val="FFFFFF">
                    <a:alpha val="40000"/>
                  </a:srgbClr>
                </a:solidFill>
                <a:latin typeface="Avenir Book"/>
                <a:ea typeface="Avenir Book"/>
                <a:cs typeface="Avenir Book"/>
                <a:sym typeface="Avenir Book"/>
              </a:rPr>
              <a:t>TITLE OF SLIDE</a:t>
            </a:r>
          </a:p>
        </p:txBody>
      </p:sp>
      <p:sp>
        <p:nvSpPr>
          <p:cNvPr id="76" name="Shape 76"/>
          <p:cNvSpPr>
            <a:spLocks noGrp="1"/>
          </p:cNvSpPr>
          <p:nvPr>
            <p:ph type="body" sz="quarter" idx="13"/>
          </p:nvPr>
        </p:nvSpPr>
        <p:spPr>
          <a:xfrm>
            <a:off x="416551" y="3109889"/>
            <a:ext cx="3457328" cy="638223"/>
          </a:xfrm>
          <a:prstGeom prst="rect">
            <a:avLst/>
          </a:prstGeom>
        </p:spPr>
        <p:txBody>
          <a:bodyPr wrap="none" anchor="ctr">
            <a:spAutoFit/>
          </a:bodyPr>
          <a:lstStyle>
            <a:lvl1pPr algn="l">
              <a:defRPr sz="3259" cap="all" spc="196">
                <a:latin typeface="Avenir Book"/>
                <a:ea typeface="Avenir Book"/>
                <a:cs typeface="Avenir Book"/>
                <a:sym typeface="Avenir Book"/>
              </a:defRPr>
            </a:lvl1pPr>
          </a:lstStyle>
          <a:p>
            <a:r>
              <a:t>title of slide</a:t>
            </a:r>
          </a:p>
        </p:txBody>
      </p:sp>
      <p:sp>
        <p:nvSpPr>
          <p:cNvPr id="77" name="Shape 77"/>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Section Title Option 2">
    <p:spTree>
      <p:nvGrpSpPr>
        <p:cNvPr id="1" name=""/>
        <p:cNvGrpSpPr/>
        <p:nvPr/>
      </p:nvGrpSpPr>
      <p:grpSpPr>
        <a:xfrm>
          <a:off x="0" y="0"/>
          <a:ext cx="0" cy="0"/>
          <a:chOff x="0" y="0"/>
          <a:chExt cx="0" cy="0"/>
        </a:xfrm>
      </p:grpSpPr>
      <p:pic>
        <p:nvPicPr>
          <p:cNvPr id="49" name="SectionTitle_Bg2.jpg"/>
          <p:cNvPicPr>
            <a:picLocks noChangeAspect="1"/>
          </p:cNvPicPr>
          <p:nvPr/>
        </p:nvPicPr>
        <p:blipFill>
          <a:blip r:embed="rId2">
            <a:extLst/>
          </a:blip>
          <a:stretch>
            <a:fillRect/>
          </a:stretch>
        </p:blipFill>
        <p:spPr>
          <a:xfrm>
            <a:off x="0" y="0"/>
            <a:ext cx="12192000" cy="6858000"/>
          </a:xfrm>
          <a:prstGeom prst="rect">
            <a:avLst/>
          </a:prstGeom>
          <a:ln w="3175">
            <a:miter lim="400000"/>
          </a:ln>
        </p:spPr>
      </p:pic>
      <p:grpSp>
        <p:nvGrpSpPr>
          <p:cNvPr id="52" name="Group 52"/>
          <p:cNvGrpSpPr/>
          <p:nvPr/>
        </p:nvGrpSpPr>
        <p:grpSpPr>
          <a:xfrm>
            <a:off x="2676469" y="2594310"/>
            <a:ext cx="6839062" cy="1718355"/>
            <a:chOff x="0" y="0"/>
            <a:chExt cx="23081832" cy="3436707"/>
          </a:xfrm>
        </p:grpSpPr>
        <p:sp>
          <p:nvSpPr>
            <p:cNvPr id="50" name="Shape 50"/>
            <p:cNvSpPr/>
            <p:nvPr/>
          </p:nvSpPr>
          <p:spPr>
            <a:xfrm>
              <a:off x="0" y="0"/>
              <a:ext cx="22953998" cy="3436708"/>
            </a:xfrm>
            <a:prstGeom prst="rect">
              <a:avLst/>
            </a:prstGeom>
            <a:solidFill>
              <a:schemeClr val="accent6">
                <a:hueOff val="-10800000"/>
                <a:satOff val="-98529"/>
                <a:lumOff val="-99999"/>
                <a:alpha val="32504"/>
              </a:schemeClr>
            </a:solidFill>
            <a:ln w="3175" cap="flat">
              <a:noFill/>
              <a:miter lim="400000"/>
            </a:ln>
            <a:effectLst/>
          </p:spPr>
          <p:txBody>
            <a:bodyPr wrap="square" lIns="67677" tIns="67677" rIns="67677" bIns="67677" numCol="1" anchor="ctr">
              <a:noAutofit/>
            </a:bodyP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51" name="Shape 51"/>
            <p:cNvSpPr/>
            <p:nvPr/>
          </p:nvSpPr>
          <p:spPr>
            <a:xfrm>
              <a:off x="54142" y="54142"/>
              <a:ext cx="23027691" cy="3328424"/>
            </a:xfrm>
            <a:prstGeom prst="rect">
              <a:avLst/>
            </a:prstGeom>
            <a:noFill/>
            <a:ln w="101600" cap="flat">
              <a:solidFill>
                <a:schemeClr val="accent6"/>
              </a:solidFill>
              <a:prstDash val="solid"/>
              <a:miter lim="400000"/>
            </a:ln>
            <a:effectLst/>
          </p:spPr>
          <p:txBody>
            <a:bodyPr wrap="square" lIns="67677" tIns="67677" rIns="67677" bIns="67677" numCol="1" anchor="ctr">
              <a:noAutofit/>
            </a:bodyP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grpSp>
      <p:sp>
        <p:nvSpPr>
          <p:cNvPr id="53" name="Shape 53"/>
          <p:cNvSpPr/>
          <p:nvPr/>
        </p:nvSpPr>
        <p:spPr>
          <a:xfrm>
            <a:off x="13933796" y="-227350"/>
            <a:ext cx="8252103" cy="815644"/>
          </a:xfrm>
          <a:prstGeom prst="rect">
            <a:avLst/>
          </a:prstGeom>
          <a:ln w="3175">
            <a:miter lim="400000"/>
          </a:ln>
          <a:extLst>
            <a:ext uri="{C572A759-6A51-4108-AA02-DFA0A04FC94B}">
              <ma14:wrappingTextBoxFlag xmlns:ma14="http://schemas.microsoft.com/office/mac/drawingml/2011/main" xmlns="" val="1"/>
            </a:ext>
          </a:extLst>
        </p:spPr>
        <p:txBody>
          <a:bodyPr wrap="none" lIns="20052" tIns="20052" rIns="20052" bIns="20052"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54" name="Shape 54"/>
          <p:cNvSpPr>
            <a:spLocks noGrp="1"/>
          </p:cNvSpPr>
          <p:nvPr>
            <p:ph type="body" sz="quarter" idx="13"/>
          </p:nvPr>
        </p:nvSpPr>
        <p:spPr>
          <a:xfrm>
            <a:off x="2895940" y="3043132"/>
            <a:ext cx="6400122" cy="820709"/>
          </a:xfrm>
          <a:prstGeom prst="rect">
            <a:avLst/>
          </a:prstGeom>
        </p:spPr>
        <p:txBody>
          <a:bodyPr wrap="none" anchor="ctr">
            <a:spAutoFit/>
          </a:bodyPr>
          <a:lstStyle>
            <a:lvl1pPr>
              <a:defRPr sz="4445" cap="all" spc="1333">
                <a:latin typeface="Avenir Book"/>
                <a:ea typeface="Avenir Book"/>
                <a:cs typeface="Avenir Book"/>
                <a:sym typeface="Avenir Book"/>
              </a:defRPr>
            </a:lvl1pPr>
          </a:lstStyle>
          <a:p>
            <a:r>
              <a:t>SECTION TITLE</a:t>
            </a:r>
          </a:p>
        </p:txBody>
      </p:sp>
      <p:sp>
        <p:nvSpPr>
          <p:cNvPr id="55" name="Shape 55"/>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Content Slide bullets">
    <p:spTree>
      <p:nvGrpSpPr>
        <p:cNvPr id="1" name=""/>
        <p:cNvGrpSpPr/>
        <p:nvPr/>
      </p:nvGrpSpPr>
      <p:grpSpPr>
        <a:xfrm>
          <a:off x="0" y="0"/>
          <a:ext cx="0" cy="0"/>
          <a:chOff x="0" y="0"/>
          <a:chExt cx="0" cy="0"/>
        </a:xfrm>
      </p:grpSpPr>
      <p:pic>
        <p:nvPicPr>
          <p:cNvPr id="84"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85" name="Shape 85"/>
          <p:cNvSpPr/>
          <p:nvPr/>
        </p:nvSpPr>
        <p:spPr>
          <a:xfrm>
            <a:off x="13933796" y="-227350"/>
            <a:ext cx="8252103" cy="815644"/>
          </a:xfrm>
          <a:prstGeom prst="rect">
            <a:avLst/>
          </a:prstGeom>
          <a:ln w="3175">
            <a:miter lim="400000"/>
          </a:ln>
          <a:extLst>
            <a:ext uri="{C572A759-6A51-4108-AA02-DFA0A04FC94B}">
              <ma14:wrappingTextBoxFlag xmlns:ma14="http://schemas.microsoft.com/office/mac/drawingml/2011/main" xmlns="" val="1"/>
            </a:ext>
          </a:extLst>
        </p:spPr>
        <p:txBody>
          <a:bodyPr wrap="none" lIns="20052" tIns="20052" rIns="20052" bIns="20052"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86" name="Shape 86"/>
          <p:cNvSpPr/>
          <p:nvPr/>
        </p:nvSpPr>
        <p:spPr>
          <a:xfrm>
            <a:off x="11469663" y="2916503"/>
            <a:ext cx="8132454" cy="496454"/>
          </a:xfrm>
          <a:prstGeom prst="rect">
            <a:avLst/>
          </a:prstGeom>
          <a:ln w="3175">
            <a:miter lim="400000"/>
          </a:ln>
          <a:extLst>
            <a:ext uri="{C572A759-6A51-4108-AA02-DFA0A04FC94B}">
              <ma14:wrappingTextBoxFlag xmlns:ma14="http://schemas.microsoft.com/office/mac/drawingml/2011/main" xmlns="" val="1"/>
            </a:ext>
          </a:extLst>
        </p:spPr>
        <p:txBody>
          <a:bodyPr wrap="none" lIns="20052" tIns="20052" rIns="20052" bIns="20052" anchor="ctr">
            <a:spAutoFit/>
          </a:bodyPr>
          <a:lstStyle>
            <a:lvl1pPr>
              <a:defRPr sz="10000" cap="all" spc="3000"/>
            </a:lvl1pPr>
          </a:lstStyle>
          <a:p>
            <a:pPr algn="ctr" defTabSz="243420" hangingPunct="0"/>
            <a:r>
              <a:rPr sz="2963" kern="0">
                <a:solidFill>
                  <a:srgbClr val="FFFFFF">
                    <a:alpha val="40000"/>
                  </a:srgbClr>
                </a:solidFill>
                <a:latin typeface="Avenir Book"/>
                <a:ea typeface="Avenir Book"/>
                <a:cs typeface="Avenir Book"/>
                <a:sym typeface="Avenir Book"/>
              </a:rPr>
              <a:t>TITLE OF SLIDE</a:t>
            </a:r>
          </a:p>
        </p:txBody>
      </p:sp>
      <p:sp>
        <p:nvSpPr>
          <p:cNvPr id="87" name="Shape 87"/>
          <p:cNvSpPr>
            <a:spLocks noGrp="1"/>
          </p:cNvSpPr>
          <p:nvPr>
            <p:ph type="body" sz="quarter" idx="13"/>
          </p:nvPr>
        </p:nvSpPr>
        <p:spPr>
          <a:xfrm>
            <a:off x="416551" y="3109889"/>
            <a:ext cx="3457328" cy="638223"/>
          </a:xfrm>
          <a:prstGeom prst="rect">
            <a:avLst/>
          </a:prstGeom>
        </p:spPr>
        <p:txBody>
          <a:bodyPr wrap="none" anchor="ctr">
            <a:spAutoFit/>
          </a:bodyPr>
          <a:lstStyle>
            <a:lvl1pPr algn="l">
              <a:defRPr sz="3259" cap="all" spc="196">
                <a:latin typeface="Avenir Book"/>
                <a:ea typeface="Avenir Book"/>
                <a:cs typeface="Avenir Book"/>
                <a:sym typeface="Avenir Book"/>
              </a:defRPr>
            </a:lvl1pPr>
          </a:lstStyle>
          <a:p>
            <a:r>
              <a:t>title of slide</a:t>
            </a:r>
          </a:p>
        </p:txBody>
      </p:sp>
      <p:sp>
        <p:nvSpPr>
          <p:cNvPr id="88" name="Shape 88"/>
          <p:cNvSpPr/>
          <p:nvPr/>
        </p:nvSpPr>
        <p:spPr>
          <a:xfrm flipV="1">
            <a:off x="3957053" y="1841254"/>
            <a:ext cx="0" cy="3175492"/>
          </a:xfrm>
          <a:prstGeom prst="line">
            <a:avLst/>
          </a:prstGeom>
          <a:ln w="63500">
            <a:solidFill>
              <a:schemeClr val="accent6"/>
            </a:solidFill>
            <a:miter lim="400000"/>
          </a:ln>
        </p:spPr>
        <p:txBody>
          <a:bodyPr lIns="20052" tIns="20052" rIns="20052" bIns="20052"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89" name="Shape 89"/>
          <p:cNvSpPr>
            <a:spLocks noGrp="1"/>
          </p:cNvSpPr>
          <p:nvPr>
            <p:ph type="body" sz="quarter" idx="14"/>
          </p:nvPr>
        </p:nvSpPr>
        <p:spPr>
          <a:xfrm>
            <a:off x="4721310" y="1830727"/>
            <a:ext cx="11040302" cy="6676928"/>
          </a:xfrm>
          <a:prstGeom prst="rect">
            <a:avLst/>
          </a:prstGeom>
        </p:spPr>
        <p:txBody>
          <a:bodyPr wrap="none">
            <a:spAutoFit/>
          </a:bodyPr>
          <a:lstStyle>
            <a:lvl1pPr algn="l">
              <a:lnSpc>
                <a:spcPct val="200000"/>
              </a:lnSpc>
              <a:spcBef>
                <a:spcPts val="500"/>
              </a:spcBef>
              <a:defRPr sz="5000" spc="500">
                <a:latin typeface="Avenir Book"/>
                <a:ea typeface="Avenir Book"/>
                <a:cs typeface="Avenir Book"/>
                <a:sym typeface="Avenir Book"/>
              </a:defRPr>
            </a:lvl1pPr>
          </a:lstStyle>
          <a:p>
            <a:pPr algn="l">
              <a:lnSpc>
                <a:spcPct val="200000"/>
              </a:lnSpc>
              <a:spcBef>
                <a:spcPts val="1000"/>
              </a:spcBef>
              <a:defRPr sz="5000" spc="500">
                <a:latin typeface="Avenir Book"/>
                <a:ea typeface="Avenir Book"/>
                <a:cs typeface="Avenir Book"/>
                <a:sym typeface="Avenir Book"/>
              </a:defRPr>
            </a:pPr>
            <a:r>
              <a:t>First bullet placeholder here</a:t>
            </a:r>
          </a:p>
          <a:p>
            <a:pPr algn="l">
              <a:lnSpc>
                <a:spcPct val="200000"/>
              </a:lnSpc>
              <a:spcBef>
                <a:spcPts val="1000"/>
              </a:spcBef>
              <a:defRPr sz="5000" spc="500">
                <a:latin typeface="Avenir Book"/>
                <a:ea typeface="Avenir Book"/>
                <a:cs typeface="Avenir Book"/>
                <a:sym typeface="Avenir Book"/>
              </a:defRPr>
            </a:pPr>
            <a:r>
              <a:t>Second bullet placeholder here</a:t>
            </a:r>
          </a:p>
          <a:p>
            <a:pPr algn="l">
              <a:lnSpc>
                <a:spcPct val="200000"/>
              </a:lnSpc>
              <a:spcBef>
                <a:spcPts val="1000"/>
              </a:spcBef>
              <a:defRPr sz="5000" spc="500">
                <a:latin typeface="Avenir Book"/>
                <a:ea typeface="Avenir Book"/>
                <a:cs typeface="Avenir Book"/>
                <a:sym typeface="Avenir Book"/>
              </a:defRPr>
            </a:pPr>
            <a:r>
              <a:t>Third bullet placeholder here</a:t>
            </a:r>
          </a:p>
          <a:p>
            <a:pPr algn="l">
              <a:lnSpc>
                <a:spcPct val="200000"/>
              </a:lnSpc>
              <a:spcBef>
                <a:spcPts val="1000"/>
              </a:spcBef>
              <a:defRPr sz="5000" spc="500">
                <a:latin typeface="Avenir Book"/>
                <a:ea typeface="Avenir Book"/>
                <a:cs typeface="Avenir Book"/>
                <a:sym typeface="Avenir Book"/>
              </a:defRPr>
            </a:pPr>
            <a:r>
              <a:t>Fourth bullet placeholder here</a:t>
            </a:r>
          </a:p>
        </p:txBody>
      </p:sp>
      <p:sp>
        <p:nvSpPr>
          <p:cNvPr id="90" name="Shape 90"/>
          <p:cNvSpPr>
            <a:spLocks noGrp="1"/>
          </p:cNvSpPr>
          <p:nvPr>
            <p:ph type="body" sz="quarter" idx="15"/>
          </p:nvPr>
        </p:nvSpPr>
        <p:spPr>
          <a:xfrm>
            <a:off x="8625602" y="1803234"/>
            <a:ext cx="11258310" cy="5009805"/>
          </a:xfrm>
          <a:prstGeom prst="rect">
            <a:avLst/>
          </a:prstGeom>
        </p:spPr>
        <p:txBody>
          <a:bodyPr wrap="none">
            <a:spAutoFit/>
          </a:bodyPr>
          <a:lstStyle>
            <a:lvl1pPr algn="l">
              <a:lnSpc>
                <a:spcPct val="200000"/>
              </a:lnSpc>
              <a:spcBef>
                <a:spcPts val="500"/>
              </a:spcBef>
              <a:defRPr sz="5000" spc="500">
                <a:latin typeface="Avenir Book"/>
                <a:ea typeface="Avenir Book"/>
                <a:cs typeface="Avenir Book"/>
                <a:sym typeface="Avenir Book"/>
              </a:defRPr>
            </a:lvl1pPr>
          </a:lstStyle>
          <a:p>
            <a:pPr algn="l">
              <a:lnSpc>
                <a:spcPct val="200000"/>
              </a:lnSpc>
              <a:spcBef>
                <a:spcPts val="1000"/>
              </a:spcBef>
              <a:defRPr sz="5000" spc="500">
                <a:latin typeface="Avenir Book"/>
                <a:ea typeface="Avenir Book"/>
                <a:cs typeface="Avenir Book"/>
                <a:sym typeface="Avenir Book"/>
              </a:defRPr>
            </a:pPr>
            <a:r>
              <a:t>Fifth bullet placeholder here</a:t>
            </a:r>
          </a:p>
          <a:p>
            <a:pPr algn="l">
              <a:lnSpc>
                <a:spcPct val="200000"/>
              </a:lnSpc>
              <a:spcBef>
                <a:spcPts val="1000"/>
              </a:spcBef>
              <a:defRPr sz="5000" spc="500">
                <a:latin typeface="Avenir Book"/>
                <a:ea typeface="Avenir Book"/>
                <a:cs typeface="Avenir Book"/>
                <a:sym typeface="Avenir Book"/>
              </a:defRPr>
            </a:pPr>
            <a:r>
              <a:t>Sixth bullet placeholder here</a:t>
            </a:r>
          </a:p>
          <a:p>
            <a:pPr algn="l">
              <a:lnSpc>
                <a:spcPct val="200000"/>
              </a:lnSpc>
              <a:spcBef>
                <a:spcPts val="1000"/>
              </a:spcBef>
              <a:defRPr sz="5000" spc="500">
                <a:latin typeface="Avenir Book"/>
                <a:ea typeface="Avenir Book"/>
                <a:cs typeface="Avenir Book"/>
                <a:sym typeface="Avenir Book"/>
              </a:defRPr>
            </a:pPr>
            <a:r>
              <a:t>Seventh bullet placeholder here</a:t>
            </a:r>
          </a:p>
        </p:txBody>
      </p:sp>
      <p:sp>
        <p:nvSpPr>
          <p:cNvPr id="91" name="Shape 91"/>
          <p:cNvSpPr/>
          <p:nvPr/>
        </p:nvSpPr>
        <p:spPr>
          <a:xfrm>
            <a:off x="15307822" y="794460"/>
            <a:ext cx="356492" cy="601580"/>
          </a:xfrm>
          <a:prstGeom prst="rect">
            <a:avLst/>
          </a:prstGeom>
          <a:solidFill>
            <a:schemeClr val="accent3">
              <a:hueOff val="-17853078"/>
              <a:satOff val="29206"/>
              <a:lumOff val="-3151"/>
            </a:schemeClr>
          </a:solidFill>
          <a:ln w="3175">
            <a:miter lim="400000"/>
          </a:ln>
        </p:spPr>
        <p:txBody>
          <a:bodyPr lIns="20052" tIns="20052" rIns="20052" bIns="20052"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92" name="Shape 92"/>
          <p:cNvSpPr/>
          <p:nvPr/>
        </p:nvSpPr>
        <p:spPr>
          <a:xfrm>
            <a:off x="17295617" y="24439"/>
            <a:ext cx="356492" cy="601580"/>
          </a:xfrm>
          <a:prstGeom prst="rect">
            <a:avLst/>
          </a:prstGeom>
          <a:solidFill>
            <a:schemeClr val="accent4">
              <a:hueOff val="-1200000"/>
              <a:satOff val="-30940"/>
              <a:lumOff val="-49607"/>
            </a:schemeClr>
          </a:solidFill>
          <a:ln w="3175">
            <a:miter lim="400000"/>
          </a:ln>
        </p:spPr>
        <p:txBody>
          <a:bodyPr lIns="20052" tIns="20052" rIns="20052" bIns="20052"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93" name="Shape 93"/>
          <p:cNvSpPr/>
          <p:nvPr/>
        </p:nvSpPr>
        <p:spPr>
          <a:xfrm>
            <a:off x="15486068" y="2937961"/>
            <a:ext cx="356492" cy="601580"/>
          </a:xfrm>
          <a:prstGeom prst="rect">
            <a:avLst/>
          </a:prstGeom>
          <a:solidFill>
            <a:schemeClr val="accent1"/>
          </a:solidFill>
          <a:ln w="3175">
            <a:miter lim="400000"/>
          </a:ln>
        </p:spPr>
        <p:txBody>
          <a:bodyPr lIns="20052" tIns="20052" rIns="20052" bIns="20052"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94" name="Shape 94"/>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Content Slide 4 columns">
    <p:spTree>
      <p:nvGrpSpPr>
        <p:cNvPr id="1" name=""/>
        <p:cNvGrpSpPr/>
        <p:nvPr/>
      </p:nvGrpSpPr>
      <p:grpSpPr>
        <a:xfrm>
          <a:off x="0" y="0"/>
          <a:ext cx="0" cy="0"/>
          <a:chOff x="0" y="0"/>
          <a:chExt cx="0" cy="0"/>
        </a:xfrm>
      </p:grpSpPr>
      <p:pic>
        <p:nvPicPr>
          <p:cNvPr id="101"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102" name="Shape 102"/>
          <p:cNvSpPr/>
          <p:nvPr/>
        </p:nvSpPr>
        <p:spPr>
          <a:xfrm>
            <a:off x="13933796" y="-227350"/>
            <a:ext cx="8252103" cy="815644"/>
          </a:xfrm>
          <a:prstGeom prst="rect">
            <a:avLst/>
          </a:prstGeom>
          <a:ln w="3175">
            <a:miter lim="400000"/>
          </a:ln>
          <a:extLst>
            <a:ext uri="{C572A759-6A51-4108-AA02-DFA0A04FC94B}">
              <ma14:wrappingTextBoxFlag xmlns:ma14="http://schemas.microsoft.com/office/mac/drawingml/2011/main" xmlns="" val="1"/>
            </a:ext>
          </a:extLst>
        </p:spPr>
        <p:txBody>
          <a:bodyPr wrap="none" lIns="20052" tIns="20052" rIns="20052" bIns="20052"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103" name="Shape 103"/>
          <p:cNvSpPr/>
          <p:nvPr/>
        </p:nvSpPr>
        <p:spPr>
          <a:xfrm>
            <a:off x="11469663" y="2916503"/>
            <a:ext cx="8132454" cy="496454"/>
          </a:xfrm>
          <a:prstGeom prst="rect">
            <a:avLst/>
          </a:prstGeom>
          <a:ln w="3175">
            <a:miter lim="400000"/>
          </a:ln>
          <a:extLst>
            <a:ext uri="{C572A759-6A51-4108-AA02-DFA0A04FC94B}">
              <ma14:wrappingTextBoxFlag xmlns:ma14="http://schemas.microsoft.com/office/mac/drawingml/2011/main" xmlns="" val="1"/>
            </a:ext>
          </a:extLst>
        </p:spPr>
        <p:txBody>
          <a:bodyPr wrap="none" lIns="20052" tIns="20052" rIns="20052" bIns="20052" anchor="ctr">
            <a:spAutoFit/>
          </a:bodyPr>
          <a:lstStyle>
            <a:lvl1pPr>
              <a:defRPr sz="10000" cap="all" spc="3000"/>
            </a:lvl1pPr>
          </a:lstStyle>
          <a:p>
            <a:pPr algn="ctr" defTabSz="243420" hangingPunct="0"/>
            <a:r>
              <a:rPr sz="2963" kern="0">
                <a:solidFill>
                  <a:srgbClr val="FFFFFF">
                    <a:alpha val="40000"/>
                  </a:srgbClr>
                </a:solidFill>
                <a:latin typeface="Avenir Book"/>
                <a:ea typeface="Avenir Book"/>
                <a:cs typeface="Avenir Book"/>
                <a:sym typeface="Avenir Book"/>
              </a:rPr>
              <a:t>TITLE OF SLIDE</a:t>
            </a:r>
          </a:p>
        </p:txBody>
      </p:sp>
      <p:sp>
        <p:nvSpPr>
          <p:cNvPr id="104" name="Shape 104"/>
          <p:cNvSpPr>
            <a:spLocks noGrp="1"/>
          </p:cNvSpPr>
          <p:nvPr>
            <p:ph type="body" sz="quarter" idx="13"/>
          </p:nvPr>
        </p:nvSpPr>
        <p:spPr>
          <a:xfrm>
            <a:off x="359512" y="764154"/>
            <a:ext cx="3457328" cy="638223"/>
          </a:xfrm>
          <a:prstGeom prst="rect">
            <a:avLst/>
          </a:prstGeom>
        </p:spPr>
        <p:txBody>
          <a:bodyPr wrap="none" anchor="ctr">
            <a:spAutoFit/>
          </a:bodyPr>
          <a:lstStyle>
            <a:lvl1pPr algn="l">
              <a:defRPr sz="3259" cap="all" spc="196">
                <a:latin typeface="Avenir Book"/>
                <a:ea typeface="Avenir Book"/>
                <a:cs typeface="Avenir Book"/>
                <a:sym typeface="Avenir Book"/>
              </a:defRPr>
            </a:lvl1pPr>
          </a:lstStyle>
          <a:p>
            <a:r>
              <a:t>title of slide</a:t>
            </a:r>
          </a:p>
        </p:txBody>
      </p:sp>
      <p:sp>
        <p:nvSpPr>
          <p:cNvPr id="105" name="Shape 105"/>
          <p:cNvSpPr>
            <a:spLocks noGrp="1"/>
          </p:cNvSpPr>
          <p:nvPr>
            <p:ph type="body" sz="quarter" idx="14"/>
          </p:nvPr>
        </p:nvSpPr>
        <p:spPr>
          <a:xfrm>
            <a:off x="1452731" y="3106855"/>
            <a:ext cx="1536644"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6" name="Shape 106"/>
          <p:cNvSpPr>
            <a:spLocks noGrp="1"/>
          </p:cNvSpPr>
          <p:nvPr>
            <p:ph type="body" sz="quarter" idx="15"/>
          </p:nvPr>
        </p:nvSpPr>
        <p:spPr>
          <a:xfrm>
            <a:off x="4065812" y="3106855"/>
            <a:ext cx="1536644"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7" name="Shape 107"/>
          <p:cNvSpPr>
            <a:spLocks noGrp="1"/>
          </p:cNvSpPr>
          <p:nvPr>
            <p:ph type="body" sz="quarter" idx="16"/>
          </p:nvPr>
        </p:nvSpPr>
        <p:spPr>
          <a:xfrm>
            <a:off x="6625420" y="3106855"/>
            <a:ext cx="1536645"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8" name="Shape 108"/>
          <p:cNvSpPr>
            <a:spLocks noGrp="1"/>
          </p:cNvSpPr>
          <p:nvPr>
            <p:ph type="body" sz="quarter" idx="17"/>
          </p:nvPr>
        </p:nvSpPr>
        <p:spPr>
          <a:xfrm>
            <a:off x="9227806" y="3106855"/>
            <a:ext cx="1536645"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9" name="Shape 109"/>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hape 118"/>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ssion Logo Slide">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add Mission or Project Name</a:t>
            </a:r>
          </a:p>
        </p:txBody>
      </p:sp>
      <p:sp>
        <p:nvSpPr>
          <p:cNvPr id="10" name="Content Placeholder 3"/>
          <p:cNvSpPr>
            <a:spLocks noGrp="1"/>
          </p:cNvSpPr>
          <p:nvPr>
            <p:ph sz="quarter" idx="18" hasCustomPrompt="1"/>
          </p:nvPr>
        </p:nvSpPr>
        <p:spPr>
          <a:xfrm>
            <a:off x="1814286" y="1360715"/>
            <a:ext cx="8926287" cy="3537857"/>
          </a:xfrm>
          <a:prstGeom prst="rect">
            <a:avLst/>
          </a:prstGeom>
        </p:spPr>
        <p:txBody>
          <a:bodyPr vert="horz"/>
          <a:lstStyle>
            <a:lvl1pPr>
              <a:defRPr>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Mission logo</a:t>
            </a:r>
          </a:p>
        </p:txBody>
      </p:sp>
      <p:cxnSp>
        <p:nvCxnSpPr>
          <p:cNvPr id="15" name="Straight Connector 14"/>
          <p:cNvCxnSpPr/>
          <p:nvPr userDrawn="1"/>
        </p:nvCxnSpPr>
        <p:spPr>
          <a:xfrm>
            <a:off x="609602" y="5033130"/>
            <a:ext cx="10972799"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Content Placeholder 3"/>
          <p:cNvSpPr>
            <a:spLocks noGrp="1"/>
          </p:cNvSpPr>
          <p:nvPr>
            <p:ph sz="quarter" idx="19" hasCustomPrompt="1"/>
          </p:nvPr>
        </p:nvSpPr>
        <p:spPr>
          <a:xfrm>
            <a:off x="1505859"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17" name="Content Placeholder 3"/>
          <p:cNvSpPr>
            <a:spLocks noGrp="1"/>
          </p:cNvSpPr>
          <p:nvPr>
            <p:ph sz="quarter" idx="20" hasCustomPrompt="1"/>
          </p:nvPr>
        </p:nvSpPr>
        <p:spPr>
          <a:xfrm>
            <a:off x="4832050"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0" name="Content Placeholder 3"/>
          <p:cNvSpPr>
            <a:spLocks noGrp="1"/>
          </p:cNvSpPr>
          <p:nvPr>
            <p:ph sz="quarter" idx="21" hasCustomPrompt="1"/>
          </p:nvPr>
        </p:nvSpPr>
        <p:spPr>
          <a:xfrm>
            <a:off x="8158240"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pic>
        <p:nvPicPr>
          <p:cNvPr id="25" name="Picture 2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2"/>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23"/>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24"/>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chemeClr val="tx1"/>
                </a:solidFill>
                <a:latin typeface="Arial"/>
                <a:cs typeface="Arial"/>
              </a:defRPr>
            </a:lvl1pPr>
          </a:lstStyle>
          <a:p>
            <a:r>
              <a:rPr lang="en-US" dirty="0"/>
              <a:t>Click to Edit Header</a:t>
            </a:r>
          </a:p>
        </p:txBody>
      </p:sp>
      <p:pic>
        <p:nvPicPr>
          <p:cNvPr id="13" name="Picture 12"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Subhead">
    <p:spTree>
      <p:nvGrpSpPr>
        <p:cNvPr id="1" name=""/>
        <p:cNvGrpSpPr/>
        <p:nvPr/>
      </p:nvGrpSpPr>
      <p:grpSpPr>
        <a:xfrm>
          <a:off x="0" y="0"/>
          <a:ext cx="0" cy="0"/>
          <a:chOff x="0" y="0"/>
          <a:chExt cx="0" cy="0"/>
        </a:xfrm>
      </p:grpSpPr>
      <p:sp>
        <p:nvSpPr>
          <p:cNvPr id="13" name="Text Placeholder 13"/>
          <p:cNvSpPr>
            <a:spLocks noGrp="1"/>
          </p:cNvSpPr>
          <p:nvPr>
            <p:ph type="body" sz="quarter" idx="14"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5"/>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6"/>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7"/>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Text">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6"/>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19"/>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0"/>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Subhead/Text">
    <p:spTree>
      <p:nvGrpSpPr>
        <p:cNvPr id="1" name=""/>
        <p:cNvGrpSpPr/>
        <p:nvPr/>
      </p:nvGrpSpPr>
      <p:grpSpPr>
        <a:xfrm>
          <a:off x="0" y="0"/>
          <a:ext cx="0" cy="0"/>
          <a:chOff x="0" y="0"/>
          <a:chExt cx="0" cy="0"/>
        </a:xfrm>
      </p:grpSpPr>
      <p:sp>
        <p:nvSpPr>
          <p:cNvPr id="15" name="Text Placeholder 13"/>
          <p:cNvSpPr>
            <a:spLocks noGrp="1"/>
          </p:cNvSpPr>
          <p:nvPr>
            <p:ph type="body" sz="quarter" idx="16"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6"/>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7" name="Picture 16"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19"/>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0"/>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er/Content/Text">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hasCustomPrompt="1"/>
          </p:nvPr>
        </p:nvSpPr>
        <p:spPr>
          <a:xfrm>
            <a:off x="6247120" y="1407694"/>
            <a:ext cx="5344584" cy="4815887"/>
          </a:xfrm>
          <a:prstGeom prst="rect">
            <a:avLst/>
          </a:prstGeom>
        </p:spPr>
        <p:txBody>
          <a:bodyPr vert="horz"/>
          <a:lstStyle>
            <a:lvl1pPr>
              <a:defRPr>
                <a:solidFill>
                  <a:srgbClr val="000000"/>
                </a:solidFill>
              </a:defRPr>
            </a:lvl1pPr>
          </a:lstStyle>
          <a:p>
            <a:pPr lvl="0"/>
            <a:r>
              <a:rPr lang="en-US" dirty="0"/>
              <a:t>Click to add text</a:t>
            </a:r>
          </a:p>
        </p:txBody>
      </p:sp>
      <p:sp>
        <p:nvSpPr>
          <p:cNvPr id="5" name="Content Placeholder 4"/>
          <p:cNvSpPr>
            <a:spLocks noGrp="1"/>
          </p:cNvSpPr>
          <p:nvPr>
            <p:ph sz="quarter" idx="20" hasCustomPrompt="1"/>
          </p:nvPr>
        </p:nvSpPr>
        <p:spPr>
          <a:xfrm>
            <a:off x="614672" y="1407106"/>
            <a:ext cx="5365201" cy="4816475"/>
          </a:xfrm>
          <a:prstGeom prst="rect">
            <a:avLst/>
          </a:prstGeom>
        </p:spPr>
        <p:txBody>
          <a:bodyPr vert="horz"/>
          <a:lstStyle>
            <a:lvl1pPr>
              <a:defRPr>
                <a:solidFill>
                  <a:srgbClr val="000000"/>
                </a:solidFill>
              </a:defRPr>
            </a:lvl1pPr>
          </a:lstStyle>
          <a:p>
            <a:pPr lvl="0"/>
            <a:r>
              <a:rPr lang="en-US" dirty="0"/>
              <a:t>Click to add content</a:t>
            </a:r>
          </a:p>
        </p:txBody>
      </p:sp>
      <p:pic>
        <p:nvPicPr>
          <p:cNvPr id="16" name="Picture 15"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1"/>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2"/>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23"/>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er/Subhead/Content/Text">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hasCustomPrompt="1"/>
          </p:nvPr>
        </p:nvSpPr>
        <p:spPr>
          <a:xfrm>
            <a:off x="6247120" y="1407694"/>
            <a:ext cx="5344584" cy="4815887"/>
          </a:xfrm>
          <a:prstGeom prst="rect">
            <a:avLst/>
          </a:prstGeom>
        </p:spPr>
        <p:txBody>
          <a:bodyPr vert="horz"/>
          <a:lstStyle>
            <a:lvl1pPr>
              <a:defRPr>
                <a:solidFill>
                  <a:srgbClr val="000000"/>
                </a:solidFill>
              </a:defRPr>
            </a:lvl1pPr>
          </a:lstStyle>
          <a:p>
            <a:pPr lvl="0"/>
            <a:r>
              <a:rPr lang="en-US" dirty="0"/>
              <a:t>Click to add text</a:t>
            </a:r>
          </a:p>
        </p:txBody>
      </p:sp>
      <p:sp>
        <p:nvSpPr>
          <p:cNvPr id="5" name="Content Placeholder 4"/>
          <p:cNvSpPr>
            <a:spLocks noGrp="1"/>
          </p:cNvSpPr>
          <p:nvPr>
            <p:ph sz="quarter" idx="20" hasCustomPrompt="1"/>
          </p:nvPr>
        </p:nvSpPr>
        <p:spPr>
          <a:xfrm>
            <a:off x="614672" y="1407106"/>
            <a:ext cx="5365201" cy="4816475"/>
          </a:xfrm>
          <a:prstGeom prst="rect">
            <a:avLst/>
          </a:prstGeom>
        </p:spPr>
        <p:txBody>
          <a:bodyPr vert="horz"/>
          <a:lstStyle>
            <a:lvl1pPr>
              <a:defRPr>
                <a:solidFill>
                  <a:srgbClr val="000000"/>
                </a:solidFill>
              </a:defRPr>
            </a:lvl1pPr>
          </a:lstStyle>
          <a:p>
            <a:pPr lvl="0"/>
            <a:r>
              <a:rPr lang="en-US" dirty="0"/>
              <a:t>Click to add content</a:t>
            </a:r>
          </a:p>
        </p:txBody>
      </p:sp>
      <p:pic>
        <p:nvPicPr>
          <p:cNvPr id="16" name="Picture 15"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1"/>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2"/>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23"/>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er/Content">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Content Placeholder 2"/>
          <p:cNvSpPr>
            <a:spLocks noGrp="1"/>
          </p:cNvSpPr>
          <p:nvPr>
            <p:ph sz="quarter" idx="18" hasCustomPrompt="1"/>
          </p:nvPr>
        </p:nvSpPr>
        <p:spPr>
          <a:xfrm>
            <a:off x="0" y="1412875"/>
            <a:ext cx="12192000" cy="5030788"/>
          </a:xfrm>
          <a:prstGeom prst="rect">
            <a:avLst/>
          </a:prstGeom>
        </p:spPr>
        <p:txBody>
          <a:bodyPr vert="horz"/>
          <a:lstStyle>
            <a:lvl1pPr>
              <a:defRPr baseline="0">
                <a:solidFill>
                  <a:srgbClr val="000000"/>
                </a:solidFill>
              </a:defRPr>
            </a:lvl1pPr>
          </a:lstStyle>
          <a:p>
            <a:pPr lvl="0"/>
            <a:r>
              <a:rPr lang="en-US" dirty="0"/>
              <a:t>Click to add content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0"/>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er/Subhead/Content">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Content Placeholder 2"/>
          <p:cNvSpPr>
            <a:spLocks noGrp="1"/>
          </p:cNvSpPr>
          <p:nvPr>
            <p:ph sz="quarter" idx="18" hasCustomPrompt="1"/>
          </p:nvPr>
        </p:nvSpPr>
        <p:spPr>
          <a:xfrm>
            <a:off x="0" y="1412875"/>
            <a:ext cx="12192000" cy="5030788"/>
          </a:xfrm>
          <a:prstGeom prst="rect">
            <a:avLst/>
          </a:prstGeom>
        </p:spPr>
        <p:txBody>
          <a:bodyPr vert="horz"/>
          <a:lstStyle>
            <a:lvl1pPr>
              <a:defRPr baseline="0">
                <a:solidFill>
                  <a:srgbClr val="000000"/>
                </a:solidFill>
              </a:defRPr>
            </a:lvl1pPr>
          </a:lstStyle>
          <a:p>
            <a:pPr lvl="0"/>
            <a:r>
              <a:rPr lang="en-US" dirty="0"/>
              <a:t>Click to add content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0"/>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er/Black Strip">
    <p:spTree>
      <p:nvGrpSpPr>
        <p:cNvPr id="1" name=""/>
        <p:cNvGrpSpPr/>
        <p:nvPr/>
      </p:nvGrpSpPr>
      <p:grpSpPr>
        <a:xfrm>
          <a:off x="0" y="0"/>
          <a:ext cx="0" cy="0"/>
          <a:chOff x="0" y="0"/>
          <a:chExt cx="0" cy="0"/>
        </a:xfrm>
      </p:grpSpPr>
      <p:sp>
        <p:nvSpPr>
          <p:cNvPr id="11" name="Rectangle 10"/>
          <p:cNvSpPr/>
          <p:nvPr userDrawn="1"/>
        </p:nvSpPr>
        <p:spPr>
          <a:xfrm>
            <a:off x="0" y="1419226"/>
            <a:ext cx="12192000" cy="50291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pic>
        <p:nvPicPr>
          <p:cNvPr id="20" name="Picture 19"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er/Subhead/Black Strip">
    <p:spTree>
      <p:nvGrpSpPr>
        <p:cNvPr id="1" name=""/>
        <p:cNvGrpSpPr/>
        <p:nvPr/>
      </p:nvGrpSpPr>
      <p:grpSpPr>
        <a:xfrm>
          <a:off x="0" y="0"/>
          <a:ext cx="0" cy="0"/>
          <a:chOff x="0" y="0"/>
          <a:chExt cx="0" cy="0"/>
        </a:xfrm>
      </p:grpSpPr>
      <p:sp>
        <p:nvSpPr>
          <p:cNvPr id="11" name="Rectangle 10"/>
          <p:cNvSpPr/>
          <p:nvPr userDrawn="1"/>
        </p:nvSpPr>
        <p:spPr>
          <a:xfrm>
            <a:off x="0" y="1419226"/>
            <a:ext cx="12192000" cy="50291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15" name="Content Placeholder 3"/>
          <p:cNvSpPr>
            <a:spLocks noGrp="1"/>
          </p:cNvSpPr>
          <p:nvPr>
            <p:ph sz="quarter" idx="18" hasCustomPrompt="1"/>
          </p:nvPr>
        </p:nvSpPr>
        <p:spPr>
          <a:xfrm>
            <a:off x="1665818" y="2594882"/>
            <a:ext cx="9207801" cy="2603046"/>
          </a:xfrm>
          <a:prstGeom prst="rect">
            <a:avLst/>
          </a:prstGeo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pic>
        <p:nvPicPr>
          <p:cNvPr id="20" name="Picture 19"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20"/>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 y="2995083"/>
            <a:ext cx="12192000" cy="867834"/>
          </a:xfrm>
          <a:prstGeom prst="rect">
            <a:avLst/>
          </a:prstGeom>
        </p:spPr>
        <p:txBody>
          <a:bodyPr anchor="t"/>
          <a:lstStyle>
            <a:lvl1pPr marL="0" indent="0" algn="ctr">
              <a:buNone/>
              <a:defRPr sz="48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467638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ext uri="{BB962C8B-B14F-4D97-AF65-F5344CB8AC3E}">
        <p14:creationId xmlns:p14="http://schemas.microsoft.com/office/powerpoint/2010/main" val="39694926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3793036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6116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fld id="{86CB4B4D-7CA3-9044-876B-883B54F8677D}" type="slidenum">
              <a:t>‹#›</a:t>
            </a:fld>
            <a:endParaRPr/>
          </a:p>
        </p:txBody>
      </p:sp>
    </p:spTree>
    <p:extLst>
      <p:ext uri="{BB962C8B-B14F-4D97-AF65-F5344CB8AC3E}">
        <p14:creationId xmlns:p14="http://schemas.microsoft.com/office/powerpoint/2010/main" val="256053293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fld id="{86CB4B4D-7CA3-9044-876B-883B54F8677D}" type="slidenum">
              <a:t>‹#›</a:t>
            </a:fld>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extLst>
      <p:ext uri="{BB962C8B-B14F-4D97-AF65-F5344CB8AC3E}">
        <p14:creationId xmlns:p14="http://schemas.microsoft.com/office/powerpoint/2010/main" val="19758776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31902999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39786666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40834855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28235590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1792472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840119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250487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1575252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5" name="Picture 4" descr="JPL-logo_Stacked_RedBlack-RGB_small_04061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12532" y="2740309"/>
            <a:ext cx="3366943" cy="1377386"/>
          </a:xfrm>
          <a:prstGeom prst="rect">
            <a:avLst/>
          </a:prstGeom>
        </p:spPr>
      </p:pic>
    </p:spTree>
    <p:extLst>
      <p:ext uri="{BB962C8B-B14F-4D97-AF65-F5344CB8AC3E}">
        <p14:creationId xmlns:p14="http://schemas.microsoft.com/office/powerpoint/2010/main" val="113175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2.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image" Target="../media/image5.png"/><Relationship Id="rId4" Type="http://schemas.openxmlformats.org/officeDocument/2006/relationships/slideLayout" Target="../slideLayouts/slideLayout56.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5.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theme" Target="../theme/theme6.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C254BB-6854-4893-B510-576D1548A736}" type="datetimeFigureOut">
              <a:rPr lang="en-US" smtClean="0">
                <a:solidFill>
                  <a:prstClr val="black">
                    <a:tint val="75000"/>
                  </a:prstClr>
                </a:solidFill>
                <a:sym typeface="Calibri"/>
              </a:rPr>
              <a:pPr/>
              <a:t>11/2/2018</a:t>
            </a:fld>
            <a:endParaRPr lang="en-US">
              <a:solidFill>
                <a:prstClr val="black">
                  <a:tint val="75000"/>
                </a:prstClr>
              </a:solidFill>
              <a:sym typeface="Calibri"/>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sym typeface="Calibri"/>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C60DB-334C-454E-B210-77B0864F575E}" type="slidenum">
              <a:rPr lang="en-US" smtClean="0">
                <a:solidFill>
                  <a:prstClr val="black">
                    <a:tint val="75000"/>
                  </a:prstClr>
                </a:solidFill>
                <a:sym typeface="Calibri"/>
              </a:rPr>
              <a:pPr/>
              <a:t>‹#›</a:t>
            </a:fld>
            <a:endParaRPr lang="en-US">
              <a:solidFill>
                <a:prstClr val="black">
                  <a:tint val="75000"/>
                </a:prstClr>
              </a:solidFill>
              <a:sym typeface="Calibri"/>
            </a:endParaRPr>
          </a:p>
        </p:txBody>
      </p:sp>
    </p:spTree>
    <p:extLst>
      <p:ext uri="{BB962C8B-B14F-4D97-AF65-F5344CB8AC3E}">
        <p14:creationId xmlns:p14="http://schemas.microsoft.com/office/powerpoint/2010/main" val="2058137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3946" r:id="rId2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181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23958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hueOff val="-10800000"/>
            <a:satOff val="-98529"/>
            <a:lumOff val="-99999"/>
          </a:schemeClr>
        </a:solidFill>
        <a:effectLst/>
      </p:bgPr>
    </p:bg>
    <p:spTree>
      <p:nvGrpSpPr>
        <p:cNvPr id="1" name=""/>
        <p:cNvGrpSpPr/>
        <p:nvPr/>
      </p:nvGrpSpPr>
      <p:grpSpPr>
        <a:xfrm>
          <a:off x="0" y="0"/>
          <a:ext cx="0" cy="0"/>
          <a:chOff x="0" y="0"/>
          <a:chExt cx="0" cy="0"/>
        </a:xfrm>
      </p:grpSpPr>
      <p:pic>
        <p:nvPicPr>
          <p:cNvPr id="2" name="RED_SlideBackgrounds_walkin.png"/>
          <p:cNvPicPr>
            <a:picLocks noChangeAspect="1"/>
          </p:cNvPicPr>
          <p:nvPr/>
        </p:nvPicPr>
        <p:blipFill>
          <a:blip r:embed="rId9">
            <a:extLst/>
          </a:blip>
          <a:stretch>
            <a:fillRect/>
          </a:stretch>
        </p:blipFill>
        <p:spPr>
          <a:xfrm>
            <a:off x="0" y="0"/>
            <a:ext cx="12192000" cy="6858000"/>
          </a:xfrm>
          <a:prstGeom prst="rect">
            <a:avLst/>
          </a:prstGeom>
          <a:ln w="3175">
            <a:miter lim="400000"/>
          </a:ln>
        </p:spPr>
      </p:pic>
      <p:pic>
        <p:nvPicPr>
          <p:cNvPr id="3" name="LogoLockup.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354484" y="2743200"/>
            <a:ext cx="4980635" cy="1731542"/>
          </a:xfrm>
          <a:prstGeom prst="rect">
            <a:avLst/>
          </a:prstGeom>
          <a:ln w="3175">
            <a:miter lim="400000"/>
          </a:ln>
        </p:spPr>
      </p:pic>
      <p:sp>
        <p:nvSpPr>
          <p:cNvPr id="4" name="Shape 4"/>
          <p:cNvSpPr>
            <a:spLocks noGrp="1"/>
          </p:cNvSpPr>
          <p:nvPr>
            <p:ph type="title"/>
          </p:nvPr>
        </p:nvSpPr>
        <p:spPr>
          <a:xfrm>
            <a:off x="4030579" y="1271775"/>
            <a:ext cx="4130843" cy="2199524"/>
          </a:xfrm>
          <a:prstGeom prst="rect">
            <a:avLst/>
          </a:prstGeom>
          <a:ln w="3175">
            <a:miter lim="400000"/>
          </a:ln>
          <a:extLst>
            <a:ext uri="{C572A759-6A51-4108-AA02-DFA0A04FC94B}">
              <ma14:wrappingTextBoxFlag xmlns:ma14="http://schemas.microsoft.com/office/mac/drawingml/2011/main" xmlns="" val="1"/>
            </a:ext>
          </a:extLst>
        </p:spPr>
        <p:txBody>
          <a:bodyPr lIns="67677" tIns="67677" rIns="67677" bIns="67677" anchor="b">
            <a:normAutofit/>
          </a:bodyPr>
          <a:lstStyle/>
          <a:p>
            <a:r>
              <a:t>Title Text</a:t>
            </a:r>
          </a:p>
        </p:txBody>
      </p:sp>
      <p:sp>
        <p:nvSpPr>
          <p:cNvPr id="5" name="Shape 5"/>
          <p:cNvSpPr>
            <a:spLocks noGrp="1"/>
          </p:cNvSpPr>
          <p:nvPr>
            <p:ph type="body" idx="1"/>
          </p:nvPr>
        </p:nvSpPr>
        <p:spPr>
          <a:xfrm>
            <a:off x="4030579" y="3530516"/>
            <a:ext cx="4130843" cy="752914"/>
          </a:xfrm>
          <a:prstGeom prst="rect">
            <a:avLst/>
          </a:prstGeom>
          <a:ln w="3175">
            <a:miter lim="400000"/>
          </a:ln>
          <a:extLst>
            <a:ext uri="{C572A759-6A51-4108-AA02-DFA0A04FC94B}">
              <ma14:wrappingTextBoxFlag xmlns:ma14="http://schemas.microsoft.com/office/mac/drawingml/2011/main" xmlns="" val="1"/>
            </a:ext>
          </a:extLst>
        </p:spPr>
        <p:txBody>
          <a:bodyPr lIns="67677" tIns="67677" rIns="67677" bIns="67677">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5964241" y="6347598"/>
            <a:ext cx="258504" cy="246065"/>
          </a:xfrm>
          <a:prstGeom prst="rect">
            <a:avLst/>
          </a:prstGeom>
          <a:ln w="3175">
            <a:miter lim="400000"/>
          </a:ln>
        </p:spPr>
        <p:txBody>
          <a:bodyPr wrap="none" lIns="67677" tIns="67677" rIns="67677" bIns="67677">
            <a:spAutoFit/>
          </a:bodyPr>
          <a:lstStyle>
            <a:lvl1pPr>
              <a:defRPr sz="711">
                <a:latin typeface="+mn-lt"/>
                <a:ea typeface="+mn-ea"/>
                <a:cs typeface="+mn-cs"/>
                <a:sym typeface="Helvetica Light"/>
              </a:defRPr>
            </a:lvl1pPr>
          </a:lstStyle>
          <a:p>
            <a:pPr algn="ctr" defTabSz="243420" hangingPunct="0"/>
            <a:fld id="{86CB4B4D-7CA3-9044-876B-883B54F8677D}" type="slidenum">
              <a:rPr lang="uk-UA" kern="0" smtClean="0">
                <a:solidFill>
                  <a:srgbClr val="FFFFFF">
                    <a:alpha val="40000"/>
                  </a:srgbClr>
                </a:solidFill>
              </a:rPr>
              <a:pPr algn="ctr" defTabSz="243420" hangingPunct="0"/>
              <a:t>‹#›</a:t>
            </a:fld>
            <a:endParaRPr lang="uk-UA" kern="0">
              <a:solidFill>
                <a:srgbClr val="FFFFFF">
                  <a:alpha val="40000"/>
                </a:srgbClr>
              </a:solidFill>
            </a:endParaRPr>
          </a:p>
        </p:txBody>
      </p:sp>
    </p:spTree>
    <p:extLst>
      <p:ext uri="{BB962C8B-B14F-4D97-AF65-F5344CB8AC3E}">
        <p14:creationId xmlns:p14="http://schemas.microsoft.com/office/powerpoint/2010/main" val="1753604364"/>
      </p:ext>
    </p:extLst>
  </p:cSld>
  <p:clrMap bg1="dk1" tx1="lt1" bg2="dk2" tx2="lt2" accent1="accent1" accent2="accent2" accent3="accent3" accent4="accent4" accent5="accent5" accent6="accent6" hlink="hlink" folHlink="folHlink"/>
  <p:sldLayoutIdLst>
    <p:sldLayoutId id="2147483923" r:id="rId1"/>
    <p:sldLayoutId id="2147483924" r:id="rId2"/>
    <p:sldLayoutId id="2147483927" r:id="rId3"/>
    <p:sldLayoutId id="2147483925" r:id="rId4"/>
    <p:sldLayoutId id="2147483928" r:id="rId5"/>
    <p:sldLayoutId id="2147483929" r:id="rId6"/>
    <p:sldLayoutId id="2147483930" r:id="rId7"/>
  </p:sldLayoutIdLst>
  <p:transition spd="med"/>
  <p:txStyles>
    <p:titleStyle>
      <a:lvl1pPr marL="0" marR="0" indent="0"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1pPr>
      <a:lvl2pPr marL="0" marR="0" indent="67734"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2pPr>
      <a:lvl3pPr marL="0" marR="0" indent="135468"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3pPr>
      <a:lvl4pPr marL="0" marR="0" indent="203203"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4pPr>
      <a:lvl5pPr marL="0" marR="0" indent="270937"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5pPr>
      <a:lvl6pPr marL="0" marR="0" indent="338671"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6pPr>
      <a:lvl7pPr marL="0" marR="0" indent="406405"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7pPr>
      <a:lvl8pPr marL="0" marR="0" indent="474139"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8pPr>
      <a:lvl9pPr marL="0" marR="0" indent="541873"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9pPr>
    </p:titleStyle>
    <p:bodyStyle>
      <a:lvl1pPr marL="0" marR="0" indent="0"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1pPr>
      <a:lvl2pPr marL="0" marR="0" indent="67734"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2pPr>
      <a:lvl3pPr marL="0" marR="0" indent="135468"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3pPr>
      <a:lvl4pPr marL="0" marR="0" indent="203203"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4pPr>
      <a:lvl5pPr marL="0" marR="0" indent="270937"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5pPr>
      <a:lvl6pPr marL="0" marR="0" indent="338671"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6pPr>
      <a:lvl7pPr marL="0" marR="0" indent="406405"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7pPr>
      <a:lvl8pPr marL="0" marR="0" indent="474139"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8pPr>
      <a:lvl9pPr marL="0" marR="0" indent="541873"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9pPr>
    </p:bodyStyle>
    <p:otherStyle>
      <a:lvl1pPr marL="0" marR="0" indent="0"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1pPr>
      <a:lvl2pPr marL="0" marR="0" indent="67734"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2pPr>
      <a:lvl3pPr marL="0" marR="0" indent="135468"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3pPr>
      <a:lvl4pPr marL="0" marR="0" indent="203203"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4pPr>
      <a:lvl5pPr marL="0" marR="0" indent="270937"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5pPr>
      <a:lvl6pPr marL="0" marR="0" indent="338671"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6pPr>
      <a:lvl7pPr marL="0" marR="0" indent="406405"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7pPr>
      <a:lvl8pPr marL="0" marR="0" indent="474139"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8pPr>
      <a:lvl9pPr marL="0" marR="0" indent="541873"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444751" y="6492876"/>
            <a:ext cx="73025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pPr defTabSz="457200"/>
            <a:endParaRPr lang="en-US" dirty="0">
              <a:solidFill>
                <a:srgbClr val="000000">
                  <a:lumMod val="50000"/>
                  <a:lumOff val="50000"/>
                </a:srgbClr>
              </a:solidFill>
            </a:endParaRPr>
          </a:p>
        </p:txBody>
      </p:sp>
      <p:sp>
        <p:nvSpPr>
          <p:cNvPr id="3" name="Date Placeholder 2"/>
          <p:cNvSpPr>
            <a:spLocks noGrp="1"/>
          </p:cNvSpPr>
          <p:nvPr>
            <p:ph type="dt" sz="half" idx="2"/>
          </p:nvPr>
        </p:nvSpPr>
        <p:spPr>
          <a:xfrm>
            <a:off x="609599" y="6492876"/>
            <a:ext cx="1835151"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pPr defTabSz="457200"/>
            <a:endParaRPr lang="en-US">
              <a:solidFill>
                <a:srgbClr val="000000">
                  <a:lumMod val="50000"/>
                  <a:lumOff val="50000"/>
                </a:srgbClr>
              </a:solidFill>
            </a:endParaRPr>
          </a:p>
        </p:txBody>
      </p:sp>
      <p:sp>
        <p:nvSpPr>
          <p:cNvPr id="4" name="Slide Number Placeholder 3"/>
          <p:cNvSpPr>
            <a:spLocks noGrp="1"/>
          </p:cNvSpPr>
          <p:nvPr>
            <p:ph type="sldNum" sz="quarter" idx="4"/>
          </p:nvPr>
        </p:nvSpPr>
        <p:spPr>
          <a:xfrm>
            <a:off x="9757833" y="6492876"/>
            <a:ext cx="1426356"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457200"/>
            <a:fld id="{F1E51A9F-9D40-144B-9666-6B30B75E8C1B}" type="slidenum">
              <a:rPr lang="en-US" smtClean="0">
                <a:solidFill>
                  <a:srgbClr val="000000">
                    <a:lumMod val="50000"/>
                    <a:lumOff val="50000"/>
                  </a:srgbClr>
                </a:solidFill>
              </a:rPr>
              <a:pPr defTabSz="457200"/>
              <a:t>‹#›</a:t>
            </a:fld>
            <a:endParaRPr lang="en-US">
              <a:solidFill>
                <a:srgbClr val="000000">
                  <a:lumMod val="50000"/>
                  <a:lumOff val="50000"/>
                </a:srgbClr>
              </a:solidFill>
            </a:endParaRPr>
          </a:p>
        </p:txBody>
      </p:sp>
    </p:spTree>
    <p:extLst>
      <p:ext uri="{BB962C8B-B14F-4D97-AF65-F5344CB8AC3E}">
        <p14:creationId xmlns:p14="http://schemas.microsoft.com/office/powerpoint/2010/main" val="1162223291"/>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438895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8" r:id="rId15"/>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hyperlink" Target="https://goto.jpl.nasa.gov/techwaves" TargetMode="External"/><Relationship Id="rId5" Type="http://schemas.openxmlformats.org/officeDocument/2006/relationships/image" Target="../media/image15.jpeg"/><Relationship Id="rId10" Type="http://schemas.openxmlformats.org/officeDocument/2006/relationships/hyperlink" Target="mailto:techwaves@jpl.nasa.gov" TargetMode="External"/><Relationship Id="rId4" Type="http://schemas.openxmlformats.org/officeDocument/2006/relationships/image" Target="../media/image14.jpe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59.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hyperlink" Target="https://goto.jpl.nasa.gov/techwaves" TargetMode="External"/><Relationship Id="rId5" Type="http://schemas.openxmlformats.org/officeDocument/2006/relationships/image" Target="../media/image15.jpeg"/><Relationship Id="rId10" Type="http://schemas.openxmlformats.org/officeDocument/2006/relationships/hyperlink" Target="mailto:techwaves@jpl.nasa.gov" TargetMode="External"/><Relationship Id="rId4" Type="http://schemas.openxmlformats.org/officeDocument/2006/relationships/image" Target="../media/image14.jpe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344" y="3566932"/>
            <a:ext cx="4310216" cy="1294422"/>
          </a:xfrm>
          <a:prstGeom prst="rect">
            <a:avLst/>
          </a:prstGeom>
        </p:spPr>
      </p:pic>
      <p:sp>
        <p:nvSpPr>
          <p:cNvPr id="3" name="Title 2"/>
          <p:cNvSpPr>
            <a:spLocks noGrp="1"/>
          </p:cNvSpPr>
          <p:nvPr>
            <p:ph type="ctrTitle"/>
          </p:nvPr>
        </p:nvSpPr>
        <p:spPr>
          <a:xfrm>
            <a:off x="95344" y="142123"/>
            <a:ext cx="11996572" cy="625647"/>
          </a:xfrm>
        </p:spPr>
        <p:txBody>
          <a:bodyPr/>
          <a:lstStyle/>
          <a:p>
            <a:pPr algn="ctr"/>
            <a:r>
              <a:rPr lang="en-US" sz="2400" dirty="0"/>
              <a:t>Handling cybersecurity challenges at scale requires understanding threat trends</a:t>
            </a:r>
            <a:br>
              <a:rPr lang="en-US" sz="2400" dirty="0"/>
            </a:br>
            <a:r>
              <a:rPr lang="en-US" sz="2400" dirty="0"/>
              <a:t>JPL Perspective</a:t>
            </a:r>
          </a:p>
        </p:txBody>
      </p:sp>
      <p:graphicFrame>
        <p:nvGraphicFramePr>
          <p:cNvPr id="9" name="Table 8"/>
          <p:cNvGraphicFramePr>
            <a:graphicFrameLocks noGrp="1"/>
          </p:cNvGraphicFramePr>
          <p:nvPr>
            <p:extLst/>
          </p:nvPr>
        </p:nvGraphicFramePr>
        <p:xfrm>
          <a:off x="4686619" y="1541902"/>
          <a:ext cx="7083972" cy="4439920"/>
        </p:xfrm>
        <a:graphic>
          <a:graphicData uri="http://schemas.openxmlformats.org/drawingml/2006/table">
            <a:tbl>
              <a:tblPr firstRow="1" bandRow="1">
                <a:tableStyleId>{5C22544A-7EE6-4342-B048-85BDC9FD1C3A}</a:tableStyleId>
              </a:tblPr>
              <a:tblGrid>
                <a:gridCol w="4786542">
                  <a:extLst>
                    <a:ext uri="{9D8B030D-6E8A-4147-A177-3AD203B41FA5}">
                      <a16:colId xmlns:a16="http://schemas.microsoft.com/office/drawing/2014/main" val="703967209"/>
                    </a:ext>
                  </a:extLst>
                </a:gridCol>
                <a:gridCol w="1148715">
                  <a:extLst>
                    <a:ext uri="{9D8B030D-6E8A-4147-A177-3AD203B41FA5}">
                      <a16:colId xmlns:a16="http://schemas.microsoft.com/office/drawing/2014/main" val="2443353472"/>
                    </a:ext>
                  </a:extLst>
                </a:gridCol>
                <a:gridCol w="1148715">
                  <a:extLst>
                    <a:ext uri="{9D8B030D-6E8A-4147-A177-3AD203B41FA5}">
                      <a16:colId xmlns:a16="http://schemas.microsoft.com/office/drawing/2014/main" val="495789491"/>
                    </a:ext>
                  </a:extLst>
                </a:gridCol>
              </a:tblGrid>
              <a:tr h="185420">
                <a:tc>
                  <a:txBody>
                    <a:bodyPr/>
                    <a:lstStyle/>
                    <a:p>
                      <a:r>
                        <a:rPr lang="en-US" sz="1800" b="0" i="0" kern="1200" dirty="0">
                          <a:solidFill>
                            <a:schemeClr val="tx1"/>
                          </a:solidFill>
                          <a:latin typeface="+mn-lt"/>
                          <a:ea typeface="+mn-ea"/>
                          <a:cs typeface="+mn-cs"/>
                        </a:rPr>
                        <a:t>Industry</a:t>
                      </a:r>
                      <a:r>
                        <a:rPr lang="en-US" sz="1800" b="0" i="0" kern="1200" baseline="0" dirty="0">
                          <a:solidFill>
                            <a:schemeClr val="tx1"/>
                          </a:solidFill>
                          <a:latin typeface="+mn-lt"/>
                          <a:ea typeface="+mn-ea"/>
                          <a:cs typeface="+mn-cs"/>
                        </a:rPr>
                        <a:t> </a:t>
                      </a:r>
                      <a:r>
                        <a:rPr lang="en-US" sz="1800" b="0" i="0" kern="1200" dirty="0">
                          <a:solidFill>
                            <a:schemeClr val="tx1"/>
                          </a:solidFill>
                          <a:latin typeface="+mn-lt"/>
                          <a:ea typeface="+mn-ea"/>
                          <a:cs typeface="+mn-cs"/>
                        </a:rPr>
                        <a:t>Threat Trends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dirty="0">
                          <a:solidFill>
                            <a:schemeClr val="tx1"/>
                          </a:solidFill>
                        </a:rPr>
                        <a:t>CY17Q2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CY17Q3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66140865"/>
                  </a:ext>
                </a:extLst>
              </a:tr>
              <a:tr h="185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latin typeface="+mn-lt"/>
                          <a:ea typeface="+mn-ea"/>
                          <a:cs typeface="+mn-cs"/>
                        </a:rPr>
                        <a:t>Email Phishing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048436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dirty="0">
                          <a:solidFill>
                            <a:schemeClr val="tx1"/>
                          </a:solidFill>
                        </a:rPr>
                        <a:t>Vishing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621491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Distributed Denial of Service attacks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5145416"/>
                  </a:ext>
                </a:extLst>
              </a:tr>
              <a:tr h="370840">
                <a:tc>
                  <a:txBody>
                    <a:bodyPr/>
                    <a:lstStyle/>
                    <a:p>
                      <a:r>
                        <a:rPr lang="en-US" sz="1800" dirty="0"/>
                        <a:t>Ransomware email escalations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41410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End of Life software exploitation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029845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Attacks on externally accessible websites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279777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Poorly managed/configured 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219964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Weak security encryption deployments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8734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Zero-Day / APT / Nation-State attacks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2659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Dark Web Intel (TOR, Onion, Play Pen,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984181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Insider threat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832919"/>
                  </a:ext>
                </a:extLst>
              </a:tr>
            </a:tbl>
          </a:graphicData>
        </a:graphic>
      </p:graphicFrame>
      <p:sp>
        <p:nvSpPr>
          <p:cNvPr id="11" name="Left-Right Arrow 10"/>
          <p:cNvSpPr/>
          <p:nvPr/>
        </p:nvSpPr>
        <p:spPr>
          <a:xfrm>
            <a:off x="9843219" y="1952526"/>
            <a:ext cx="493987" cy="268014"/>
          </a:xfrm>
          <a:prstGeom prst="lef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12" name="Down Arrow 11"/>
          <p:cNvSpPr/>
          <p:nvPr/>
        </p:nvSpPr>
        <p:spPr>
          <a:xfrm>
            <a:off x="9958832" y="2325642"/>
            <a:ext cx="262758" cy="320566"/>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Up Arrow 12"/>
          <p:cNvSpPr/>
          <p:nvPr/>
        </p:nvSpPr>
        <p:spPr>
          <a:xfrm>
            <a:off x="9971969" y="2675375"/>
            <a:ext cx="244366" cy="327858"/>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Up Arrow 13"/>
          <p:cNvSpPr/>
          <p:nvPr/>
        </p:nvSpPr>
        <p:spPr>
          <a:xfrm>
            <a:off x="9971969" y="3047640"/>
            <a:ext cx="244366" cy="327858"/>
          </a:xfrm>
          <a:prstGeom prst="up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Left-Right Arrow 14"/>
          <p:cNvSpPr/>
          <p:nvPr/>
        </p:nvSpPr>
        <p:spPr>
          <a:xfrm>
            <a:off x="9843218" y="3440527"/>
            <a:ext cx="493987" cy="268014"/>
          </a:xfrm>
          <a:prstGeom prst="lef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16" name="Up Arrow 15"/>
          <p:cNvSpPr/>
          <p:nvPr/>
        </p:nvSpPr>
        <p:spPr>
          <a:xfrm>
            <a:off x="9968027" y="3786119"/>
            <a:ext cx="244366" cy="327858"/>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Down Arrow 16"/>
          <p:cNvSpPr/>
          <p:nvPr/>
        </p:nvSpPr>
        <p:spPr>
          <a:xfrm>
            <a:off x="9953577" y="4540788"/>
            <a:ext cx="262758" cy="320566"/>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Left-Right Arrow 17"/>
          <p:cNvSpPr/>
          <p:nvPr/>
        </p:nvSpPr>
        <p:spPr>
          <a:xfrm>
            <a:off x="9848966" y="4950426"/>
            <a:ext cx="493987" cy="268014"/>
          </a:xfrm>
          <a:prstGeom prst="lef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19" name="Left-Right Arrow 18"/>
          <p:cNvSpPr/>
          <p:nvPr/>
        </p:nvSpPr>
        <p:spPr>
          <a:xfrm>
            <a:off x="9837963" y="5307512"/>
            <a:ext cx="493987" cy="268014"/>
          </a:xfrm>
          <a:prstGeom prst="lef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20" name="Left-Right Arrow 19"/>
          <p:cNvSpPr/>
          <p:nvPr/>
        </p:nvSpPr>
        <p:spPr>
          <a:xfrm>
            <a:off x="9837963" y="5687026"/>
            <a:ext cx="493987" cy="268014"/>
          </a:xfrm>
          <a:prstGeom prst="lef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21" name="Left-Right Arrow 20"/>
          <p:cNvSpPr/>
          <p:nvPr/>
        </p:nvSpPr>
        <p:spPr>
          <a:xfrm>
            <a:off x="9837305" y="4181992"/>
            <a:ext cx="493987" cy="268014"/>
          </a:xfrm>
          <a:prstGeom prst="lef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23" name="Left-Right Arrow 22"/>
          <p:cNvSpPr/>
          <p:nvPr/>
        </p:nvSpPr>
        <p:spPr>
          <a:xfrm>
            <a:off x="11001459" y="1960146"/>
            <a:ext cx="493987" cy="268014"/>
          </a:xfrm>
          <a:prstGeom prst="lef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28" name="Up Arrow 27"/>
          <p:cNvSpPr/>
          <p:nvPr/>
        </p:nvSpPr>
        <p:spPr>
          <a:xfrm>
            <a:off x="11126267" y="3793739"/>
            <a:ext cx="244366" cy="327858"/>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Left-Right Arrow 29"/>
          <p:cNvSpPr/>
          <p:nvPr/>
        </p:nvSpPr>
        <p:spPr>
          <a:xfrm>
            <a:off x="11007206" y="4958046"/>
            <a:ext cx="493987" cy="268014"/>
          </a:xfrm>
          <a:prstGeom prst="lef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31" name="Left-Right Arrow 30"/>
          <p:cNvSpPr/>
          <p:nvPr/>
        </p:nvSpPr>
        <p:spPr>
          <a:xfrm>
            <a:off x="10996203" y="5315132"/>
            <a:ext cx="493987" cy="268014"/>
          </a:xfrm>
          <a:prstGeom prst="lef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32" name="Left-Right Arrow 31"/>
          <p:cNvSpPr/>
          <p:nvPr/>
        </p:nvSpPr>
        <p:spPr>
          <a:xfrm>
            <a:off x="10996203" y="5694646"/>
            <a:ext cx="493987" cy="268014"/>
          </a:xfrm>
          <a:prstGeom prst="lef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33" name="Left-Right Arrow 32"/>
          <p:cNvSpPr/>
          <p:nvPr/>
        </p:nvSpPr>
        <p:spPr>
          <a:xfrm>
            <a:off x="10995545" y="4189612"/>
            <a:ext cx="493987" cy="268014"/>
          </a:xfrm>
          <a:prstGeom prst="leftRight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34" name="Down Arrow 33"/>
          <p:cNvSpPr/>
          <p:nvPr/>
        </p:nvSpPr>
        <p:spPr>
          <a:xfrm>
            <a:off x="11121013" y="2317038"/>
            <a:ext cx="262758" cy="320566"/>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Left-Right Arrow 34"/>
          <p:cNvSpPr/>
          <p:nvPr/>
        </p:nvSpPr>
        <p:spPr>
          <a:xfrm>
            <a:off x="10995544" y="2706682"/>
            <a:ext cx="493987" cy="268014"/>
          </a:xfrm>
          <a:prstGeom prst="lef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sp>
        <p:nvSpPr>
          <p:cNvPr id="36" name="Down Arrow 35"/>
          <p:cNvSpPr/>
          <p:nvPr/>
        </p:nvSpPr>
        <p:spPr>
          <a:xfrm>
            <a:off x="11111817" y="3056828"/>
            <a:ext cx="262758" cy="320566"/>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Down Arrow 36"/>
          <p:cNvSpPr/>
          <p:nvPr/>
        </p:nvSpPr>
        <p:spPr>
          <a:xfrm>
            <a:off x="11106427" y="3420340"/>
            <a:ext cx="262758" cy="320566"/>
          </a:xfrm>
          <a:prstGeom prst="downArrow">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 name="Left-Right Arrow 37"/>
          <p:cNvSpPr/>
          <p:nvPr/>
        </p:nvSpPr>
        <p:spPr>
          <a:xfrm>
            <a:off x="11001459" y="4552174"/>
            <a:ext cx="493987" cy="268014"/>
          </a:xfrm>
          <a:prstGeom prst="lef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prstClr val="white"/>
              </a:solidFill>
            </a:endParaRPr>
          </a:p>
        </p:txBody>
      </p:sp>
      <p:pic>
        <p:nvPicPr>
          <p:cNvPr id="27" name="Picture 22">
            <a:extLst>
              <a:ext uri="{FF2B5EF4-FFF2-40B4-BE49-F238E27FC236}">
                <a16:creationId xmlns:a16="http://schemas.microsoft.com/office/drawing/2014/main" id="{8FD08A1D-8299-A14E-A097-52FF16F184F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6695" y="1037286"/>
            <a:ext cx="3735671" cy="2529646"/>
          </a:xfrm>
          <a:prstGeom prst="rect">
            <a:avLst/>
          </a:prstGeom>
        </p:spPr>
      </p:pic>
      <p:sp>
        <p:nvSpPr>
          <p:cNvPr id="2" name="TextBox 1"/>
          <p:cNvSpPr txBox="1"/>
          <p:nvPr/>
        </p:nvSpPr>
        <p:spPr>
          <a:xfrm>
            <a:off x="54679" y="5084433"/>
            <a:ext cx="4631940" cy="1569660"/>
          </a:xfrm>
          <a:prstGeom prst="rect">
            <a:avLst/>
          </a:prstGeom>
          <a:noFill/>
        </p:spPr>
        <p:txBody>
          <a:bodyPr wrap="square" rtlCol="0">
            <a:spAutoFit/>
          </a:bodyPr>
          <a:lstStyle/>
          <a:p>
            <a:r>
              <a:rPr lang="en-US" sz="2400" b="1" dirty="0">
                <a:solidFill>
                  <a:srgbClr val="0070C0"/>
                </a:solidFill>
              </a:rPr>
              <a:t>Make it easy to be secure</a:t>
            </a:r>
          </a:p>
          <a:p>
            <a:pPr marL="342900" indent="-342900">
              <a:buFont typeface="Arial" charset="0"/>
              <a:buChar char="•"/>
            </a:pPr>
            <a:r>
              <a:rPr lang="en-US" sz="2400" dirty="0">
                <a:solidFill>
                  <a:srgbClr val="0070C0"/>
                </a:solidFill>
              </a:rPr>
              <a:t>E.g. derived credentials test lab</a:t>
            </a:r>
          </a:p>
          <a:p>
            <a:pPr marL="342900" indent="-342900">
              <a:buFont typeface="Arial" charset="0"/>
              <a:buChar char="•"/>
            </a:pPr>
            <a:r>
              <a:rPr lang="en-US" sz="2400" dirty="0">
                <a:solidFill>
                  <a:srgbClr val="0070C0"/>
                </a:solidFill>
              </a:rPr>
              <a:t>E.g. AI in the background (DDOS)</a:t>
            </a:r>
          </a:p>
          <a:p>
            <a:pPr marL="342900" indent="-342900">
              <a:buFont typeface="Arial" charset="0"/>
              <a:buChar char="•"/>
            </a:pPr>
            <a:r>
              <a:rPr lang="en-US" sz="2400" dirty="0">
                <a:solidFill>
                  <a:srgbClr val="0070C0"/>
                </a:solidFill>
              </a:rPr>
              <a:t>E.g. BlockChain</a:t>
            </a:r>
          </a:p>
        </p:txBody>
      </p:sp>
      <p:sp>
        <p:nvSpPr>
          <p:cNvPr id="5" name="Oval 4"/>
          <p:cNvSpPr/>
          <p:nvPr/>
        </p:nvSpPr>
        <p:spPr>
          <a:xfrm>
            <a:off x="4454602" y="2405552"/>
            <a:ext cx="7211683" cy="8229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4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71961" y="4427236"/>
            <a:ext cx="3129498"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Light"/>
                <a:ea typeface="+mn-ea"/>
                <a:cs typeface="+mn-cs"/>
                <a:sym typeface="Calibri"/>
              </a:rPr>
              <a:t>Ubiquitous Computing</a:t>
            </a:r>
          </a:p>
        </p:txBody>
      </p:sp>
      <p:sp>
        <p:nvSpPr>
          <p:cNvPr id="11" name="Rectangle 10"/>
          <p:cNvSpPr/>
          <p:nvPr/>
        </p:nvSpPr>
        <p:spPr>
          <a:xfrm>
            <a:off x="7609432" y="4311209"/>
            <a:ext cx="4103268"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Light"/>
                <a:ea typeface="+mn-ea"/>
                <a:cs typeface="+mn-cs"/>
                <a:sym typeface="Calibri"/>
              </a:rPr>
              <a:t>Software Defined Everything</a:t>
            </a:r>
          </a:p>
        </p:txBody>
      </p:sp>
      <p:sp>
        <p:nvSpPr>
          <p:cNvPr id="12" name="Rectangle 11"/>
          <p:cNvSpPr/>
          <p:nvPr/>
        </p:nvSpPr>
        <p:spPr>
          <a:xfrm>
            <a:off x="8886558" y="2836046"/>
            <a:ext cx="3312373"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Calibri Light"/>
                <a:ea typeface="+mn-ea"/>
                <a:cs typeface="+mn-cs"/>
                <a:sym typeface="Calibri"/>
              </a:rPr>
              <a:t>Accelerated Computing</a:t>
            </a:r>
          </a:p>
        </p:txBody>
      </p:sp>
      <p:sp>
        <p:nvSpPr>
          <p:cNvPr id="13" name="Rectangle 12"/>
          <p:cNvSpPr/>
          <p:nvPr/>
        </p:nvSpPr>
        <p:spPr>
          <a:xfrm>
            <a:off x="8187063" y="979961"/>
            <a:ext cx="3326932"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Light"/>
                <a:ea typeface="+mn-ea"/>
                <a:cs typeface="+mn-cs"/>
                <a:sym typeface="Calibri"/>
              </a:rPr>
              <a:t>Cyber Security challenges</a:t>
            </a:r>
          </a:p>
        </p:txBody>
      </p:sp>
      <p:sp>
        <p:nvSpPr>
          <p:cNvPr id="14" name="Rectangle 13"/>
          <p:cNvSpPr/>
          <p:nvPr/>
        </p:nvSpPr>
        <p:spPr>
          <a:xfrm>
            <a:off x="1687610" y="867726"/>
            <a:ext cx="1650324"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Light"/>
                <a:ea typeface="+mn-ea"/>
                <a:cs typeface="+mn-cs"/>
                <a:sym typeface="Calibri"/>
              </a:rPr>
              <a:t>New Habits</a:t>
            </a:r>
          </a:p>
        </p:txBody>
      </p:sp>
      <p:sp>
        <p:nvSpPr>
          <p:cNvPr id="19" name="Rectangle 18"/>
          <p:cNvSpPr/>
          <p:nvPr/>
        </p:nvSpPr>
        <p:spPr>
          <a:xfrm>
            <a:off x="808594" y="2507726"/>
            <a:ext cx="1890786"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Light"/>
                <a:ea typeface="+mn-ea"/>
                <a:cs typeface="+mn-cs"/>
                <a:sym typeface="Calibri"/>
              </a:rPr>
              <a:t>Applied AI</a:t>
            </a:r>
          </a:p>
        </p:txBody>
      </p:sp>
      <p:grpSp>
        <p:nvGrpSpPr>
          <p:cNvPr id="38" name="Group 37"/>
          <p:cNvGrpSpPr/>
          <p:nvPr/>
        </p:nvGrpSpPr>
        <p:grpSpPr>
          <a:xfrm>
            <a:off x="4298406" y="2248762"/>
            <a:ext cx="3311026" cy="1875306"/>
            <a:chOff x="5811726" y="3927921"/>
            <a:chExt cx="4525235" cy="2544187"/>
          </a:xfrm>
        </p:grpSpPr>
        <p:pic>
          <p:nvPicPr>
            <p:cNvPr id="36" name="Picture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11726" y="3927921"/>
              <a:ext cx="4525235" cy="254418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Rectangle 36"/>
            <p:cNvSpPr/>
            <p:nvPr/>
          </p:nvSpPr>
          <p:spPr>
            <a:xfrm>
              <a:off x="6920728" y="4344258"/>
              <a:ext cx="2067726" cy="1377928"/>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Built </a:t>
              </a:r>
              <a:r>
                <a:rPr kumimoji="0" lang="en-US" sz="2000" b="1" i="0" u="none" strike="noStrike" kern="1200" cap="none" spc="0" normalizeH="0" baseline="0" noProof="0" dirty="0">
                  <a:ln>
                    <a:noFill/>
                  </a:ln>
                  <a:solidFill>
                    <a:prstClr val="black"/>
                  </a:solidFill>
                  <a:effectLst/>
                  <a:uLnTx/>
                  <a:uFillTx/>
                  <a:latin typeface="Calibri"/>
                  <a:ea typeface="+mn-ea"/>
                  <a:cs typeface="+mn-cs"/>
                </a:rPr>
                <a:t>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intelligence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 everywhere</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46" name="Picture 4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3740" y="1612269"/>
            <a:ext cx="1641966" cy="113499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7" name="Picture 4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16545" y="2589883"/>
            <a:ext cx="1633557" cy="1052392"/>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50875" y="1545444"/>
            <a:ext cx="1766451" cy="106840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24263" y="3861315"/>
            <a:ext cx="1632348" cy="103942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076030" y="2779781"/>
            <a:ext cx="1568633" cy="108848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63">
            <a:extLst>
              <a:ext uri="{FF2B5EF4-FFF2-40B4-BE49-F238E27FC236}">
                <a16:creationId xmlns:a16="http://schemas.microsoft.com/office/drawing/2014/main" id="{C151F383-0F7D-0741-8DB7-FE5CAD09F1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53230" y="3698498"/>
            <a:ext cx="1613477" cy="109556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3" name="Rectangle 22"/>
          <p:cNvSpPr/>
          <p:nvPr/>
        </p:nvSpPr>
        <p:spPr>
          <a:xfrm>
            <a:off x="8547976" y="3197822"/>
            <a:ext cx="3709134" cy="646331"/>
          </a:xfrm>
          <a:prstGeom prst="rect">
            <a:avLst/>
          </a:prstGeom>
        </p:spPr>
        <p:txBody>
          <a:bodyPr wrap="square">
            <a:spAutoFit/>
          </a:bodyPr>
          <a:lstStyle/>
          <a:p>
            <a:pPr marL="0" marR="0" lvl="1" indent="228600" algn="ctr" defTabSz="914400" rtl="0" eaLnBrk="1" fontAlgn="base"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chemeClr val="bg2">
                    <a:lumMod val="50000"/>
                  </a:schemeClr>
                </a:solidFill>
                <a:effectLst/>
                <a:uLnTx/>
                <a:uFillTx/>
                <a:latin typeface="Calibri Light"/>
                <a:ea typeface="+mn-ea"/>
                <a:cs typeface="+mn-cs"/>
                <a:sym typeface="Calibri"/>
              </a:rPr>
              <a:t>Serverless</a:t>
            </a:r>
            <a:r>
              <a:rPr kumimoji="0" lang="en-US" sz="1800" b="1" i="0" u="none" strike="noStrike" kern="0" cap="none" spc="0" normalizeH="0" baseline="0" noProof="0" dirty="0">
                <a:ln>
                  <a:noFill/>
                </a:ln>
                <a:solidFill>
                  <a:schemeClr val="bg2">
                    <a:lumMod val="50000"/>
                  </a:schemeClr>
                </a:solidFill>
                <a:effectLst/>
                <a:uLnTx/>
                <a:uFillTx/>
                <a:latin typeface="Calibri Light"/>
                <a:ea typeface="+mn-ea"/>
                <a:cs typeface="+mn-cs"/>
                <a:sym typeface="Calibri"/>
              </a:rPr>
              <a:t>, edge computing, HPC, GPUs, Neuromorphic, Quantum</a:t>
            </a:r>
          </a:p>
        </p:txBody>
      </p:sp>
      <p:sp>
        <p:nvSpPr>
          <p:cNvPr id="28" name="Title 1">
            <a:extLst>
              <a:ext uri="{FF2B5EF4-FFF2-40B4-BE49-F238E27FC236}">
                <a16:creationId xmlns:a16="http://schemas.microsoft.com/office/drawing/2014/main" id="{8B5A94E5-5A36-8840-BE42-4057CE43BDD7}"/>
              </a:ext>
            </a:extLst>
          </p:cNvPr>
          <p:cNvSpPr txBox="1">
            <a:spLocks/>
          </p:cNvSpPr>
          <p:nvPr/>
        </p:nvSpPr>
        <p:spPr>
          <a:xfrm>
            <a:off x="0" y="209885"/>
            <a:ext cx="12192000" cy="486959"/>
          </a:xfrm>
          <a:prstGeom prst="rect">
            <a:avLst/>
          </a:prstGeom>
        </p:spPr>
        <p:txBody>
          <a:bodyPr vert="horz" lIns="91440" tIns="45720" rIns="91440" bIns="45720" rtlCol="0" anchor="ctr">
            <a:normAutofit fontScale="92500" lnSpcReduction="10000"/>
          </a:bodyPr>
          <a:lstStyle>
            <a:lvl1pPr defTabSz="685800">
              <a:lnSpc>
                <a:spcPct val="90000"/>
              </a:lnSpc>
              <a:spcBef>
                <a:spcPct val="0"/>
              </a:spcBef>
              <a:buNone/>
              <a:defRPr sz="3300" b="1">
                <a:latin typeface="+mj-lt"/>
                <a:ea typeface="+mj-ea"/>
                <a:cs typeface="+mj-cs"/>
              </a:defRPr>
            </a:lvl1pPr>
          </a:lstStyle>
          <a:p>
            <a:pPr algn="ctr"/>
            <a:r>
              <a:rPr lang="en-US" dirty="0"/>
              <a:t>Surfing the next major technology waves – Accelerated Computing</a:t>
            </a:r>
          </a:p>
        </p:txBody>
      </p:sp>
      <p:sp>
        <p:nvSpPr>
          <p:cNvPr id="29" name="Rectangle 28">
            <a:extLst>
              <a:ext uri="{FF2B5EF4-FFF2-40B4-BE49-F238E27FC236}">
                <a16:creationId xmlns:a16="http://schemas.microsoft.com/office/drawing/2014/main" id="{BBCF6CC4-4861-064B-8E9C-C158E8059F3D}"/>
              </a:ext>
            </a:extLst>
          </p:cNvPr>
          <p:cNvSpPr/>
          <p:nvPr/>
        </p:nvSpPr>
        <p:spPr>
          <a:xfrm>
            <a:off x="1095501" y="6452820"/>
            <a:ext cx="90256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Participate at: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hlinkClick r:id="rId10"/>
              </a:rPr>
              <a:t>techwaves@jpl.nasa.gov</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 or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hlinkClick r:id="rId11"/>
              </a:rPr>
              <a:t>https://goto.jpl.nasa.gov/techwaves</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 </a:t>
            </a:r>
          </a:p>
        </p:txBody>
      </p:sp>
      <p:sp>
        <p:nvSpPr>
          <p:cNvPr id="30" name="TextBox 29">
            <a:extLst>
              <a:ext uri="{FF2B5EF4-FFF2-40B4-BE49-F238E27FC236}">
                <a16:creationId xmlns:a16="http://schemas.microsoft.com/office/drawing/2014/main" id="{C12BD51F-8C17-894C-9512-4D499FEA5E50}"/>
              </a:ext>
            </a:extLst>
          </p:cNvPr>
          <p:cNvSpPr txBox="1"/>
          <p:nvPr/>
        </p:nvSpPr>
        <p:spPr>
          <a:xfrm>
            <a:off x="1095501" y="5752900"/>
            <a:ext cx="44249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These waves will impact everyone</a:t>
            </a:r>
          </a:p>
        </p:txBody>
      </p:sp>
      <p:sp>
        <p:nvSpPr>
          <p:cNvPr id="31" name="TextBox 30">
            <a:extLst>
              <a:ext uri="{FF2B5EF4-FFF2-40B4-BE49-F238E27FC236}">
                <a16:creationId xmlns:a16="http://schemas.microsoft.com/office/drawing/2014/main" id="{FC3AA718-ADAC-E143-8393-B27369885E12}"/>
              </a:ext>
            </a:extLst>
          </p:cNvPr>
          <p:cNvSpPr txBox="1"/>
          <p:nvPr/>
        </p:nvSpPr>
        <p:spPr>
          <a:xfrm>
            <a:off x="5520495" y="5770872"/>
            <a:ext cx="58245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These waves will impact primarily developers</a:t>
            </a:r>
          </a:p>
        </p:txBody>
      </p:sp>
      <p:sp>
        <p:nvSpPr>
          <p:cNvPr id="2" name="Title 1">
            <a:extLst>
              <a:ext uri="{FF2B5EF4-FFF2-40B4-BE49-F238E27FC236}">
                <a16:creationId xmlns:a16="http://schemas.microsoft.com/office/drawing/2014/main" id="{00D9B83B-ED31-5B49-93C0-6D583198ECFF}"/>
              </a:ext>
            </a:extLst>
          </p:cNvPr>
          <p:cNvSpPr>
            <a:spLocks noGrp="1"/>
          </p:cNvSpPr>
          <p:nvPr>
            <p:ph type="title"/>
          </p:nvPr>
        </p:nvSpPr>
        <p:spPr>
          <a:xfrm>
            <a:off x="0" y="365129"/>
            <a:ext cx="12257110" cy="1325563"/>
          </a:xfrm>
        </p:spPr>
        <p:txBody>
          <a:bodyPr/>
          <a:lstStyle/>
          <a:p>
            <a:pPr algn="ctr" rtl="0" eaLnBrk="1" latinLnBrk="0" hangingPunct="1"/>
            <a:r>
              <a:rPr lang="en-US" sz="1700" kern="1200" dirty="0">
                <a:solidFill>
                  <a:srgbClr val="000000"/>
                </a:solidFill>
                <a:effectLst/>
                <a:latin typeface="Calibri" panose="020F0502020204030204" pitchFamily="34" charset="0"/>
                <a:ea typeface="+mn-ea"/>
                <a:cs typeface="+mn-cs"/>
              </a:rPr>
              <a:t>Surfing the next major technology waves – Accelerated Computing</a:t>
            </a:r>
            <a:endParaRPr lang="en-US" dirty="0">
              <a:effectLst/>
            </a:endParaRPr>
          </a:p>
          <a:p>
            <a:endParaRPr lang="en-US" dirty="0"/>
          </a:p>
        </p:txBody>
      </p:sp>
      <p:sp>
        <p:nvSpPr>
          <p:cNvPr id="24" name="Action Button: Beginning 23">
            <a:hlinkClick r:id="" action="ppaction://noaction" highlightClick="1"/>
            <a:extLst>
              <a:ext uri="{FF2B5EF4-FFF2-40B4-BE49-F238E27FC236}">
                <a16:creationId xmlns:a16="http://schemas.microsoft.com/office/drawing/2014/main" id="{36D6FBD0-2C8B-A743-98F0-0325185C93F2}"/>
              </a:ext>
            </a:extLst>
          </p:cNvPr>
          <p:cNvSpPr/>
          <p:nvPr/>
        </p:nvSpPr>
        <p:spPr>
          <a:xfrm>
            <a:off x="237932" y="5752900"/>
            <a:ext cx="734029" cy="69992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End 24">
            <a:hlinkClick r:id="" action="ppaction://noaction" highlightClick="1"/>
            <a:extLst>
              <a:ext uri="{FF2B5EF4-FFF2-40B4-BE49-F238E27FC236}">
                <a16:creationId xmlns:a16="http://schemas.microsoft.com/office/drawing/2014/main" id="{96CD5AF3-E784-BE4A-9192-FDD3594831A9}"/>
              </a:ext>
            </a:extLst>
          </p:cNvPr>
          <p:cNvSpPr/>
          <p:nvPr/>
        </p:nvSpPr>
        <p:spPr>
          <a:xfrm>
            <a:off x="11370232" y="5616558"/>
            <a:ext cx="684936" cy="97260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64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3</a:t>
            </a:fld>
            <a:endParaRPr lang="en-US">
              <a:solidFill>
                <a:prstClr val="black">
                  <a:tint val="75000"/>
                </a:prstClr>
              </a:solidFill>
            </a:endParaRPr>
          </a:p>
        </p:txBody>
      </p:sp>
      <p:sp>
        <p:nvSpPr>
          <p:cNvPr id="13" name="Rectangle 12"/>
          <p:cNvSpPr/>
          <p:nvPr/>
        </p:nvSpPr>
        <p:spPr>
          <a:xfrm>
            <a:off x="1572388" y="132171"/>
            <a:ext cx="6705682" cy="523220"/>
          </a:xfrm>
          <a:prstGeom prst="rect">
            <a:avLst/>
          </a:prstGeom>
        </p:spPr>
        <p:txBody>
          <a:bodyPr wrap="none">
            <a:spAutoFit/>
          </a:bodyPr>
          <a:lstStyle/>
          <a:p>
            <a:pPr fontAlgn="base" hangingPunct="0"/>
            <a:r>
              <a:rPr lang="en-US" sz="2800" b="1" kern="0" dirty="0">
                <a:solidFill>
                  <a:prstClr val="black"/>
                </a:solidFill>
                <a:latin typeface="Calibri Light"/>
                <a:sym typeface="Calibri"/>
              </a:rPr>
              <a:t>Accelerating the computing </a:t>
            </a:r>
            <a:r>
              <a:rPr lang="mr-IN" sz="2800" b="1" kern="0" dirty="0">
                <a:solidFill>
                  <a:prstClr val="black"/>
                </a:solidFill>
                <a:latin typeface="Calibri Light"/>
                <a:sym typeface="Calibri"/>
              </a:rPr>
              <a:t>–</a:t>
            </a:r>
            <a:r>
              <a:rPr lang="en-US" sz="2800" b="1" kern="0" dirty="0">
                <a:solidFill>
                  <a:prstClr val="black"/>
                </a:solidFill>
                <a:latin typeface="Calibri Light"/>
                <a:sym typeface="Calibri"/>
              </a:rPr>
              <a:t> JPL Perspective</a:t>
            </a:r>
          </a:p>
        </p:txBody>
      </p:sp>
      <p:sp>
        <p:nvSpPr>
          <p:cNvPr id="14" name="Rectangle 13"/>
          <p:cNvSpPr/>
          <p:nvPr/>
        </p:nvSpPr>
        <p:spPr>
          <a:xfrm>
            <a:off x="162245" y="731342"/>
            <a:ext cx="9571300" cy="2800767"/>
          </a:xfrm>
          <a:prstGeom prst="rect">
            <a:avLst/>
          </a:prstGeom>
        </p:spPr>
        <p:txBody>
          <a:bodyPr wrap="square">
            <a:spAutoFit/>
          </a:bodyPr>
          <a:lstStyle/>
          <a:p>
            <a:pPr marL="342900" lvl="1" indent="-342900" fontAlgn="base" hangingPunct="0">
              <a:buFont typeface="Arial" charset="0"/>
              <a:buChar char="•"/>
            </a:pPr>
            <a:r>
              <a:rPr lang="en-US" sz="2200" b="1" kern="0" dirty="0">
                <a:latin typeface="Calibri Light"/>
                <a:sym typeface="Calibri"/>
              </a:rPr>
              <a:t>Cloud computing - </a:t>
            </a:r>
            <a:r>
              <a:rPr lang="en-US" sz="2200" kern="0" dirty="0">
                <a:latin typeface="Calibri Light"/>
                <a:sym typeface="Calibri"/>
              </a:rPr>
              <a:t>the new normal </a:t>
            </a:r>
          </a:p>
          <a:p>
            <a:pPr marL="342900" lvl="1" indent="-342900" fontAlgn="base" hangingPunct="0">
              <a:buFont typeface="Arial" charset="0"/>
              <a:buChar char="•"/>
            </a:pPr>
            <a:r>
              <a:rPr lang="en-US" sz="2200" b="1" kern="0" dirty="0">
                <a:latin typeface="Calibri Light"/>
                <a:sym typeface="Calibri"/>
              </a:rPr>
              <a:t>Serverless computing  - </a:t>
            </a:r>
            <a:r>
              <a:rPr lang="en-US" sz="2200" kern="0" dirty="0">
                <a:latin typeface="Calibri Light"/>
                <a:sym typeface="Calibri"/>
              </a:rPr>
              <a:t>experiments saw higher scalability and 100x less cost </a:t>
            </a:r>
          </a:p>
          <a:p>
            <a:pPr marL="342900" lvl="1" indent="-342900" fontAlgn="base" hangingPunct="0">
              <a:buFont typeface="Arial" charset="0"/>
              <a:buChar char="•"/>
            </a:pPr>
            <a:r>
              <a:rPr lang="en-US" sz="2200" b="1" kern="0" dirty="0">
                <a:latin typeface="Calibri Light"/>
                <a:sym typeface="Calibri"/>
              </a:rPr>
              <a:t>Edge computing - </a:t>
            </a:r>
            <a:r>
              <a:rPr lang="en-US" sz="2200" kern="0" dirty="0">
                <a:latin typeface="Calibri Light"/>
                <a:sym typeface="Calibri"/>
              </a:rPr>
              <a:t>prototypes showed higher system performance and resiliency</a:t>
            </a:r>
          </a:p>
          <a:p>
            <a:pPr marL="342900" lvl="1" indent="-342900" fontAlgn="base" hangingPunct="0">
              <a:buFont typeface="Arial" charset="0"/>
              <a:buChar char="•"/>
            </a:pPr>
            <a:r>
              <a:rPr lang="en-US" sz="2200" b="1" kern="0" dirty="0">
                <a:latin typeface="Calibri Light"/>
                <a:sym typeface="Calibri"/>
              </a:rPr>
              <a:t>High Performance Computing - </a:t>
            </a:r>
            <a:r>
              <a:rPr lang="en-US" sz="2200" kern="0" dirty="0">
                <a:latin typeface="Calibri Light"/>
                <a:sym typeface="Calibri"/>
              </a:rPr>
              <a:t>now uses multiple sites (JPL, Ames, Texas, cloud)</a:t>
            </a:r>
          </a:p>
          <a:p>
            <a:pPr marL="342900" lvl="1" indent="-342900" fontAlgn="base" hangingPunct="0">
              <a:buFont typeface="Arial" charset="0"/>
              <a:buChar char="•"/>
            </a:pPr>
            <a:r>
              <a:rPr lang="en-US" sz="2200" b="1" kern="0" dirty="0">
                <a:latin typeface="Calibri Light"/>
                <a:sym typeface="Calibri"/>
              </a:rPr>
              <a:t>GPUs</a:t>
            </a:r>
            <a:r>
              <a:rPr lang="en-US" sz="2200" kern="0" dirty="0">
                <a:latin typeface="Calibri Light"/>
                <a:sym typeface="Calibri"/>
              </a:rPr>
              <a:t> – showing 10x faster with using Graphical Processing Units</a:t>
            </a:r>
            <a:endParaRPr lang="en-US" sz="2200" b="1" kern="0" dirty="0">
              <a:latin typeface="Calibri Light"/>
              <a:sym typeface="Calibri"/>
            </a:endParaRPr>
          </a:p>
          <a:p>
            <a:pPr marL="342900" lvl="1" indent="-342900" fontAlgn="base" hangingPunct="0">
              <a:buFont typeface="Arial" charset="0"/>
              <a:buChar char="•"/>
            </a:pPr>
            <a:r>
              <a:rPr lang="en-US" sz="2200" b="1" kern="0" dirty="0">
                <a:latin typeface="Calibri Light"/>
                <a:sym typeface="Calibri"/>
              </a:rPr>
              <a:t>Training</a:t>
            </a:r>
            <a:r>
              <a:rPr lang="en-US" sz="2200" kern="0" dirty="0">
                <a:latin typeface="Calibri Light"/>
                <a:sym typeface="Calibri"/>
              </a:rPr>
              <a:t> - Holding training classes in GPU programming</a:t>
            </a:r>
          </a:p>
          <a:p>
            <a:pPr marL="342900" lvl="1" indent="-342900" fontAlgn="base" hangingPunct="0">
              <a:buFont typeface="Arial" charset="0"/>
              <a:buChar char="•"/>
            </a:pPr>
            <a:r>
              <a:rPr lang="en-US" sz="2200" b="1" kern="0" dirty="0">
                <a:latin typeface="Calibri Light"/>
                <a:sym typeface="Calibri"/>
              </a:rPr>
              <a:t>Quantum Computing – </a:t>
            </a:r>
            <a:r>
              <a:rPr lang="en-US" sz="2200" kern="0" dirty="0">
                <a:latin typeface="Calibri Light"/>
                <a:sym typeface="Calibri"/>
              </a:rPr>
              <a:t>experimenting now</a:t>
            </a:r>
          </a:p>
          <a:p>
            <a:pPr marL="342900" lvl="1" indent="-342900" fontAlgn="base" hangingPunct="0">
              <a:buFont typeface="Arial" charset="0"/>
              <a:buChar char="•"/>
            </a:pPr>
            <a:r>
              <a:rPr lang="en-US" sz="2200" b="1" kern="0" dirty="0">
                <a:latin typeface="Calibri Light"/>
                <a:sym typeface="Calibri"/>
              </a:rPr>
              <a:t>Huge bandwidth increases </a:t>
            </a:r>
            <a:r>
              <a:rPr lang="en-US" sz="2200" kern="0" dirty="0">
                <a:latin typeface="Calibri Light"/>
                <a:sym typeface="Calibri"/>
              </a:rPr>
              <a:t>– get ready for </a:t>
            </a:r>
            <a:r>
              <a:rPr lang="en-US" sz="2200" kern="0" dirty="0" err="1">
                <a:latin typeface="Calibri Light"/>
                <a:sym typeface="Calibri"/>
              </a:rPr>
              <a:t>WiFi</a:t>
            </a:r>
            <a:r>
              <a:rPr lang="en-US" sz="2200" kern="0" dirty="0">
                <a:latin typeface="Calibri Light"/>
                <a:sym typeface="Calibri"/>
              </a:rPr>
              <a:t> 802.11ax, 5G, and Bluetooth 5</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60748" y="3956521"/>
            <a:ext cx="1986529" cy="1680076"/>
          </a:xfrm>
          <a:prstGeom prst="rect">
            <a:avLst/>
          </a:prstGeom>
        </p:spPr>
      </p:pic>
      <p:pic>
        <p:nvPicPr>
          <p:cNvPr id="19" name="Alexa.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06387" y="333147"/>
            <a:ext cx="1940890" cy="1779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9487224" y="5664344"/>
            <a:ext cx="2630335" cy="369332"/>
          </a:xfrm>
          <a:prstGeom prst="rect">
            <a:avLst/>
          </a:prstGeom>
          <a:noFill/>
        </p:spPr>
        <p:txBody>
          <a:bodyPr wrap="none" rtlCol="0">
            <a:spAutoFit/>
          </a:bodyPr>
          <a:lstStyle/>
          <a:p>
            <a:r>
              <a:rPr lang="en-US" dirty="0"/>
              <a:t>OSR uses Edge Computing</a:t>
            </a:r>
          </a:p>
        </p:txBody>
      </p:sp>
      <p:sp>
        <p:nvSpPr>
          <p:cNvPr id="20" name="TextBox 19"/>
          <p:cNvSpPr txBox="1"/>
          <p:nvPr/>
        </p:nvSpPr>
        <p:spPr>
          <a:xfrm>
            <a:off x="9782475" y="2284062"/>
            <a:ext cx="2309928" cy="646331"/>
          </a:xfrm>
          <a:prstGeom prst="rect">
            <a:avLst/>
          </a:prstGeom>
          <a:noFill/>
        </p:spPr>
        <p:txBody>
          <a:bodyPr wrap="none" rtlCol="0">
            <a:spAutoFit/>
          </a:bodyPr>
          <a:lstStyle/>
          <a:p>
            <a:r>
              <a:rPr lang="en-US" dirty="0"/>
              <a:t>Alexa NASA Mars uses </a:t>
            </a:r>
          </a:p>
          <a:p>
            <a:r>
              <a:rPr lang="en-US" dirty="0" err="1"/>
              <a:t>Serverless</a:t>
            </a:r>
            <a:r>
              <a:rPr lang="en-US" dirty="0"/>
              <a:t> Computing</a:t>
            </a:r>
          </a:p>
        </p:txBody>
      </p:sp>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97816" y="4473958"/>
            <a:ext cx="2641618" cy="1811710"/>
          </a:xfrm>
          <a:prstGeom prst="rect">
            <a:avLst/>
          </a:prstGeom>
        </p:spPr>
      </p:pic>
      <p:sp>
        <p:nvSpPr>
          <p:cNvPr id="21" name="TextBox 20"/>
          <p:cNvSpPr txBox="1"/>
          <p:nvPr/>
        </p:nvSpPr>
        <p:spPr>
          <a:xfrm>
            <a:off x="6750026" y="6259849"/>
            <a:ext cx="3164328" cy="369332"/>
          </a:xfrm>
          <a:prstGeom prst="rect">
            <a:avLst/>
          </a:prstGeom>
          <a:noFill/>
        </p:spPr>
        <p:txBody>
          <a:bodyPr wrap="none" rtlCol="0">
            <a:spAutoFit/>
          </a:bodyPr>
          <a:lstStyle/>
          <a:p>
            <a:r>
              <a:rPr lang="en-US" dirty="0"/>
              <a:t>NISAR is testing GPU computing</a:t>
            </a: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15287" y="4482044"/>
            <a:ext cx="1524056" cy="1962471"/>
          </a:xfrm>
          <a:prstGeom prst="rect">
            <a:avLst/>
          </a:prstGeom>
        </p:spPr>
      </p:pic>
      <p:sp>
        <p:nvSpPr>
          <p:cNvPr id="23" name="TextBox 22"/>
          <p:cNvSpPr txBox="1"/>
          <p:nvPr/>
        </p:nvSpPr>
        <p:spPr>
          <a:xfrm>
            <a:off x="3636884" y="6325885"/>
            <a:ext cx="3023200" cy="369332"/>
          </a:xfrm>
          <a:prstGeom prst="rect">
            <a:avLst/>
          </a:prstGeom>
          <a:noFill/>
        </p:spPr>
        <p:txBody>
          <a:bodyPr wrap="none" rtlCol="0">
            <a:spAutoFit/>
          </a:bodyPr>
          <a:lstStyle/>
          <a:p>
            <a:r>
              <a:rPr lang="en-US" dirty="0"/>
              <a:t>JPL GPU test lab available now</a:t>
            </a:r>
          </a:p>
        </p:txBody>
      </p:sp>
      <p:pic>
        <p:nvPicPr>
          <p:cNvPr id="24" name="Picture 2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42749" y="4934681"/>
            <a:ext cx="2173910" cy="890265"/>
          </a:xfrm>
          <a:prstGeom prst="rect">
            <a:avLst/>
          </a:prstGeom>
        </p:spPr>
      </p:pic>
      <p:sp>
        <p:nvSpPr>
          <p:cNvPr id="25" name="TextBox 24"/>
          <p:cNvSpPr txBox="1"/>
          <p:nvPr/>
        </p:nvSpPr>
        <p:spPr>
          <a:xfrm>
            <a:off x="79943" y="5890517"/>
            <a:ext cx="3311804" cy="646331"/>
          </a:xfrm>
          <a:prstGeom prst="rect">
            <a:avLst/>
          </a:prstGeom>
          <a:noFill/>
        </p:spPr>
        <p:txBody>
          <a:bodyPr wrap="none" rtlCol="0">
            <a:spAutoFit/>
          </a:bodyPr>
          <a:lstStyle/>
          <a:p>
            <a:r>
              <a:rPr lang="en-US" dirty="0"/>
              <a:t>AI/AR processing in near </a:t>
            </a:r>
            <a:r>
              <a:rPr lang="en-US" dirty="0" err="1"/>
              <a:t>realtime</a:t>
            </a:r>
            <a:endParaRPr lang="en-US" dirty="0"/>
          </a:p>
          <a:p>
            <a:r>
              <a:rPr lang="en-US" dirty="0"/>
              <a:t>Is being used already</a:t>
            </a:r>
          </a:p>
        </p:txBody>
      </p:sp>
    </p:spTree>
    <p:extLst>
      <p:ext uri="{BB962C8B-B14F-4D97-AF65-F5344CB8AC3E}">
        <p14:creationId xmlns:p14="http://schemas.microsoft.com/office/powerpoint/2010/main" val="126152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iterate>
                                    <p:tmAbs val="0"/>
                                  </p:iterate>
                                  <p:childTnLst>
                                    <p:set>
                                      <p:cBhvr>
                                        <p:cTn id="9" fill="hold"/>
                                        <p:tgtEl>
                                          <p:spTgt spid="19"/>
                                        </p:tgtEl>
                                        <p:attrNameLst>
                                          <p:attrName>style.visibility</p:attrName>
                                        </p:attrNameLst>
                                      </p:cBhvr>
                                      <p:to>
                                        <p:strVal val="visible"/>
                                      </p:to>
                                    </p:set>
                                    <p:anim calcmode="lin" valueType="num">
                                      <p:cBhvr>
                                        <p:cTn id="10" dur="500" fill="hold"/>
                                        <p:tgtEl>
                                          <p:spTgt spid="19"/>
                                        </p:tgtEl>
                                        <p:attrNameLst>
                                          <p:attrName>ppt_x</p:attrName>
                                        </p:attrNameLst>
                                      </p:cBhvr>
                                      <p:tavLst>
                                        <p:tav tm="0">
                                          <p:val>
                                            <p:strVal val="1+#ppt_w/2"/>
                                          </p:val>
                                        </p:tav>
                                        <p:tav tm="100000">
                                          <p:val>
                                            <p:strVal val="#ppt_x"/>
                                          </p:val>
                                        </p:tav>
                                      </p:tavLst>
                                    </p:anim>
                                    <p:anim calcmode="lin" valueType="num">
                                      <p:cBhvr>
                                        <p:cTn id="1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70000"/>
          </a:schemeClr>
        </a:solidFill>
        <a:effectLst/>
      </p:bgPr>
    </p:bg>
    <p:spTree>
      <p:nvGrpSpPr>
        <p:cNvPr id="1" name=""/>
        <p:cNvGrpSpPr/>
        <p:nvPr/>
      </p:nvGrpSpPr>
      <p:grpSpPr>
        <a:xfrm>
          <a:off x="0" y="0"/>
          <a:ext cx="0" cy="0"/>
          <a:chOff x="0" y="0"/>
          <a:chExt cx="0" cy="0"/>
        </a:xfrm>
      </p:grpSpPr>
      <p:pic>
        <p:nvPicPr>
          <p:cNvPr id="411" name="image45.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flipH="1">
            <a:off x="80091" y="179228"/>
            <a:ext cx="7515946" cy="4064000"/>
          </a:xfrm>
          <a:prstGeom prst="rect">
            <a:avLst/>
          </a:prstGeom>
          <a:ln w="3175">
            <a:miter lim="400000"/>
          </a:ln>
        </p:spPr>
      </p:pic>
      <p:sp>
        <p:nvSpPr>
          <p:cNvPr id="412" name="Shape 412"/>
          <p:cNvSpPr/>
          <p:nvPr/>
        </p:nvSpPr>
        <p:spPr>
          <a:xfrm>
            <a:off x="913339" y="596917"/>
            <a:ext cx="5849467" cy="3243674"/>
          </a:xfrm>
          <a:prstGeom prst="rect">
            <a:avLst/>
          </a:prstGeom>
          <a:solidFill>
            <a:schemeClr val="accent6">
              <a:hueOff val="-10800000"/>
              <a:satOff val="-98529"/>
              <a:lumOff val="-99999"/>
              <a:alpha val="89073"/>
            </a:schemeClr>
          </a:solidFill>
          <a:ln w="101600">
            <a:solidFill>
              <a:schemeClr val="accent6"/>
            </a:solidFill>
            <a:miter lim="400000"/>
          </a:ln>
        </p:spPr>
        <p:txBody>
          <a:bodyPr lIns="20052" tIns="20052" rIns="20052" bIns="20052" anchor="ctr"/>
          <a:lstStyle/>
          <a:p>
            <a:pPr marL="0" marR="0" lvl="0" indent="0" algn="ctr" defTabSz="243419" rtl="0" eaLnBrk="1" fontAlgn="auto" latinLnBrk="0" hangingPunct="0">
              <a:lnSpc>
                <a:spcPct val="100000"/>
              </a:lnSpc>
              <a:spcBef>
                <a:spcPts val="0"/>
              </a:spcBef>
              <a:spcAft>
                <a:spcPts val="0"/>
              </a:spcAft>
              <a:buClrTx/>
              <a:buSzTx/>
              <a:buFontTx/>
              <a:buNone/>
              <a:tabLst/>
              <a:defRPr sz="3600">
                <a:solidFill>
                  <a:srgbClr val="5AC8C8"/>
                </a:solidFill>
                <a:latin typeface="+mn-lt"/>
                <a:ea typeface="+mn-ea"/>
                <a:cs typeface="+mn-cs"/>
                <a:sym typeface="Helvetica Light"/>
              </a:defRPr>
            </a:pPr>
            <a:endParaRPr kumimoji="0" sz="1067" b="0" i="0" u="none" strike="noStrike" kern="0" cap="none" spc="0" normalizeH="0" baseline="0" noProof="0">
              <a:ln>
                <a:noFill/>
              </a:ln>
              <a:solidFill>
                <a:srgbClr val="FFFFFF"/>
              </a:solidFill>
              <a:effectLst/>
              <a:uLnTx/>
              <a:uFillTx/>
              <a:latin typeface="Helvetica Light"/>
              <a:sym typeface="Helvetica Light"/>
            </a:endParaRPr>
          </a:p>
        </p:txBody>
      </p:sp>
      <p:sp>
        <p:nvSpPr>
          <p:cNvPr id="413" name="Shape 413"/>
          <p:cNvSpPr/>
          <p:nvPr/>
        </p:nvSpPr>
        <p:spPr>
          <a:xfrm>
            <a:off x="1203894" y="1398439"/>
            <a:ext cx="5268340" cy="1928192"/>
          </a:xfrm>
          <a:prstGeom prst="rect">
            <a:avLst/>
          </a:prstGeom>
          <a:ln w="3175">
            <a:miter lim="400000"/>
          </a:ln>
          <a:extLst>
            <a:ext uri="{C572A759-6A51-4108-AA02-DFA0A04FC94B}">
              <ma14:wrappingTextBoxFlag xmlns="" xmlns:ma14="http://schemas.microsoft.com/office/mac/drawingml/2011/main" val="1"/>
            </a:ext>
          </a:extLst>
        </p:spPr>
        <p:txBody>
          <a:bodyPr lIns="20052" tIns="20052" rIns="20052" bIns="20052" anchor="ctr">
            <a:spAutoFit/>
          </a:bodyPr>
          <a:lstStyle/>
          <a:p>
            <a:pPr marL="0" marR="0" lvl="1" indent="0" algn="ctr" defTabSz="243419" rtl="0" eaLnBrk="1" fontAlgn="auto" latinLnBrk="0" hangingPunct="0">
              <a:lnSpc>
                <a:spcPct val="90000"/>
              </a:lnSpc>
              <a:spcBef>
                <a:spcPts val="0"/>
              </a:spcBef>
              <a:spcAft>
                <a:spcPts val="0"/>
              </a:spcAft>
              <a:buClrTx/>
              <a:buSzTx/>
              <a:buFontTx/>
              <a:buNone/>
              <a:tabLst/>
              <a:defRPr sz="10000" cap="all" spc="3300">
                <a:latin typeface="Avenir Light"/>
                <a:ea typeface="Avenir Light"/>
                <a:cs typeface="Avenir Light"/>
                <a:sym typeface="Avenir Light"/>
              </a:defRPr>
            </a:pPr>
            <a:br>
              <a:rPr kumimoji="0" sz="2963" b="0" i="0" u="none" strike="noStrike" kern="0" cap="all" spc="978" normalizeH="0" baseline="0" noProof="0" dirty="0">
                <a:ln>
                  <a:noFill/>
                </a:ln>
                <a:solidFill>
                  <a:srgbClr val="FFFFFF"/>
                </a:solidFill>
                <a:effectLst/>
                <a:uLnTx/>
                <a:uFillTx/>
                <a:latin typeface="Avenir Roman"/>
                <a:ea typeface="Avenir Roman"/>
                <a:cs typeface="Avenir Roman"/>
                <a:sym typeface="Avenir Roman"/>
              </a:rPr>
            </a:br>
            <a:r>
              <a:rPr kumimoji="0" sz="4741" b="0" i="0" u="none" strike="noStrike" kern="0" cap="all" spc="1422" normalizeH="0" baseline="0" noProof="0" dirty="0">
                <a:ln>
                  <a:noFill/>
                </a:ln>
                <a:solidFill>
                  <a:srgbClr val="FFFFFF"/>
                </a:solidFill>
                <a:effectLst/>
                <a:uLnTx/>
                <a:uFillTx/>
                <a:latin typeface="Avenir Light"/>
                <a:ea typeface="Avenir Light"/>
                <a:cs typeface="Avenir Light"/>
                <a:sym typeface="Avenir Book"/>
              </a:rPr>
              <a:t>NASA MARS</a:t>
            </a:r>
            <a:endParaRPr kumimoji="0" sz="4148" b="0" i="0" u="none" strike="noStrike" kern="0" cap="all" spc="1369" normalizeH="0" baseline="0" noProof="0" dirty="0">
              <a:ln>
                <a:noFill/>
              </a:ln>
              <a:solidFill>
                <a:srgbClr val="FFFFFF"/>
              </a:solidFill>
              <a:effectLst/>
              <a:uLnTx/>
              <a:uFillTx/>
              <a:latin typeface="Avenir Light"/>
              <a:ea typeface="Avenir Light"/>
              <a:cs typeface="Avenir Light"/>
              <a:sym typeface="Avenir Light"/>
            </a:endParaRPr>
          </a:p>
          <a:p>
            <a:pPr marL="0" marR="0" lvl="1" indent="0" algn="ctr" defTabSz="243419" rtl="0" eaLnBrk="1" fontAlgn="auto" latinLnBrk="0" hangingPunct="0">
              <a:lnSpc>
                <a:spcPct val="90000"/>
              </a:lnSpc>
              <a:spcBef>
                <a:spcPts val="0"/>
              </a:spcBef>
              <a:spcAft>
                <a:spcPts val="0"/>
              </a:spcAft>
              <a:buClrTx/>
              <a:buSzTx/>
              <a:buFontTx/>
              <a:buNone/>
              <a:tabLst/>
              <a:defRPr sz="10000" cap="all" spc="3300">
                <a:latin typeface="Avenir Light"/>
                <a:ea typeface="Avenir Light"/>
                <a:cs typeface="Avenir Light"/>
                <a:sym typeface="Avenir Light"/>
              </a:defRPr>
            </a:pPr>
            <a:r>
              <a:rPr kumimoji="0" sz="2963" b="0" i="0" u="none" strike="noStrike" kern="0" cap="all" spc="978" normalizeH="0" baseline="0" noProof="0" dirty="0">
                <a:ln>
                  <a:noFill/>
                </a:ln>
                <a:solidFill>
                  <a:srgbClr val="FFFFFF"/>
                </a:solidFill>
                <a:effectLst/>
                <a:uLnTx/>
                <a:uFillTx/>
                <a:latin typeface="Avenir Light"/>
                <a:ea typeface="Avenir Light"/>
                <a:cs typeface="Avenir Light"/>
                <a:sym typeface="Avenir Light"/>
              </a:rPr>
              <a:t>NASA’s First</a:t>
            </a:r>
            <a:br>
              <a:rPr kumimoji="0" sz="2963" b="0" i="0" u="none" strike="noStrike" kern="0" cap="all" spc="978" normalizeH="0" baseline="0" noProof="0" dirty="0">
                <a:ln>
                  <a:noFill/>
                </a:ln>
                <a:solidFill>
                  <a:srgbClr val="FFFFFF"/>
                </a:solidFill>
                <a:effectLst/>
                <a:uLnTx/>
                <a:uFillTx/>
                <a:latin typeface="Avenir Light"/>
                <a:ea typeface="Avenir Light"/>
                <a:cs typeface="Avenir Light"/>
                <a:sym typeface="Avenir Light"/>
              </a:rPr>
            </a:br>
            <a:r>
              <a:rPr kumimoji="0" sz="2963" b="0" i="0" u="none" strike="noStrike" kern="0" cap="all" spc="978" normalizeH="0" baseline="0" noProof="0" dirty="0">
                <a:ln>
                  <a:noFill/>
                </a:ln>
                <a:solidFill>
                  <a:srgbClr val="FFFFFF"/>
                </a:solidFill>
                <a:effectLst/>
                <a:uLnTx/>
                <a:uFillTx/>
                <a:latin typeface="Avenir Light"/>
                <a:ea typeface="Avenir Light"/>
                <a:cs typeface="Avenir Light"/>
                <a:sym typeface="Avenir Light"/>
              </a:rPr>
              <a:t>Alexa App</a:t>
            </a:r>
          </a:p>
        </p:txBody>
      </p:sp>
      <p:pic>
        <p:nvPicPr>
          <p:cNvPr id="414" name="Alexa.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39240" y="179228"/>
            <a:ext cx="4432770" cy="4064000"/>
          </a:xfrm>
          <a:prstGeom prst="rect">
            <a:avLst/>
          </a:prstGeom>
          <a:ln w="3175">
            <a:miter lim="400000"/>
          </a:ln>
        </p:spPr>
      </p:pic>
      <p:sp>
        <p:nvSpPr>
          <p:cNvPr id="2" name="TextBox 1"/>
          <p:cNvSpPr txBox="1"/>
          <p:nvPr/>
        </p:nvSpPr>
        <p:spPr>
          <a:xfrm>
            <a:off x="2601" y="4521155"/>
            <a:ext cx="4901393" cy="191499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3839" tIns="33839" rIns="33839" bIns="33839" numCol="1" spcCol="38100" rtlCol="0" anchor="ctr">
            <a:sp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0000"/>
                </a:solidFill>
                <a:effectLst/>
                <a:uLnTx/>
                <a:uFillTx/>
                <a:latin typeface="Avenir Book"/>
                <a:ea typeface="Avenir Book"/>
                <a:cs typeface="Avenir Book"/>
                <a:sym typeface="Avenir Book"/>
              </a:rPr>
              <a:t>“Alexa, enable NASA Mars"</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0000"/>
                </a:solidFill>
                <a:effectLst/>
                <a:uLnTx/>
                <a:uFillTx/>
                <a:latin typeface="Avenir Book"/>
                <a:ea typeface="Avenir Book"/>
                <a:cs typeface="Avenir Book"/>
                <a:sym typeface="Avenir Book"/>
              </a:rPr>
              <a:t>“How cold is Mars?”</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0000"/>
                </a:solidFill>
                <a:effectLst/>
                <a:uLnTx/>
                <a:uFillTx/>
                <a:latin typeface="Avenir Book"/>
                <a:ea typeface="Avenir Book"/>
                <a:cs typeface="Avenir Book"/>
                <a:sym typeface="Avenir Book"/>
              </a:rPr>
              <a:t>”Can people live on Mars?”</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mr-IN" sz="3000" b="0" i="0" u="none" strike="noStrike" kern="0" cap="none" spc="0" normalizeH="0" baseline="0" noProof="0" dirty="0">
                <a:ln>
                  <a:noFill/>
                </a:ln>
                <a:solidFill>
                  <a:srgbClr val="000000"/>
                </a:solidFill>
                <a:effectLst/>
                <a:uLnTx/>
                <a:uFillTx/>
                <a:latin typeface="Avenir Book"/>
                <a:ea typeface="Avenir Book"/>
                <a:cs typeface="Avenir Book"/>
                <a:sym typeface="Avenir Book"/>
              </a:rPr>
              <a:t>…</a:t>
            </a:r>
            <a:endParaRPr kumimoji="0" lang="en-US" sz="3000" b="0" i="0" u="none" strike="noStrike" kern="0" cap="none" spc="0" normalizeH="0" baseline="0" noProof="0" dirty="0">
              <a:ln>
                <a:noFill/>
              </a:ln>
              <a:solidFill>
                <a:srgbClr val="000000"/>
              </a:solidFill>
              <a:effectLst/>
              <a:uLnTx/>
              <a:uFillTx/>
              <a:latin typeface="Avenir Book"/>
              <a:ea typeface="Avenir Book"/>
              <a:cs typeface="Avenir Book"/>
              <a:sym typeface="Avenir Book"/>
            </a:endParaRPr>
          </a:p>
        </p:txBody>
      </p:sp>
      <p:sp>
        <p:nvSpPr>
          <p:cNvPr id="7" name="TextBox 6">
            <a:extLst>
              <a:ext uri="{FF2B5EF4-FFF2-40B4-BE49-F238E27FC236}">
                <a16:creationId xmlns:a16="http://schemas.microsoft.com/office/drawing/2014/main" id="{FBFE76A6-E1FB-C948-8222-EA3524F68D78}"/>
              </a:ext>
            </a:extLst>
          </p:cNvPr>
          <p:cNvSpPr txBox="1"/>
          <p:nvPr/>
        </p:nvSpPr>
        <p:spPr>
          <a:xfrm>
            <a:off x="6597164" y="4290323"/>
            <a:ext cx="5661217" cy="2376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3839" tIns="33839" rIns="33839" bIns="33839" numCol="1" spcCol="38100" rtlCol="0" anchor="ctr">
            <a:spAutoFit/>
          </a:bodyPr>
          <a:lstStyle/>
          <a:p>
            <a:pPr marL="457200" marR="0" lvl="0" indent="-457200" algn="l" defTabSz="410766"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000" b="0" i="0" u="none" strike="noStrike" kern="0" cap="none" spc="0" normalizeH="0" baseline="0" noProof="0" dirty="0">
                <a:ln>
                  <a:noFill/>
                </a:ln>
                <a:solidFill>
                  <a:srgbClr val="000000"/>
                </a:solidFill>
                <a:effectLst/>
                <a:uLnTx/>
                <a:uFillTx/>
                <a:latin typeface="Avenir Book"/>
                <a:ea typeface="Avenir Book"/>
                <a:cs typeface="Avenir Book"/>
                <a:sym typeface="Avenir Book"/>
              </a:rPr>
              <a:t>Separate IoT Network</a:t>
            </a:r>
          </a:p>
          <a:p>
            <a:pPr marL="457200" marR="0" lvl="0" indent="-457200" algn="l" defTabSz="410766"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000" b="0" i="0" u="none" strike="noStrike" kern="0" cap="none" spc="0" normalizeH="0" baseline="0" noProof="0" dirty="0">
                <a:ln>
                  <a:noFill/>
                </a:ln>
                <a:solidFill>
                  <a:srgbClr val="000000"/>
                </a:solidFill>
                <a:effectLst/>
                <a:uLnTx/>
                <a:uFillTx/>
                <a:latin typeface="Avenir Book"/>
                <a:ea typeface="Avenir Book"/>
                <a:cs typeface="Avenir Book"/>
                <a:sym typeface="Avenir Book"/>
              </a:rPr>
              <a:t>Serverless - safer and cheaper</a:t>
            </a:r>
          </a:p>
          <a:p>
            <a:pPr marL="457200" marR="0" lvl="0" indent="-457200" algn="l" defTabSz="410766"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000" b="0" i="0" u="none" strike="noStrike" kern="0" cap="none" spc="0" normalizeH="0" baseline="0" noProof="0" dirty="0">
                <a:ln>
                  <a:noFill/>
                </a:ln>
                <a:solidFill>
                  <a:srgbClr val="000000"/>
                </a:solidFill>
                <a:effectLst/>
                <a:uLnTx/>
                <a:uFillTx/>
                <a:latin typeface="Avenir Book"/>
                <a:ea typeface="Avenir Book"/>
                <a:cs typeface="Avenir Book"/>
                <a:sym typeface="Avenir Book"/>
              </a:rPr>
              <a:t>Natural user interfaces</a:t>
            </a:r>
          </a:p>
          <a:p>
            <a:pPr marL="457200" marR="0" lvl="0" indent="-457200" algn="l" defTabSz="410766"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000" b="0" i="0" u="none" strike="noStrike" kern="0" cap="none" spc="0" normalizeH="0" baseline="0" noProof="0" dirty="0">
                <a:ln>
                  <a:noFill/>
                </a:ln>
                <a:solidFill>
                  <a:srgbClr val="000000"/>
                </a:solidFill>
                <a:effectLst/>
                <a:uLnTx/>
                <a:uFillTx/>
                <a:latin typeface="Avenir Book"/>
                <a:ea typeface="Avenir Book"/>
                <a:cs typeface="Avenir Book"/>
                <a:sym typeface="Avenir Book"/>
              </a:rPr>
              <a:t>Using multiple senses</a:t>
            </a:r>
          </a:p>
          <a:p>
            <a:pPr marL="457200" marR="0" lvl="0" indent="-457200" algn="l" defTabSz="410766"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000" b="0" i="0" u="none" strike="noStrike" kern="0" cap="none" spc="0" normalizeH="0" baseline="0" noProof="0" dirty="0">
                <a:ln>
                  <a:noFill/>
                </a:ln>
                <a:solidFill>
                  <a:srgbClr val="000000"/>
                </a:solidFill>
                <a:effectLst/>
                <a:uLnTx/>
                <a:uFillTx/>
                <a:latin typeface="Avenir Book"/>
                <a:ea typeface="Avenir Book"/>
                <a:cs typeface="Avenir Book"/>
                <a:sym typeface="Avenir Book"/>
              </a:rPr>
              <a:t>Handles huge scale</a:t>
            </a:r>
          </a:p>
        </p:txBody>
      </p:sp>
      <p:sp>
        <p:nvSpPr>
          <p:cNvPr id="3" name="Notched Right Arrow 2">
            <a:extLst>
              <a:ext uri="{FF2B5EF4-FFF2-40B4-BE49-F238E27FC236}">
                <a16:creationId xmlns:a16="http://schemas.microsoft.com/office/drawing/2014/main" id="{E4DEFFF4-75E1-2F4D-BA83-696AF2A1BF16}"/>
              </a:ext>
            </a:extLst>
          </p:cNvPr>
          <p:cNvSpPr/>
          <p:nvPr/>
        </p:nvSpPr>
        <p:spPr>
          <a:xfrm>
            <a:off x="4903994" y="5005955"/>
            <a:ext cx="1181343" cy="945397"/>
          </a:xfrm>
          <a:prstGeom prst="notchedRightArrow">
            <a:avLst/>
          </a:prstGeom>
          <a:solidFill>
            <a:schemeClr val="accent1">
              <a:hueOff val="1200000"/>
              <a:satOff val="49999"/>
              <a:lumOff val="-6862"/>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677" tIns="67677" rIns="67677" bIns="6767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alpha val="40000"/>
                </a:srgbClr>
              </a:solidFill>
              <a:effectLst/>
              <a:uLnTx/>
              <a:uFillTx/>
              <a:latin typeface="Helvetica Light"/>
              <a:ea typeface="+mn-ea"/>
              <a:cs typeface="+mn-cs"/>
              <a:sym typeface="Helvetica Light"/>
            </a:endParaRPr>
          </a:p>
        </p:txBody>
      </p:sp>
    </p:spTree>
    <p:extLst>
      <p:ext uri="{BB962C8B-B14F-4D97-AF65-F5344CB8AC3E}">
        <p14:creationId xmlns:p14="http://schemas.microsoft.com/office/powerpoint/2010/main" val="3165737922"/>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fill="hold"/>
                                        <p:tgtEl>
                                          <p:spTgt spid="414"/>
                                        </p:tgtEl>
                                        <p:attrNameLst>
                                          <p:attrName>style.visibility</p:attrName>
                                        </p:attrNameLst>
                                      </p:cBhvr>
                                      <p:to>
                                        <p:strVal val="visible"/>
                                      </p:to>
                                    </p:set>
                                    <p:anim calcmode="lin" valueType="num">
                                      <p:cBhvr>
                                        <p:cTn id="7" dur="500" fill="hold"/>
                                        <p:tgtEl>
                                          <p:spTgt spid="414"/>
                                        </p:tgtEl>
                                        <p:attrNameLst>
                                          <p:attrName>ppt_x</p:attrName>
                                        </p:attrNameLst>
                                      </p:cBhvr>
                                      <p:tavLst>
                                        <p:tav tm="0">
                                          <p:val>
                                            <p:strVal val="1+#ppt_w/2"/>
                                          </p:val>
                                        </p:tav>
                                        <p:tav tm="100000">
                                          <p:val>
                                            <p:strVal val="#ppt_x"/>
                                          </p:val>
                                        </p:tav>
                                      </p:tavLst>
                                    </p:anim>
                                    <p:anim calcmode="lin" valueType="num">
                                      <p:cBhvr>
                                        <p:cTn id="8" dur="500" fill="hold"/>
                                        <p:tgtEl>
                                          <p:spTgt spid="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71961" y="4427236"/>
            <a:ext cx="3129498"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Light"/>
                <a:ea typeface="+mn-ea"/>
                <a:cs typeface="+mn-cs"/>
                <a:sym typeface="Calibri"/>
              </a:rPr>
              <a:t>Ubiquitous Computing</a:t>
            </a:r>
          </a:p>
        </p:txBody>
      </p:sp>
      <p:sp>
        <p:nvSpPr>
          <p:cNvPr id="11" name="Rectangle 10"/>
          <p:cNvSpPr/>
          <p:nvPr/>
        </p:nvSpPr>
        <p:spPr>
          <a:xfrm>
            <a:off x="7609432" y="4311209"/>
            <a:ext cx="4103268"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Calibri Light"/>
                <a:ea typeface="+mn-ea"/>
                <a:cs typeface="+mn-cs"/>
                <a:sym typeface="Calibri"/>
              </a:rPr>
              <a:t>Software Defined Everything</a:t>
            </a:r>
          </a:p>
        </p:txBody>
      </p:sp>
      <p:sp>
        <p:nvSpPr>
          <p:cNvPr id="12" name="Rectangle 11"/>
          <p:cNvSpPr/>
          <p:nvPr/>
        </p:nvSpPr>
        <p:spPr>
          <a:xfrm>
            <a:off x="8886558" y="2836046"/>
            <a:ext cx="3312373"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Light"/>
                <a:ea typeface="+mn-ea"/>
                <a:cs typeface="+mn-cs"/>
                <a:sym typeface="Calibri"/>
              </a:rPr>
              <a:t>Accelerated Computing</a:t>
            </a:r>
          </a:p>
        </p:txBody>
      </p:sp>
      <p:sp>
        <p:nvSpPr>
          <p:cNvPr id="13" name="Rectangle 12"/>
          <p:cNvSpPr/>
          <p:nvPr/>
        </p:nvSpPr>
        <p:spPr>
          <a:xfrm>
            <a:off x="8187063" y="979961"/>
            <a:ext cx="3326932"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Light"/>
                <a:ea typeface="+mn-ea"/>
                <a:cs typeface="+mn-cs"/>
                <a:sym typeface="Calibri"/>
              </a:rPr>
              <a:t>Cyber Security challenges</a:t>
            </a:r>
          </a:p>
        </p:txBody>
      </p:sp>
      <p:sp>
        <p:nvSpPr>
          <p:cNvPr id="14" name="Rectangle 13"/>
          <p:cNvSpPr/>
          <p:nvPr/>
        </p:nvSpPr>
        <p:spPr>
          <a:xfrm>
            <a:off x="1687610" y="867726"/>
            <a:ext cx="1650324"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Light"/>
                <a:ea typeface="+mn-ea"/>
                <a:cs typeface="+mn-cs"/>
                <a:sym typeface="Calibri"/>
              </a:rPr>
              <a:t>New Habits</a:t>
            </a:r>
          </a:p>
        </p:txBody>
      </p:sp>
      <p:sp>
        <p:nvSpPr>
          <p:cNvPr id="19" name="Rectangle 18"/>
          <p:cNvSpPr/>
          <p:nvPr/>
        </p:nvSpPr>
        <p:spPr>
          <a:xfrm>
            <a:off x="808594" y="2507726"/>
            <a:ext cx="1890786" cy="46166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Light"/>
                <a:ea typeface="+mn-ea"/>
                <a:cs typeface="+mn-cs"/>
                <a:sym typeface="Calibri"/>
              </a:rPr>
              <a:t>Applied AI</a:t>
            </a:r>
          </a:p>
        </p:txBody>
      </p:sp>
      <p:grpSp>
        <p:nvGrpSpPr>
          <p:cNvPr id="38" name="Group 37"/>
          <p:cNvGrpSpPr/>
          <p:nvPr/>
        </p:nvGrpSpPr>
        <p:grpSpPr>
          <a:xfrm>
            <a:off x="4298406" y="2248762"/>
            <a:ext cx="3311026" cy="1875306"/>
            <a:chOff x="5811726" y="3927921"/>
            <a:chExt cx="4525235" cy="2544187"/>
          </a:xfrm>
        </p:grpSpPr>
        <p:pic>
          <p:nvPicPr>
            <p:cNvPr id="36" name="Picture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11726" y="3927921"/>
              <a:ext cx="4525235" cy="254418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Rectangle 36"/>
            <p:cNvSpPr/>
            <p:nvPr/>
          </p:nvSpPr>
          <p:spPr>
            <a:xfrm>
              <a:off x="6920728" y="4344258"/>
              <a:ext cx="2067726" cy="1377928"/>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Built </a:t>
              </a:r>
              <a:r>
                <a:rPr kumimoji="0" lang="en-US" sz="2000" b="1" i="0" u="none" strike="noStrike" kern="1200" cap="none" spc="0" normalizeH="0" baseline="0" noProof="0" dirty="0">
                  <a:ln>
                    <a:noFill/>
                  </a:ln>
                  <a:solidFill>
                    <a:prstClr val="black"/>
                  </a:solidFill>
                  <a:effectLst/>
                  <a:uLnTx/>
                  <a:uFillTx/>
                  <a:latin typeface="Calibri"/>
                  <a:ea typeface="+mn-ea"/>
                  <a:cs typeface="+mn-cs"/>
                </a:rPr>
                <a:t>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intelligence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 everywhere</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46" name="Picture 4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3740" y="1612269"/>
            <a:ext cx="1641966" cy="113499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7" name="Picture 4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16545" y="2589883"/>
            <a:ext cx="1633557" cy="1052392"/>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50875" y="1545444"/>
            <a:ext cx="1766451" cy="106840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24263" y="3861315"/>
            <a:ext cx="1632348" cy="103942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076030" y="2779781"/>
            <a:ext cx="1568633" cy="108848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63">
            <a:extLst>
              <a:ext uri="{FF2B5EF4-FFF2-40B4-BE49-F238E27FC236}">
                <a16:creationId xmlns:a16="http://schemas.microsoft.com/office/drawing/2014/main" id="{C151F383-0F7D-0741-8DB7-FE5CAD09F1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53230" y="3698498"/>
            <a:ext cx="1613477" cy="109556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4" name="Rectangle 23"/>
          <p:cNvSpPr/>
          <p:nvPr/>
        </p:nvSpPr>
        <p:spPr>
          <a:xfrm>
            <a:off x="7052677" y="4717137"/>
            <a:ext cx="5040833" cy="923330"/>
          </a:xfrm>
          <a:prstGeom prst="rect">
            <a:avLst/>
          </a:prstGeom>
        </p:spPr>
        <p:txBody>
          <a:bodyPr wrap="square">
            <a:spAutoFit/>
          </a:bodyPr>
          <a:lstStyle/>
          <a:p>
            <a:pPr marL="0" marR="0" lvl="1" indent="228600" algn="ctr" defTabSz="914400" rtl="0" eaLnBrk="1" fontAlgn="base"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2">
                    <a:lumMod val="50000"/>
                  </a:schemeClr>
                </a:solidFill>
                <a:effectLst/>
                <a:uLnTx/>
                <a:uFillTx/>
                <a:latin typeface="Calibri Light"/>
                <a:ea typeface="+mn-ea"/>
                <a:cs typeface="+mn-cs"/>
                <a:sym typeface="Calibri"/>
              </a:rPr>
              <a:t>Programming everything, APIs, Software Defined Networks, containers, DevOps, Open Source, self-healing, everything distributed</a:t>
            </a:r>
          </a:p>
        </p:txBody>
      </p:sp>
      <p:sp>
        <p:nvSpPr>
          <p:cNvPr id="28" name="Title 1">
            <a:extLst>
              <a:ext uri="{FF2B5EF4-FFF2-40B4-BE49-F238E27FC236}">
                <a16:creationId xmlns:a16="http://schemas.microsoft.com/office/drawing/2014/main" id="{8B5A94E5-5A36-8840-BE42-4057CE43BDD7}"/>
              </a:ext>
            </a:extLst>
          </p:cNvPr>
          <p:cNvSpPr txBox="1">
            <a:spLocks/>
          </p:cNvSpPr>
          <p:nvPr/>
        </p:nvSpPr>
        <p:spPr>
          <a:xfrm>
            <a:off x="146957" y="299530"/>
            <a:ext cx="12442371" cy="486959"/>
          </a:xfrm>
          <a:prstGeom prst="rect">
            <a:avLst/>
          </a:prstGeom>
        </p:spPr>
        <p:txBody>
          <a:bodyPr vert="horz" lIns="91440" tIns="45720" rIns="91440" bIns="45720" rtlCol="0" anchor="ctr">
            <a:normAutofit fontScale="92500" lnSpcReduction="10000"/>
          </a:bodyPr>
          <a:lstStyle>
            <a:lvl1pPr defTabSz="685800">
              <a:lnSpc>
                <a:spcPct val="90000"/>
              </a:lnSpc>
              <a:spcBef>
                <a:spcPct val="0"/>
              </a:spcBef>
              <a:buNone/>
              <a:defRPr sz="3300" b="1">
                <a:latin typeface="+mj-lt"/>
                <a:ea typeface="+mj-ea"/>
                <a:cs typeface="+mj-cs"/>
              </a:defRPr>
            </a:lvl1pPr>
          </a:lstStyle>
          <a:p>
            <a:r>
              <a:rPr lang="en-US" dirty="0"/>
              <a:t>Surfing the next major technology waves – Software Defined</a:t>
            </a:r>
          </a:p>
        </p:txBody>
      </p:sp>
      <p:sp>
        <p:nvSpPr>
          <p:cNvPr id="29" name="Rectangle 28">
            <a:extLst>
              <a:ext uri="{FF2B5EF4-FFF2-40B4-BE49-F238E27FC236}">
                <a16:creationId xmlns:a16="http://schemas.microsoft.com/office/drawing/2014/main" id="{BBCF6CC4-4861-064B-8E9C-C158E8059F3D}"/>
              </a:ext>
            </a:extLst>
          </p:cNvPr>
          <p:cNvSpPr/>
          <p:nvPr/>
        </p:nvSpPr>
        <p:spPr>
          <a:xfrm>
            <a:off x="1095501" y="6452820"/>
            <a:ext cx="90256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Participate at: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hlinkClick r:id="rId10"/>
              </a:rPr>
              <a:t>techwaves@jpl.nasa.gov</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 or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hlinkClick r:id="rId11"/>
              </a:rPr>
              <a:t>https://goto.jpl.nasa.gov/techwaves</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 </a:t>
            </a:r>
          </a:p>
        </p:txBody>
      </p:sp>
      <p:sp>
        <p:nvSpPr>
          <p:cNvPr id="30" name="TextBox 29">
            <a:extLst>
              <a:ext uri="{FF2B5EF4-FFF2-40B4-BE49-F238E27FC236}">
                <a16:creationId xmlns:a16="http://schemas.microsoft.com/office/drawing/2014/main" id="{C12BD51F-8C17-894C-9512-4D499FEA5E50}"/>
              </a:ext>
            </a:extLst>
          </p:cNvPr>
          <p:cNvSpPr txBox="1"/>
          <p:nvPr/>
        </p:nvSpPr>
        <p:spPr>
          <a:xfrm>
            <a:off x="1095501" y="5752900"/>
            <a:ext cx="44249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These waves will impact everyone</a:t>
            </a:r>
          </a:p>
        </p:txBody>
      </p:sp>
      <p:sp>
        <p:nvSpPr>
          <p:cNvPr id="31" name="TextBox 30">
            <a:extLst>
              <a:ext uri="{FF2B5EF4-FFF2-40B4-BE49-F238E27FC236}">
                <a16:creationId xmlns:a16="http://schemas.microsoft.com/office/drawing/2014/main" id="{FC3AA718-ADAC-E143-8393-B27369885E12}"/>
              </a:ext>
            </a:extLst>
          </p:cNvPr>
          <p:cNvSpPr txBox="1"/>
          <p:nvPr/>
        </p:nvSpPr>
        <p:spPr>
          <a:xfrm>
            <a:off x="5520495" y="5771871"/>
            <a:ext cx="58245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These waves will impact primarily developers</a:t>
            </a:r>
          </a:p>
        </p:txBody>
      </p:sp>
      <p:sp>
        <p:nvSpPr>
          <p:cNvPr id="2" name="Title 1">
            <a:extLst>
              <a:ext uri="{FF2B5EF4-FFF2-40B4-BE49-F238E27FC236}">
                <a16:creationId xmlns:a16="http://schemas.microsoft.com/office/drawing/2014/main" id="{F098B321-C367-3743-B182-EEB50A8EAA8E}"/>
              </a:ext>
            </a:extLst>
          </p:cNvPr>
          <p:cNvSpPr>
            <a:spLocks noGrp="1"/>
          </p:cNvSpPr>
          <p:nvPr>
            <p:ph type="title"/>
          </p:nvPr>
        </p:nvSpPr>
        <p:spPr/>
        <p:txBody>
          <a:bodyPr/>
          <a:lstStyle/>
          <a:p>
            <a:pPr rtl="0" eaLnBrk="1" latinLnBrk="0" hangingPunct="1"/>
            <a:r>
              <a:rPr lang="en-US" sz="1700" kern="1200" dirty="0">
                <a:solidFill>
                  <a:srgbClr val="000000"/>
                </a:solidFill>
                <a:effectLst/>
                <a:latin typeface="Calibri" panose="020F0502020204030204" pitchFamily="34" charset="0"/>
                <a:ea typeface="+mn-ea"/>
                <a:cs typeface="+mn-cs"/>
              </a:rPr>
              <a:t>Surfing the next major technology waves – Software Defined</a:t>
            </a:r>
            <a:endParaRPr lang="en-US" dirty="0">
              <a:effectLst/>
            </a:endParaRPr>
          </a:p>
          <a:p>
            <a:endParaRPr lang="en-US" dirty="0"/>
          </a:p>
        </p:txBody>
      </p:sp>
      <p:sp>
        <p:nvSpPr>
          <p:cNvPr id="23" name="Action Button: Beginning 22">
            <a:hlinkClick r:id="" action="ppaction://noaction" highlightClick="1"/>
            <a:extLst>
              <a:ext uri="{FF2B5EF4-FFF2-40B4-BE49-F238E27FC236}">
                <a16:creationId xmlns:a16="http://schemas.microsoft.com/office/drawing/2014/main" id="{7F0A8CEE-9EF6-3445-A79B-22C619AECD90}"/>
              </a:ext>
            </a:extLst>
          </p:cNvPr>
          <p:cNvSpPr/>
          <p:nvPr/>
        </p:nvSpPr>
        <p:spPr>
          <a:xfrm>
            <a:off x="237932" y="5752900"/>
            <a:ext cx="734029" cy="69992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End 24">
            <a:hlinkClick r:id="" action="ppaction://noaction" highlightClick="1"/>
            <a:extLst>
              <a:ext uri="{FF2B5EF4-FFF2-40B4-BE49-F238E27FC236}">
                <a16:creationId xmlns:a16="http://schemas.microsoft.com/office/drawing/2014/main" id="{E1AB056E-A17E-6C4A-AD65-6F2696C6EF3F}"/>
              </a:ext>
            </a:extLst>
          </p:cNvPr>
          <p:cNvSpPr/>
          <p:nvPr/>
        </p:nvSpPr>
        <p:spPr>
          <a:xfrm>
            <a:off x="11370232" y="5616558"/>
            <a:ext cx="684936" cy="97260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257255"/>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force 2025 EC retreat April 2015 rev 3" id="{8CD29755-7A53-42A7-B4DE-B419525A7F2F}" vid="{1DACF9D5-1D36-4994-9E48-97FFBA499C7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ck">
  <a:themeElements>
    <a:clrScheme name="Black">
      <a:dk1>
        <a:srgbClr val="000000"/>
      </a:dk1>
      <a:lt1>
        <a:srgbClr val="FFFFFF"/>
      </a:lt1>
      <a:dk2>
        <a:srgbClr val="53585F"/>
      </a:dk2>
      <a:lt2>
        <a:srgbClr val="DCDEE0"/>
      </a:lt2>
      <a:accent1>
        <a:srgbClr val="5AC8C8"/>
      </a:accent1>
      <a:accent2>
        <a:srgbClr val="77C885"/>
      </a:accent2>
      <a:accent3>
        <a:srgbClr val="BD4DD6"/>
      </a:accent3>
      <a:accent4>
        <a:srgbClr val="FFFFFF">
          <a:alpha val="80000"/>
        </a:srgbClr>
      </a:accent4>
      <a:accent5>
        <a:srgbClr val="FFFFFF">
          <a:alpha val="60000"/>
        </a:srgbClr>
      </a:accent5>
      <a:accent6>
        <a:srgbClr val="FFFFFF">
          <a:alpha val="40000"/>
        </a:srgbClr>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200000"/>
            <a:satOff val="49999"/>
            <a:lumOff val="-6862"/>
          </a:schemeClr>
        </a:solidFill>
        <a:ln w="3175" cap="flat">
          <a:noFill/>
          <a:miter lim="400000"/>
        </a:ln>
        <a:effectLst/>
        <a:sp3d/>
      </a:spPr>
      <a:bodyPr rot="0" spcFirstLastPara="1" vertOverflow="overflow" horzOverflow="overflow" vert="horz" wrap="square" lIns="67677" tIns="67677" rIns="67677" bIns="6767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67677" tIns="67677" rIns="67677" bIns="6767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chemeClr val="accent6"/>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Content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bg1">
              <a:lumMod val="75000"/>
            </a:schemeClr>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PL_Template_White_4-3_vA4b.pptx" id="{A273D9C3-F434-4959-BA90-775C57F15484}" vid="{198DD84E-9D6D-4780-BC19-BA6D39FEEFE9}"/>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64372</TotalTime>
  <Words>609</Words>
  <Application>Microsoft Office PowerPoint</Application>
  <PresentationFormat>Widescreen</PresentationFormat>
  <Paragraphs>147</Paragraphs>
  <Slides>5</Slides>
  <Notes>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vt:i4>
      </vt:variant>
    </vt:vector>
  </HeadingPairs>
  <TitlesOfParts>
    <vt:vector size="21" baseType="lpstr">
      <vt:lpstr>Arial</vt:lpstr>
      <vt:lpstr>Avenir Book</vt:lpstr>
      <vt:lpstr>Avenir Heavy</vt:lpstr>
      <vt:lpstr>Avenir Light</vt:lpstr>
      <vt:lpstr>Avenir Roman</vt:lpstr>
      <vt:lpstr>Calibri</vt:lpstr>
      <vt:lpstr>Calibri Light</vt:lpstr>
      <vt:lpstr>Helvetica</vt:lpstr>
      <vt:lpstr>Helvetica Light</vt:lpstr>
      <vt:lpstr>Mangal</vt:lpstr>
      <vt:lpstr>3_Office Theme</vt:lpstr>
      <vt:lpstr>Custom Design</vt:lpstr>
      <vt:lpstr>2_Custom Design</vt:lpstr>
      <vt:lpstr>Black</vt:lpstr>
      <vt:lpstr>Content Slides</vt:lpstr>
      <vt:lpstr>6_Custom Design</vt:lpstr>
      <vt:lpstr>Handling cybersecurity challenges at scale requires understanding threat trends JPL Perspective</vt:lpstr>
      <vt:lpstr>Surfing the next major technology waves – Accelerated Computing </vt:lpstr>
      <vt:lpstr>PowerPoint Presentation</vt:lpstr>
      <vt:lpstr>PowerPoint Presentation</vt:lpstr>
      <vt:lpstr>Surfing the next major technology waves – Software Defined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Waves</dc:title>
  <dc:creator>Microsoft Office User</dc:creator>
  <cp:lastModifiedBy>Paul Little</cp:lastModifiedBy>
  <cp:revision>292</cp:revision>
  <cp:lastPrinted>2017-12-05T01:01:40Z</cp:lastPrinted>
  <dcterms:created xsi:type="dcterms:W3CDTF">2017-10-29T20:26:13Z</dcterms:created>
  <dcterms:modified xsi:type="dcterms:W3CDTF">2018-11-02T22:56:43Z</dcterms:modified>
</cp:coreProperties>
</file>