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79" r:id="rId2"/>
    <p:sldId id="274" r:id="rId3"/>
    <p:sldId id="316" r:id="rId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90" d="100"/>
          <a:sy n="90" d="100"/>
        </p:scale>
        <p:origin x="1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1" y="813911"/>
            <a:ext cx="7772400" cy="136207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Uber media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188" y="1530274"/>
            <a:ext cx="392373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Process billions of social, demographic, and location signals daily for Fortune 500 companies across retail, automotive, and entertainment </a:t>
            </a:r>
          </a:p>
          <a:p>
            <a:endParaRPr lang="en-US" sz="2400" dirty="0"/>
          </a:p>
          <a:p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96" y="1479303"/>
            <a:ext cx="5054404" cy="194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447148" y="634955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Regional Map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400800"/>
            <a:ext cx="9144000" cy="320675"/>
          </a:xfrm>
        </p:spPr>
        <p:txBody>
          <a:bodyPr/>
          <a:lstStyle/>
          <a:p>
            <a:fld id="{D42A89E7-CC61-4042-B494-C9BCBFB2120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4695916"/>
            <a:ext cx="4329000" cy="2246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488" t="17907" r="7907" b="14651"/>
          <a:stretch/>
        </p:blipFill>
        <p:spPr>
          <a:xfrm>
            <a:off x="5341755" y="4514421"/>
            <a:ext cx="3593805" cy="23125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-1675" t="22373" r="1675" b="22929"/>
          <a:stretch/>
        </p:blipFill>
        <p:spPr>
          <a:xfrm>
            <a:off x="4033521" y="5136634"/>
            <a:ext cx="1308234" cy="7155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352800" y="4113843"/>
            <a:ext cx="4436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</a:rPr>
              <a:t>Personalized Digital Avatar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147321" y="395467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 err="1">
                <a:latin typeface="Arial Narrow" panose="020B0606020202030204" pitchFamily="34" charset="0"/>
              </a:rPr>
              <a:t>Oben</a:t>
            </a:r>
            <a:br>
              <a:rPr lang="en-US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687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C01DB-9AFC-4B26-814C-776791643E1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829" y="4866331"/>
            <a:ext cx="5042662" cy="2135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478" y="4294059"/>
            <a:ext cx="582976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Caltech</a:t>
            </a:r>
            <a:r>
              <a:rPr lang="en-US" dirty="0">
                <a:solidFill>
                  <a:schemeClr val="bg1"/>
                </a:solidFill>
              </a:rPr>
              <a:t> Led Team– International Team - 30 m prime mirror diameter, </a:t>
            </a:r>
            <a:r>
              <a:rPr lang="en-US" sz="2400" dirty="0">
                <a:solidFill>
                  <a:srgbClr val="FFC000"/>
                </a:solidFill>
              </a:rPr>
              <a:t>TMT</a:t>
            </a:r>
            <a:r>
              <a:rPr lang="en-US" dirty="0">
                <a:solidFill>
                  <a:schemeClr val="bg1"/>
                </a:solidFill>
              </a:rPr>
              <a:t> will be three times as wide, with nine times more area, than the largest currently existing visible-light telescope in the world. This will provide unparalleled resolution with TMT images more than 12 times sharper than those from the Hubble Space Telescope.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39" y="237855"/>
            <a:ext cx="2797976" cy="35086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6771" y="1055201"/>
            <a:ext cx="53330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Carnegie</a:t>
            </a:r>
            <a:r>
              <a:rPr lang="en-US" dirty="0">
                <a:solidFill>
                  <a:schemeClr val="bg1"/>
                </a:solidFill>
              </a:rPr>
              <a:t> Led Team -   The </a:t>
            </a:r>
            <a:r>
              <a:rPr lang="en-US" sz="2400" dirty="0">
                <a:solidFill>
                  <a:srgbClr val="FFC000"/>
                </a:solidFill>
              </a:rPr>
              <a:t>Giant Magellan Telescope </a:t>
            </a:r>
            <a:r>
              <a:rPr lang="en-US" dirty="0">
                <a:solidFill>
                  <a:schemeClr val="bg1"/>
                </a:solidFill>
              </a:rPr>
              <a:t>- will be constructed in the Las </a:t>
            </a:r>
            <a:r>
              <a:rPr lang="en-US" dirty="0" err="1">
                <a:solidFill>
                  <a:schemeClr val="bg1"/>
                </a:solidFill>
              </a:rPr>
              <a:t>Campanas</a:t>
            </a:r>
            <a:r>
              <a:rPr lang="en-US" dirty="0">
                <a:solidFill>
                  <a:schemeClr val="bg1"/>
                </a:solidFill>
              </a:rPr>
              <a:t> Observatory in Chile. Commissioning of the telescope is scheduled to begin in 2023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21" t="13431" r="2486" b="27812"/>
          <a:stretch/>
        </p:blipFill>
        <p:spPr>
          <a:xfrm>
            <a:off x="2562283" y="2602125"/>
            <a:ext cx="4673870" cy="156159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62719" y="351086"/>
            <a:ext cx="6671481" cy="604487"/>
          </a:xfrm>
        </p:spPr>
        <p:txBody>
          <a:bodyPr/>
          <a:lstStyle/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771" y="2697210"/>
            <a:ext cx="3241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</a:rPr>
              <a:t>465 N. Halstead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478" y="6361126"/>
            <a:ext cx="3241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</a:rPr>
              <a:t>100 W. Walnut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62719" y="202113"/>
            <a:ext cx="7772400" cy="93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latin typeface="Arial Narrow" panose="020B0606020202030204" pitchFamily="34" charset="0"/>
              </a:rPr>
              <a:t>Telescope projects</a:t>
            </a:r>
            <a:br>
              <a:rPr lang="en-US" sz="3600" kern="0" dirty="0">
                <a:latin typeface="Arial Narrow" panose="020B0606020202030204" pitchFamily="34" charset="0"/>
              </a:rPr>
            </a:br>
            <a:endParaRPr lang="en-US" sz="3600" kern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4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AMAZON WEB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507" y="989041"/>
            <a:ext cx="43646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AWS Pasadena-based staff researchers, some of whom are temporarily being hosted on the </a:t>
            </a:r>
            <a:r>
              <a:rPr lang="en-US" sz="2000" b="1" dirty="0">
                <a:solidFill>
                  <a:srgbClr val="FFFF00"/>
                </a:solidFill>
              </a:rPr>
              <a:t>Caltech</a:t>
            </a:r>
            <a:r>
              <a:rPr lang="en-US" sz="2000" dirty="0">
                <a:solidFill>
                  <a:schemeClr val="bg1"/>
                </a:solidFill>
              </a:rPr>
              <a:t> campus, are working to improve the </a:t>
            </a:r>
            <a:r>
              <a:rPr lang="en-US" sz="2000" dirty="0">
                <a:solidFill>
                  <a:srgbClr val="FFFF00"/>
                </a:solidFill>
              </a:rPr>
              <a:t>AI and machine-learning</a:t>
            </a:r>
            <a:r>
              <a:rPr lang="en-US" sz="2000" dirty="0">
                <a:solidFill>
                  <a:schemeClr val="bg1"/>
                </a:solidFill>
              </a:rPr>
              <a:t> cloud services offered by AWS. They will move off campus by the end of the academic year but remain in Pasadena.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Also, </a:t>
            </a:r>
            <a:r>
              <a:rPr lang="en-US" sz="2000" b="1" dirty="0">
                <a:solidFill>
                  <a:srgbClr val="FFFF00"/>
                </a:solidFill>
              </a:rPr>
              <a:t>Pasadena City College</a:t>
            </a:r>
            <a:r>
              <a:rPr lang="en-US" sz="2000" dirty="0">
                <a:solidFill>
                  <a:schemeClr val="bg1"/>
                </a:solidFill>
              </a:rPr>
              <a:t>, as part of the California Cloud Workforce Project, will soon begin offering a regionally recognized </a:t>
            </a:r>
            <a:r>
              <a:rPr lang="en-US" sz="2000" dirty="0">
                <a:solidFill>
                  <a:srgbClr val="FFFF00"/>
                </a:solidFill>
              </a:rPr>
              <a:t>cloud computing certificate program </a:t>
            </a:r>
            <a:r>
              <a:rPr lang="en-US" sz="2000" dirty="0">
                <a:solidFill>
                  <a:schemeClr val="bg1"/>
                </a:solidFill>
              </a:rPr>
              <a:t>to its students, in collaboration with Amazon Web Services (AWS) and its AWS Educate program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520" y="1015856"/>
            <a:ext cx="3166046" cy="1728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43" y="4351778"/>
            <a:ext cx="1941859" cy="2506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33" y="3800878"/>
            <a:ext cx="2602963" cy="1952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43" y="2880871"/>
            <a:ext cx="1880839" cy="14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306"/>
      </p:ext>
    </p:extLst>
  </p:cSld>
  <p:clrMapOvr>
    <a:masterClrMapping/>
  </p:clrMapOvr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6676</TotalTime>
  <Words>185</Words>
  <Application>Microsoft Office PowerPoint</Application>
  <PresentationFormat>On-screen Show (4:3)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Uber media </vt:lpstr>
      <vt:lpstr> </vt:lpstr>
      <vt:lpstr>AMAZON WEB SERVICES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167</cp:revision>
  <cp:lastPrinted>2017-08-10T18:27:16Z</cp:lastPrinted>
  <dcterms:created xsi:type="dcterms:W3CDTF">2017-08-10T18:08:33Z</dcterms:created>
  <dcterms:modified xsi:type="dcterms:W3CDTF">2018-11-02T23:09:50Z</dcterms:modified>
</cp:coreProperties>
</file>