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03" r:id="rId2"/>
    <p:sldId id="316" r:id="rId3"/>
    <p:sldId id="319" r:id="rId4"/>
    <p:sldId id="304" r:id="rId5"/>
    <p:sldId id="320" r:id="rId6"/>
    <p:sldId id="321" r:id="rId7"/>
    <p:sldId id="285" r:id="rId8"/>
    <p:sldId id="258" r:id="rId9"/>
    <p:sldId id="284" r:id="rId10"/>
    <p:sldId id="305" r:id="rId11"/>
    <p:sldId id="307" r:id="rId12"/>
    <p:sldId id="262" r:id="rId13"/>
    <p:sldId id="322" r:id="rId14"/>
    <p:sldId id="296" r:id="rId15"/>
    <p:sldId id="323" r:id="rId16"/>
    <p:sldId id="317" r:id="rId17"/>
    <p:sldId id="306" r:id="rId18"/>
    <p:sldId id="312" r:id="rId19"/>
    <p:sldId id="308" r:id="rId20"/>
    <p:sldId id="309" r:id="rId21"/>
    <p:sldId id="295" r:id="rId22"/>
    <p:sldId id="324"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188"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A723E42-0D0B-49C1-ADA1-8301D63DE442}" type="datetimeFigureOut">
              <a:rPr lang="en-US" smtClean="0"/>
              <a:t>10/22/2018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1D626E6-5BED-4FD1-BEEC-4B18103D0BF0}" type="slidenum">
              <a:rPr lang="en-US" smtClean="0"/>
              <a:t>‹#›</a:t>
            </a:fld>
            <a:endParaRPr lang="en-US"/>
          </a:p>
        </p:txBody>
      </p:sp>
    </p:spTree>
    <p:extLst>
      <p:ext uri="{BB962C8B-B14F-4D97-AF65-F5344CB8AC3E}">
        <p14:creationId xmlns:p14="http://schemas.microsoft.com/office/powerpoint/2010/main" val="3214979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DE69E87-885F-4927-B421-9AC5B6F1DA73}" type="datetimeFigureOut">
              <a:rPr lang="en-US" smtClean="0"/>
              <a:t>10/22/2018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C0DE508-2078-4048-AB99-8B4A24298EC5}" type="slidenum">
              <a:rPr lang="en-US" smtClean="0"/>
              <a:t>‹#›</a:t>
            </a:fld>
            <a:endParaRPr lang="en-US"/>
          </a:p>
        </p:txBody>
      </p:sp>
    </p:spTree>
    <p:extLst>
      <p:ext uri="{BB962C8B-B14F-4D97-AF65-F5344CB8AC3E}">
        <p14:creationId xmlns:p14="http://schemas.microsoft.com/office/powerpoint/2010/main" val="349784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DE508-2078-4048-AB99-8B4A24298EC5}" type="slidenum">
              <a:rPr lang="en-US" smtClean="0"/>
              <a:t>7</a:t>
            </a:fld>
            <a:endParaRPr lang="en-US"/>
          </a:p>
        </p:txBody>
      </p:sp>
    </p:spTree>
    <p:extLst>
      <p:ext uri="{BB962C8B-B14F-4D97-AF65-F5344CB8AC3E}">
        <p14:creationId xmlns:p14="http://schemas.microsoft.com/office/powerpoint/2010/main" val="138356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DE508-2078-4048-AB99-8B4A24298EC5}" type="slidenum">
              <a:rPr lang="en-US" smtClean="0"/>
              <a:t>8</a:t>
            </a:fld>
            <a:endParaRPr lang="en-US"/>
          </a:p>
        </p:txBody>
      </p:sp>
    </p:spTree>
    <p:extLst>
      <p:ext uri="{BB962C8B-B14F-4D97-AF65-F5344CB8AC3E}">
        <p14:creationId xmlns:p14="http://schemas.microsoft.com/office/powerpoint/2010/main" val="355537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DE508-2078-4048-AB99-8B4A24298EC5}" type="slidenum">
              <a:rPr lang="en-US" smtClean="0"/>
              <a:t>9</a:t>
            </a:fld>
            <a:endParaRPr lang="en-US"/>
          </a:p>
        </p:txBody>
      </p:sp>
    </p:spTree>
    <p:extLst>
      <p:ext uri="{BB962C8B-B14F-4D97-AF65-F5344CB8AC3E}">
        <p14:creationId xmlns:p14="http://schemas.microsoft.com/office/powerpoint/2010/main" val="2440147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DE508-2078-4048-AB99-8B4A24298EC5}" type="slidenum">
              <a:rPr lang="en-US" smtClean="0"/>
              <a:t>12</a:t>
            </a:fld>
            <a:endParaRPr lang="en-US"/>
          </a:p>
        </p:txBody>
      </p:sp>
    </p:spTree>
    <p:extLst>
      <p:ext uri="{BB962C8B-B14F-4D97-AF65-F5344CB8AC3E}">
        <p14:creationId xmlns:p14="http://schemas.microsoft.com/office/powerpoint/2010/main" val="2387108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DE508-2078-4048-AB99-8B4A24298EC5}" type="slidenum">
              <a:rPr lang="en-US" smtClean="0"/>
              <a:t>14</a:t>
            </a:fld>
            <a:endParaRPr lang="en-US"/>
          </a:p>
        </p:txBody>
      </p:sp>
    </p:spTree>
    <p:extLst>
      <p:ext uri="{BB962C8B-B14F-4D97-AF65-F5344CB8AC3E}">
        <p14:creationId xmlns:p14="http://schemas.microsoft.com/office/powerpoint/2010/main" val="274537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0DE508-2078-4048-AB99-8B4A24298EC5}" type="slidenum">
              <a:rPr lang="en-US" smtClean="0"/>
              <a:t>21</a:t>
            </a:fld>
            <a:endParaRPr lang="en-US"/>
          </a:p>
        </p:txBody>
      </p:sp>
    </p:spTree>
    <p:extLst>
      <p:ext uri="{BB962C8B-B14F-4D97-AF65-F5344CB8AC3E}">
        <p14:creationId xmlns:p14="http://schemas.microsoft.com/office/powerpoint/2010/main" val="610984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27E4D6-A515-44C7-8C82-9C428229CE0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279946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7E4D6-A515-44C7-8C82-9C428229CE0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1162410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7E4D6-A515-44C7-8C82-9C428229CE0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203795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27E4D6-A515-44C7-8C82-9C428229CE0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243632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7E4D6-A515-44C7-8C82-9C428229CE0D}"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270700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27E4D6-A515-44C7-8C82-9C428229CE0D}"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323720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27E4D6-A515-44C7-8C82-9C428229CE0D}"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244025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27E4D6-A515-44C7-8C82-9C428229CE0D}"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50012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7E4D6-A515-44C7-8C82-9C428229CE0D}"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86696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E4D6-A515-44C7-8C82-9C428229CE0D}"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151392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7E4D6-A515-44C7-8C82-9C428229CE0D}"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ADC81-55EC-41E0-8488-FE0C34159C9A}" type="slidenum">
              <a:rPr lang="en-US" smtClean="0"/>
              <a:t>‹#›</a:t>
            </a:fld>
            <a:endParaRPr lang="en-US"/>
          </a:p>
        </p:txBody>
      </p:sp>
    </p:spTree>
    <p:extLst>
      <p:ext uri="{BB962C8B-B14F-4D97-AF65-F5344CB8AC3E}">
        <p14:creationId xmlns:p14="http://schemas.microsoft.com/office/powerpoint/2010/main" val="347986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7E4D6-A515-44C7-8C82-9C428229CE0D}" type="datetimeFigureOut">
              <a:rPr lang="en-US" smtClean="0"/>
              <a:t>10/22/2018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ADC81-55EC-41E0-8488-FE0C34159C9A}" type="slidenum">
              <a:rPr lang="en-US" smtClean="0"/>
              <a:t>‹#›</a:t>
            </a:fld>
            <a:endParaRPr lang="en-US"/>
          </a:p>
        </p:txBody>
      </p:sp>
    </p:spTree>
    <p:extLst>
      <p:ext uri="{BB962C8B-B14F-4D97-AF65-F5344CB8AC3E}">
        <p14:creationId xmlns:p14="http://schemas.microsoft.com/office/powerpoint/2010/main" val="341867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emf"/><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emf"/><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60395"/>
            <a:ext cx="7772400" cy="1470025"/>
          </a:xfrm>
        </p:spPr>
        <p:txBody>
          <a:bodyPr>
            <a:normAutofit fontScale="90000"/>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Shriners Hospital for Children Medical Center - Pasadena</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a:xfrm>
            <a:off x="1371600" y="3416170"/>
            <a:ext cx="6400800" cy="1752600"/>
          </a:xfrm>
        </p:spPr>
        <p:txBody>
          <a:bodyPr/>
          <a:lstStyle/>
          <a:p>
            <a:r>
              <a:rPr lang="en-US" b="1" i="1" dirty="0" smtClean="0"/>
              <a:t>It Takes a Child to Build a Village</a:t>
            </a:r>
          </a:p>
          <a:p>
            <a:r>
              <a:rPr lang="en-US" b="1" i="1" dirty="0" smtClean="0"/>
              <a:t>October 23,2018</a:t>
            </a:r>
            <a:endParaRPr lang="en-US" b="1" i="1" dirty="0"/>
          </a:p>
        </p:txBody>
      </p:sp>
      <p:sp>
        <p:nvSpPr>
          <p:cNvPr id="6" name="Rectangle 5"/>
          <p:cNvSpPr/>
          <p:nvPr/>
        </p:nvSpPr>
        <p:spPr>
          <a:xfrm>
            <a:off x="-94269" y="6058886"/>
            <a:ext cx="9235440"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094898"/>
            <a:ext cx="2067392" cy="822960"/>
          </a:xfrm>
          <a:prstGeom prst="rect">
            <a:avLst/>
          </a:prstGeom>
        </p:spPr>
      </p:pic>
      <p:sp>
        <p:nvSpPr>
          <p:cNvPr id="9" name="TextBox 8"/>
          <p:cNvSpPr txBox="1"/>
          <p:nvPr/>
        </p:nvSpPr>
        <p:spPr>
          <a:xfrm>
            <a:off x="4133964" y="6354579"/>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54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with the LA Hospital</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Hospital was not compliant with seismic safety law</a:t>
            </a:r>
          </a:p>
          <a:p>
            <a:r>
              <a:rPr lang="en-US" dirty="0" smtClean="0"/>
              <a:t>Running an ADC of about 4.5 very inefficient</a:t>
            </a:r>
          </a:p>
          <a:p>
            <a:r>
              <a:rPr lang="en-US" dirty="0" smtClean="0"/>
              <a:t>High cost of being a 24/7 facility</a:t>
            </a:r>
          </a:p>
          <a:p>
            <a:r>
              <a:rPr lang="en-US" dirty="0" smtClean="0"/>
              <a:t>Shift from inpatient to outpatient (ambulatory) care</a:t>
            </a:r>
            <a:endParaRPr lang="en-US" dirty="0"/>
          </a:p>
        </p:txBody>
      </p:sp>
      <p:sp>
        <p:nvSpPr>
          <p:cNvPr id="4" name="Rectangle 3"/>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8" name="TextBox 7"/>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9</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3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Favorite Einstein Quote</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4400" i="1" dirty="0" smtClean="0">
                <a:latin typeface="Arial" panose="020B0604020202020204" pitchFamily="34" charset="0"/>
                <a:cs typeface="Arial" panose="020B0604020202020204" pitchFamily="34" charset="0"/>
              </a:rPr>
              <a:t>“Nothing happens until something moves.”</a:t>
            </a:r>
          </a:p>
          <a:p>
            <a:pPr lvl="3"/>
            <a:r>
              <a:rPr lang="en-US" sz="3200" i="1" dirty="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Albert Einstein</a:t>
            </a:r>
          </a:p>
          <a:p>
            <a:pPr marL="1371600" lvl="3" indent="0">
              <a:buNone/>
            </a:pPr>
            <a:endParaRPr lang="en-US" sz="3200" i="1" dirty="0">
              <a:latin typeface="Arial" panose="020B0604020202020204" pitchFamily="34" charset="0"/>
              <a:cs typeface="Arial" panose="020B0604020202020204" pitchFamily="34" charset="0"/>
            </a:endParaRPr>
          </a:p>
        </p:txBody>
      </p:sp>
      <p:sp>
        <p:nvSpPr>
          <p:cNvPr id="8" name="Rectangle 7"/>
          <p:cNvSpPr/>
          <p:nvPr/>
        </p:nvSpPr>
        <p:spPr>
          <a:xfrm>
            <a:off x="-94269" y="6058886"/>
            <a:ext cx="9235440"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11" name="TextBox 10"/>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8225387" y="6429506"/>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10</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06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982" y="1000371"/>
            <a:ext cx="8885382" cy="5458070"/>
          </a:xfrm>
          <a:prstGeom prst="rect">
            <a:avLst/>
          </a:prstGeom>
        </p:spPr>
      </p:pic>
      <p:sp>
        <p:nvSpPr>
          <p:cNvPr id="4" name="Rectangle 3"/>
          <p:cNvSpPr/>
          <p:nvPr/>
        </p:nvSpPr>
        <p:spPr>
          <a:xfrm>
            <a:off x="-21304" y="6065705"/>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07980" y="314515"/>
            <a:ext cx="7587343"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Medical Center in Pasadena</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p:cNvSpPr/>
          <p:nvPr/>
        </p:nvSpPr>
        <p:spPr>
          <a:xfrm>
            <a:off x="-94269" y="-97971"/>
            <a:ext cx="551210" cy="615685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16" name="TextBox 15"/>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11</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12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35769" y="-300497"/>
            <a:ext cx="7746897" cy="24950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b="1" i="1" kern="1200">
                <a:solidFill>
                  <a:srgbClr val="29B1BD"/>
                </a:solidFill>
                <a:effectLst>
                  <a:outerShdw blurRad="50800" dist="38100" dir="2700000" algn="tl" rotWithShape="0">
                    <a:srgbClr val="000000">
                      <a:alpha val="43000"/>
                    </a:srgbClr>
                  </a:outerShdw>
                </a:effectLst>
                <a:latin typeface="Calibri"/>
                <a:ea typeface="+mj-ea"/>
                <a:cs typeface="Calibri"/>
              </a:defRPr>
            </a:lvl1pPr>
          </a:lstStyle>
          <a:p>
            <a:endParaRPr lang="en-US" dirty="0"/>
          </a:p>
        </p:txBody>
      </p:sp>
      <p:sp>
        <p:nvSpPr>
          <p:cNvPr id="10" name="TextBox 9"/>
          <p:cNvSpPr txBox="1"/>
          <p:nvPr/>
        </p:nvSpPr>
        <p:spPr>
          <a:xfrm>
            <a:off x="1010131" y="5628227"/>
            <a:ext cx="7746897" cy="369332"/>
          </a:xfrm>
          <a:prstGeom prst="rect">
            <a:avLst/>
          </a:prstGeom>
          <a:noFill/>
        </p:spPr>
        <p:txBody>
          <a:bodyPr wrap="square" rtlCol="0">
            <a:spAutoFit/>
          </a:bodyPr>
          <a:lstStyle/>
          <a:p>
            <a:pPr algn="ctr"/>
            <a:r>
              <a:rPr lang="en-US" dirty="0" err="1" smtClean="0"/>
              <a:t>Orthopaedics</a:t>
            </a:r>
            <a:r>
              <a:rPr lang="en-US" dirty="0" smtClean="0"/>
              <a:t>                     Cleft Lip and Palate                       Burn Care</a:t>
            </a:r>
            <a:endParaRPr lang="en-US" dirty="0"/>
          </a:p>
        </p:txBody>
      </p:sp>
      <p:grpSp>
        <p:nvGrpSpPr>
          <p:cNvPr id="11" name="Group 10"/>
          <p:cNvGrpSpPr/>
          <p:nvPr/>
        </p:nvGrpSpPr>
        <p:grpSpPr>
          <a:xfrm>
            <a:off x="1475978" y="5718711"/>
            <a:ext cx="190456" cy="252667"/>
            <a:chOff x="1933500" y="-1294155"/>
            <a:chExt cx="771640" cy="741475"/>
          </a:xfrm>
        </p:grpSpPr>
        <p:sp>
          <p:nvSpPr>
            <p:cNvPr id="12" name="Oval 11"/>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1974148" y="-1251603"/>
              <a:ext cx="685161" cy="655717"/>
            </a:xfrm>
            <a:prstGeom prst="rect">
              <a:avLst/>
            </a:prstGeom>
          </p:spPr>
        </p:pic>
      </p:grpSp>
      <p:grpSp>
        <p:nvGrpSpPr>
          <p:cNvPr id="14" name="Group 13"/>
          <p:cNvGrpSpPr/>
          <p:nvPr/>
        </p:nvGrpSpPr>
        <p:grpSpPr>
          <a:xfrm>
            <a:off x="3840636" y="5703987"/>
            <a:ext cx="190456" cy="252667"/>
            <a:chOff x="1933500" y="-1294155"/>
            <a:chExt cx="771640" cy="741475"/>
          </a:xfrm>
        </p:grpSpPr>
        <p:sp>
          <p:nvSpPr>
            <p:cNvPr id="15" name="Oval 14"/>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
            <a:stretch>
              <a:fillRect/>
            </a:stretch>
          </p:blipFill>
          <p:spPr>
            <a:xfrm>
              <a:off x="1974148" y="-1251603"/>
              <a:ext cx="685161" cy="655717"/>
            </a:xfrm>
            <a:prstGeom prst="rect">
              <a:avLst/>
            </a:prstGeom>
          </p:spPr>
        </p:pic>
      </p:grpSp>
      <p:grpSp>
        <p:nvGrpSpPr>
          <p:cNvPr id="17" name="Group 16"/>
          <p:cNvGrpSpPr/>
          <p:nvPr/>
        </p:nvGrpSpPr>
        <p:grpSpPr>
          <a:xfrm>
            <a:off x="6850286" y="5689231"/>
            <a:ext cx="190456" cy="252667"/>
            <a:chOff x="1933500" y="-1294155"/>
            <a:chExt cx="771640" cy="741475"/>
          </a:xfrm>
        </p:grpSpPr>
        <p:sp>
          <p:nvSpPr>
            <p:cNvPr id="18" name="Oval 17"/>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a:stretch>
              <a:fillRect/>
            </a:stretch>
          </p:blipFill>
          <p:spPr>
            <a:xfrm>
              <a:off x="1974148" y="-1251603"/>
              <a:ext cx="685161" cy="655717"/>
            </a:xfrm>
            <a:prstGeom prst="rect">
              <a:avLst/>
            </a:prstGeom>
          </p:spPr>
        </p:pic>
      </p:grpSp>
      <p:sp>
        <p:nvSpPr>
          <p:cNvPr id="2" name="Rectangle 1"/>
          <p:cNvSpPr/>
          <p:nvPr/>
        </p:nvSpPr>
        <p:spPr>
          <a:xfrm>
            <a:off x="1443772" y="1086661"/>
            <a:ext cx="6930887" cy="1754326"/>
          </a:xfrm>
          <a:prstGeom prst="rect">
            <a:avLst/>
          </a:prstGeom>
        </p:spPr>
        <p:txBody>
          <a:bodyPr wrap="square">
            <a:spAutoFit/>
          </a:bodyPr>
          <a:lstStyle/>
          <a:p>
            <a:r>
              <a:rPr lang="en-US" dirty="0">
                <a:latin typeface="Arial" panose="020B0604020202020204" pitchFamily="34" charset="0"/>
                <a:cs typeface="Arial" panose="020B0604020202020204" pitchFamily="34" charset="0"/>
              </a:rPr>
              <a:t>Shriners for Children Medical </a:t>
            </a:r>
            <a:r>
              <a:rPr lang="en-US" dirty="0" smtClean="0">
                <a:latin typeface="Arial" panose="020B0604020202020204" pitchFamily="34" charset="0"/>
                <a:cs typeface="Arial" panose="020B0604020202020204" pitchFamily="34" charset="0"/>
              </a:rPr>
              <a:t>Center - Pasadena, </a:t>
            </a:r>
            <a:r>
              <a:rPr lang="en-US" dirty="0">
                <a:latin typeface="Arial" panose="020B0604020202020204" pitchFamily="34" charset="0"/>
                <a:cs typeface="Arial" panose="020B0604020202020204" pitchFamily="34" charset="0"/>
              </a:rPr>
              <a:t>previously known as Shriners Hospitals for Children — Los Angeles, is a specialty medical center providing comprehensive medical, surgical and rehabilitative care to children up to age 18 with </a:t>
            </a:r>
            <a:r>
              <a:rPr lang="en-US" dirty="0" err="1">
                <a:latin typeface="Arial" panose="020B0604020202020204" pitchFamily="34" charset="0"/>
                <a:cs typeface="Arial" panose="020B0604020202020204" pitchFamily="34" charset="0"/>
              </a:rPr>
              <a:t>orthopaedic</a:t>
            </a:r>
            <a:r>
              <a:rPr lang="en-US" dirty="0">
                <a:latin typeface="Arial" panose="020B0604020202020204" pitchFamily="34" charset="0"/>
                <a:cs typeface="Arial" panose="020B0604020202020204" pitchFamily="34" charset="0"/>
              </a:rPr>
              <a:t> conditions, burn scars, and cleft lip and palate</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20" name="Title 1"/>
          <p:cNvSpPr txBox="1">
            <a:spLocks/>
          </p:cNvSpPr>
          <p:nvPr/>
        </p:nvSpPr>
        <p:spPr>
          <a:xfrm>
            <a:off x="420042" y="-285998"/>
            <a:ext cx="8978348" cy="169605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b="1" i="1" kern="1200">
                <a:solidFill>
                  <a:srgbClr val="29B1BD"/>
                </a:solidFill>
                <a:effectLst>
                  <a:outerShdw blurRad="50800" dist="38100" dir="2700000" algn="tl" rotWithShape="0">
                    <a:srgbClr val="000000">
                      <a:alpha val="43000"/>
                    </a:srgbClr>
                  </a:outerShdw>
                </a:effectLst>
                <a:latin typeface="Calibri"/>
                <a:ea typeface="+mj-ea"/>
                <a:cs typeface="Calibri"/>
              </a:defRPr>
            </a:lvl1pPr>
          </a:lstStyle>
          <a:p>
            <a:r>
              <a:rPr lang="en-US" sz="3600" i="0" dirty="0" smtClean="0">
                <a:solidFill>
                  <a:schemeClr val="tx1"/>
                </a:solidFill>
                <a:latin typeface="Arial" panose="020B0604020202020204" pitchFamily="34" charset="0"/>
                <a:cs typeface="Arial" panose="020B0604020202020204" pitchFamily="34" charset="0"/>
              </a:rPr>
              <a:t>Shriners for Children Medical Center</a:t>
            </a:r>
            <a:endParaRPr lang="en-US" sz="3600" i="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2878" y="2711059"/>
            <a:ext cx="4056730" cy="273829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56" y="2849159"/>
            <a:ext cx="3657603" cy="2468880"/>
          </a:xfrm>
          <a:prstGeom prst="rect">
            <a:avLst/>
          </a:prstGeom>
        </p:spPr>
      </p:pic>
      <p:sp>
        <p:nvSpPr>
          <p:cNvPr id="21" name="Rectangle 20"/>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24" name="TextBox 23"/>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8225387" y="642475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12</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354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727" y="-378691"/>
            <a:ext cx="3065281" cy="4316356"/>
          </a:xfrm>
          <a:prstGeom prst="rect">
            <a:avLst/>
          </a:prstGeom>
        </p:spPr>
      </p:pic>
      <p:sp>
        <p:nvSpPr>
          <p:cNvPr id="4" name="Rectangle 3"/>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07980" y="314515"/>
            <a:ext cx="7587343" cy="1200329"/>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Medical Center</a:t>
            </a:r>
          </a:p>
          <a:p>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Pasadena</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p:cNvSpPr txBox="1"/>
          <p:nvPr/>
        </p:nvSpPr>
        <p:spPr>
          <a:xfrm>
            <a:off x="758807" y="2274438"/>
            <a:ext cx="5272533" cy="2785378"/>
          </a:xfrm>
          <a:prstGeom prst="rect">
            <a:avLst/>
          </a:prstGeom>
          <a:noFill/>
        </p:spPr>
        <p:txBody>
          <a:bodyPr wrap="square" rtlCol="0">
            <a:spAutoFit/>
          </a:bodyPr>
          <a:lstStyle/>
          <a:p>
            <a:pPr marL="342900" indent="-342900">
              <a:spcAft>
                <a:spcPts val="600"/>
              </a:spcAft>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Enhanced Quality of Service With Our Partnership With Huntington Hospital</a:t>
            </a:r>
          </a:p>
          <a:p>
            <a:pPr marL="342900" indent="-342900">
              <a:spcAft>
                <a:spcPts val="600"/>
              </a:spcAft>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Medical Center Licensed as ASC, Rehabilitation Services, and Pediatric  Clinic</a:t>
            </a:r>
          </a:p>
          <a:p>
            <a:pPr marL="342900" indent="-342900">
              <a:spcAft>
                <a:spcPts val="600"/>
              </a:spcAft>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Become networked with major </a:t>
            </a:r>
            <a:r>
              <a:rPr lang="en-US" sz="2000" b="1" dirty="0" err="1" smtClean="0">
                <a:latin typeface="Arial" panose="020B0604020202020204" pitchFamily="34" charset="0"/>
                <a:cs typeface="Arial" panose="020B0604020202020204" pitchFamily="34" charset="0"/>
              </a:rPr>
              <a:t>payors</a:t>
            </a:r>
            <a:r>
              <a:rPr lang="en-US" sz="2000" b="1" dirty="0" smtClean="0">
                <a:latin typeface="Arial" panose="020B0604020202020204" pitchFamily="34" charset="0"/>
                <a:cs typeface="Arial" panose="020B0604020202020204" pitchFamily="34" charset="0"/>
              </a:rPr>
              <a:t> in market</a:t>
            </a:r>
          </a:p>
          <a:p>
            <a:pPr marL="342900" indent="-342900">
              <a:spcAft>
                <a:spcPts val="600"/>
              </a:spcAft>
              <a:buFont typeface="Wingdings" panose="05000000000000000000" pitchFamily="2" charset="2"/>
              <a:buChar char="q"/>
            </a:pPr>
            <a:endParaRPr lang="en-US" sz="2000" b="1" dirty="0" smtClean="0">
              <a:latin typeface="Arial" panose="020B0604020202020204" pitchFamily="34" charset="0"/>
              <a:cs typeface="Arial" panose="020B0604020202020204" pitchFamily="34" charset="0"/>
            </a:endParaRPr>
          </a:p>
        </p:txBody>
      </p:sp>
      <p:sp>
        <p:nvSpPr>
          <p:cNvPr id="5" name="Rectangle 4"/>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07977" y="1455505"/>
            <a:ext cx="5475906" cy="461665"/>
          </a:xfrm>
          <a:prstGeom prst="rect">
            <a:avLst/>
          </a:prstGeom>
          <a:noFill/>
        </p:spPr>
        <p:txBody>
          <a:bodyPr wrap="square" rtlCol="0">
            <a:spAutoFit/>
          </a:bodyPr>
          <a:lstStyle/>
          <a:p>
            <a:r>
              <a:rPr lang="en-US" sz="2400" b="1" i="1" dirty="0" smtClean="0">
                <a:latin typeface="Arial" panose="020B0604020202020204" pitchFamily="34" charset="0"/>
                <a:cs typeface="Arial" panose="020B0604020202020204" pitchFamily="34" charset="0"/>
              </a:rPr>
              <a:t>Adapting to The New Marketplace</a:t>
            </a:r>
            <a:endParaRPr lang="en-US" sz="2400" b="1" i="1" dirty="0">
              <a:latin typeface="Arial" panose="020B0604020202020204" pitchFamily="34" charset="0"/>
              <a:cs typeface="Arial" panose="020B0604020202020204" pitchFamily="34" charset="0"/>
            </a:endParaRPr>
          </a:p>
        </p:txBody>
      </p:sp>
      <p:sp>
        <p:nvSpPr>
          <p:cNvPr id="15" name="Rectangle 14"/>
          <p:cNvSpPr/>
          <p:nvPr/>
        </p:nvSpPr>
        <p:spPr>
          <a:xfrm>
            <a:off x="692430" y="-699204"/>
            <a:ext cx="2853500" cy="6410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3238"/>
          <a:stretch/>
        </p:blipFill>
        <p:spPr>
          <a:xfrm>
            <a:off x="6283882" y="3810940"/>
            <a:ext cx="2951256" cy="2267687"/>
          </a:xfrm>
          <a:prstGeom prst="rect">
            <a:avLst/>
          </a:prstGeom>
        </p:spPr>
      </p:pic>
      <p:pic>
        <p:nvPicPr>
          <p:cNvPr id="17" name="Picture 1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19" name="TextBox 18"/>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13</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20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35769" y="5406031"/>
            <a:ext cx="7746897" cy="369332"/>
          </a:xfrm>
          <a:prstGeom prst="rect">
            <a:avLst/>
          </a:prstGeom>
          <a:noFill/>
        </p:spPr>
        <p:txBody>
          <a:bodyPr wrap="square" rtlCol="0">
            <a:spAutoFit/>
          </a:bodyPr>
          <a:lstStyle/>
          <a:p>
            <a:pPr algn="ctr"/>
            <a:r>
              <a:rPr lang="en-US" dirty="0" err="1" smtClean="0"/>
              <a:t>Orthopaedics</a:t>
            </a:r>
            <a:r>
              <a:rPr lang="en-US" dirty="0" smtClean="0"/>
              <a:t>                     Cleft Lip and Palate                       Burn Care</a:t>
            </a:r>
            <a:endParaRPr lang="en-US" dirty="0"/>
          </a:p>
        </p:txBody>
      </p:sp>
      <p:grpSp>
        <p:nvGrpSpPr>
          <p:cNvPr id="11" name="Group 10"/>
          <p:cNvGrpSpPr/>
          <p:nvPr/>
        </p:nvGrpSpPr>
        <p:grpSpPr>
          <a:xfrm>
            <a:off x="1501616" y="5496515"/>
            <a:ext cx="190456" cy="252667"/>
            <a:chOff x="1933500" y="-1294155"/>
            <a:chExt cx="771640" cy="741475"/>
          </a:xfrm>
        </p:grpSpPr>
        <p:sp>
          <p:nvSpPr>
            <p:cNvPr id="12" name="Oval 11"/>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1974148" y="-1251603"/>
              <a:ext cx="685161" cy="655717"/>
            </a:xfrm>
            <a:prstGeom prst="rect">
              <a:avLst/>
            </a:prstGeom>
          </p:spPr>
        </p:pic>
      </p:grpSp>
      <p:grpSp>
        <p:nvGrpSpPr>
          <p:cNvPr id="14" name="Group 13"/>
          <p:cNvGrpSpPr/>
          <p:nvPr/>
        </p:nvGrpSpPr>
        <p:grpSpPr>
          <a:xfrm>
            <a:off x="3866274" y="5481791"/>
            <a:ext cx="190456" cy="252667"/>
            <a:chOff x="1933500" y="-1294155"/>
            <a:chExt cx="771640" cy="741475"/>
          </a:xfrm>
        </p:grpSpPr>
        <p:sp>
          <p:nvSpPr>
            <p:cNvPr id="15" name="Oval 14"/>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
            <a:stretch>
              <a:fillRect/>
            </a:stretch>
          </p:blipFill>
          <p:spPr>
            <a:xfrm>
              <a:off x="1974148" y="-1251603"/>
              <a:ext cx="685161" cy="655717"/>
            </a:xfrm>
            <a:prstGeom prst="rect">
              <a:avLst/>
            </a:prstGeom>
          </p:spPr>
        </p:pic>
      </p:grpSp>
      <p:grpSp>
        <p:nvGrpSpPr>
          <p:cNvPr id="17" name="Group 16"/>
          <p:cNvGrpSpPr/>
          <p:nvPr/>
        </p:nvGrpSpPr>
        <p:grpSpPr>
          <a:xfrm>
            <a:off x="6875924" y="5484127"/>
            <a:ext cx="190456" cy="252667"/>
            <a:chOff x="1933500" y="-1294155"/>
            <a:chExt cx="771640" cy="741475"/>
          </a:xfrm>
        </p:grpSpPr>
        <p:sp>
          <p:nvSpPr>
            <p:cNvPr id="18" name="Oval 17"/>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a:stretch>
              <a:fillRect/>
            </a:stretch>
          </p:blipFill>
          <p:spPr>
            <a:xfrm>
              <a:off x="1974148" y="-1251603"/>
              <a:ext cx="685161" cy="655717"/>
            </a:xfrm>
            <a:prstGeom prst="rect">
              <a:avLst/>
            </a:prstGeom>
          </p:spPr>
        </p:pic>
      </p:grpSp>
      <p:pic>
        <p:nvPicPr>
          <p:cNvPr id="3" name="Picture 2"/>
          <p:cNvPicPr>
            <a:picLocks noChangeAspect="1"/>
          </p:cNvPicPr>
          <p:nvPr/>
        </p:nvPicPr>
        <p:blipFill>
          <a:blip r:embed="rId3"/>
          <a:stretch>
            <a:fillRect/>
          </a:stretch>
        </p:blipFill>
        <p:spPr>
          <a:xfrm>
            <a:off x="3865030" y="699097"/>
            <a:ext cx="5219149" cy="4029490"/>
          </a:xfrm>
          <a:prstGeom prst="rect">
            <a:avLst/>
          </a:prstGeom>
        </p:spPr>
      </p:pic>
      <p:pic>
        <p:nvPicPr>
          <p:cNvPr id="4" name="Picture 3"/>
          <p:cNvPicPr>
            <a:picLocks noChangeAspect="1"/>
          </p:cNvPicPr>
          <p:nvPr/>
        </p:nvPicPr>
        <p:blipFill>
          <a:blip r:embed="rId4"/>
          <a:stretch>
            <a:fillRect/>
          </a:stretch>
        </p:blipFill>
        <p:spPr>
          <a:xfrm>
            <a:off x="554730" y="699098"/>
            <a:ext cx="3188823" cy="2461291"/>
          </a:xfrm>
          <a:prstGeom prst="rect">
            <a:avLst/>
          </a:prstGeom>
        </p:spPr>
      </p:pic>
      <p:pic>
        <p:nvPicPr>
          <p:cNvPr id="8" name="Picture 7"/>
          <p:cNvPicPr>
            <a:picLocks noChangeAspect="1"/>
          </p:cNvPicPr>
          <p:nvPr/>
        </p:nvPicPr>
        <p:blipFill>
          <a:blip r:embed="rId5"/>
          <a:stretch>
            <a:fillRect/>
          </a:stretch>
        </p:blipFill>
        <p:spPr>
          <a:xfrm>
            <a:off x="554729" y="3356726"/>
            <a:ext cx="1764432" cy="1813560"/>
          </a:xfrm>
          <a:prstGeom prst="rect">
            <a:avLst/>
          </a:prstGeom>
        </p:spPr>
      </p:pic>
      <p:sp>
        <p:nvSpPr>
          <p:cNvPr id="20" name="Rectangle 19"/>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23" name="TextBox 22"/>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8225387" y="6465715"/>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14</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03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Demmers\Desktop\PC Share\untitled folder 2\SHRINERS HOSPITAL-8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0601" y="6058885"/>
            <a:ext cx="10332720"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80914" y="14955"/>
            <a:ext cx="551210" cy="6035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8784" y="6120536"/>
            <a:ext cx="2067392" cy="822960"/>
          </a:xfrm>
          <a:prstGeom prst="rect">
            <a:avLst/>
          </a:prstGeom>
        </p:spPr>
      </p:pic>
      <p:sp>
        <p:nvSpPr>
          <p:cNvPr id="6" name="TextBox 5"/>
          <p:cNvSpPr txBox="1"/>
          <p:nvPr/>
        </p:nvSpPr>
        <p:spPr>
          <a:xfrm>
            <a:off x="2903347"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7302419"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15</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03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Current Challenges/Opportunities</a:t>
            </a:r>
            <a:endParaRPr lang="en-US" sz="3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latin typeface="Arial" panose="020B0604020202020204" pitchFamily="34" charset="0"/>
                <a:cs typeface="Arial" panose="020B0604020202020204" pitchFamily="34" charset="0"/>
              </a:rPr>
              <a:t>Children are always cared for best as close to home as possible</a:t>
            </a:r>
          </a:p>
          <a:p>
            <a:r>
              <a:rPr lang="en-US" dirty="0" smtClean="0">
                <a:latin typeface="Arial" panose="020B0604020202020204" pitchFamily="34" charset="0"/>
                <a:cs typeface="Arial" panose="020B0604020202020204" pitchFamily="34" charset="0"/>
              </a:rPr>
              <a:t>Promoting desirable growth – must cast a wide net</a:t>
            </a:r>
          </a:p>
          <a:p>
            <a:r>
              <a:rPr lang="en-US" dirty="0" smtClean="0">
                <a:latin typeface="Arial" panose="020B0604020202020204" pitchFamily="34" charset="0"/>
                <a:cs typeface="Arial" panose="020B0604020202020204" pitchFamily="34" charset="0"/>
              </a:rPr>
              <a:t>Zero harm</a:t>
            </a:r>
          </a:p>
          <a:p>
            <a:r>
              <a:rPr lang="en-US" dirty="0" smtClean="0">
                <a:latin typeface="Arial" panose="020B0604020202020204" pitchFamily="34" charset="0"/>
                <a:cs typeface="Arial" panose="020B0604020202020204" pitchFamily="34" charset="0"/>
              </a:rPr>
              <a:t>Recruiting/retaining/developing phenomenal people</a:t>
            </a:r>
          </a:p>
          <a:p>
            <a:r>
              <a:rPr lang="en-US" dirty="0" smtClean="0">
                <a:latin typeface="Arial" panose="020B0604020202020204" pitchFamily="34" charset="0"/>
                <a:cs typeface="Arial" panose="020B0604020202020204" pitchFamily="34" charset="0"/>
              </a:rPr>
              <a:t>Exquisite patient and family experiences</a:t>
            </a:r>
          </a:p>
          <a:p>
            <a:r>
              <a:rPr lang="en-US" dirty="0" smtClean="0">
                <a:latin typeface="Arial" panose="020B0604020202020204" pitchFamily="34" charset="0"/>
                <a:cs typeface="Arial" panose="020B0604020202020204" pitchFamily="34" charset="0"/>
              </a:rPr>
              <a:t>Financial stewardship</a:t>
            </a:r>
          </a:p>
          <a:p>
            <a:r>
              <a:rPr lang="en-US" dirty="0" smtClean="0">
                <a:latin typeface="Arial" panose="020B0604020202020204" pitchFamily="34" charset="0"/>
                <a:cs typeface="Arial" panose="020B0604020202020204" pitchFamily="34" charset="0"/>
              </a:rPr>
              <a:t>Improve the future of pediatric health through research/teaching and education</a:t>
            </a:r>
            <a:endParaRPr lang="en-US" dirty="0">
              <a:latin typeface="Arial" panose="020B0604020202020204" pitchFamily="34" charset="0"/>
              <a:cs typeface="Arial" panose="020B0604020202020204" pitchFamily="34" charset="0"/>
            </a:endParaRPr>
          </a:p>
        </p:txBody>
      </p:sp>
      <p:sp>
        <p:nvSpPr>
          <p:cNvPr id="4" name="Rectangle 3"/>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8" name="TextBox 7"/>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16</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DDemmers\Desktop\PC Share\untitled folder 2\SHRINERS HOSPITAL-0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400"/>
            <a:ext cx="10325100" cy="6883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5397" y="6058886"/>
            <a:ext cx="10314697"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83943" y="-97971"/>
            <a:ext cx="609344"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6" name="TextBox 5"/>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17</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27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Coming Together As </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Village</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5390" y="1600200"/>
            <a:ext cx="8229600" cy="4330581"/>
          </a:xfrm>
        </p:spPr>
        <p:txBody>
          <a:bodyPr>
            <a:normAutofit/>
          </a:bodyPr>
          <a:lstStyle/>
          <a:p>
            <a:r>
              <a:rPr lang="en-US" i="1" dirty="0" smtClean="0">
                <a:latin typeface="Arial" panose="020B0604020202020204" pitchFamily="34" charset="0"/>
                <a:cs typeface="Arial" panose="020B0604020202020204" pitchFamily="34" charset="0"/>
              </a:rPr>
              <a:t>“We live in a world in which we need to share responsibility.  It’s easy to say ‘it’s not my child, not my community, not my problem.’  Then there are those who see the need to respond.  I consider those people my heroes.”</a:t>
            </a:r>
          </a:p>
          <a:p>
            <a:pPr marL="457200" lvl="1" indent="0">
              <a:buNone/>
            </a:pPr>
            <a:r>
              <a:rPr lang="en-US" sz="3200" i="1" dirty="0">
                <a:latin typeface="Arial" panose="020B0604020202020204" pitchFamily="34" charset="0"/>
                <a:cs typeface="Arial" panose="020B0604020202020204" pitchFamily="34" charset="0"/>
              </a:rPr>
              <a:t>	</a:t>
            </a:r>
            <a:r>
              <a:rPr lang="en-US" sz="3200" i="1" dirty="0" smtClean="0">
                <a:latin typeface="Arial" panose="020B0604020202020204" pitchFamily="34" charset="0"/>
                <a:cs typeface="Arial" panose="020B0604020202020204" pitchFamily="34" charset="0"/>
              </a:rPr>
              <a:t>- Fred Rogers</a:t>
            </a:r>
            <a:endParaRPr lang="en-US" sz="3200" i="1" dirty="0">
              <a:latin typeface="Arial" panose="020B0604020202020204" pitchFamily="34" charset="0"/>
              <a:cs typeface="Arial" panose="020B0604020202020204" pitchFamily="34" charset="0"/>
            </a:endParaRPr>
          </a:p>
        </p:txBody>
      </p:sp>
      <p:sp>
        <p:nvSpPr>
          <p:cNvPr id="4" name="Rectangle 3"/>
          <p:cNvSpPr/>
          <p:nvPr/>
        </p:nvSpPr>
        <p:spPr>
          <a:xfrm>
            <a:off x="-94268" y="6058886"/>
            <a:ext cx="9238268"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8" name="TextBox 7"/>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18</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18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Demmers\Desktop\PC Share\untitled folder 2\SHRINERS HOSPITAL-11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400"/>
            <a:ext cx="10363200" cy="690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1210" y="5989613"/>
            <a:ext cx="10304810" cy="8937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1210" y="-56146"/>
            <a:ext cx="608760" cy="603504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6" name="TextBox 5"/>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16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Demmers\Desktop\PC Share\untitled folder 2\IMG_87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 y="-76200"/>
            <a:ext cx="9232309" cy="7010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6" name="TextBox 5"/>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19</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13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727" y="-378691"/>
            <a:ext cx="3065281" cy="4316356"/>
          </a:xfrm>
          <a:prstGeom prst="rect">
            <a:avLst/>
          </a:prstGeom>
        </p:spPr>
      </p:pic>
      <p:sp>
        <p:nvSpPr>
          <p:cNvPr id="4" name="Rectangle 3"/>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07981" y="314515"/>
            <a:ext cx="5475902"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Journey Continues</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p:cNvSpPr txBox="1"/>
          <p:nvPr/>
        </p:nvSpPr>
        <p:spPr>
          <a:xfrm>
            <a:off x="692430" y="2119373"/>
            <a:ext cx="5272533" cy="3093154"/>
          </a:xfrm>
          <a:prstGeom prst="rect">
            <a:avLst/>
          </a:prstGeom>
          <a:noFill/>
        </p:spPr>
        <p:txBody>
          <a:bodyPr wrap="square" rtlCol="0">
            <a:spAutoFit/>
          </a:bodyPr>
          <a:lstStyle/>
          <a:p>
            <a:pPr marL="342900" indent="-342900">
              <a:spcAft>
                <a:spcPts val="600"/>
              </a:spcAft>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Telemedicine/Telehealth  </a:t>
            </a:r>
          </a:p>
          <a:p>
            <a:pPr marL="342900" indent="-342900">
              <a:spcAft>
                <a:spcPts val="600"/>
              </a:spcAft>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Expand Service In NW Mexico with expansion of Tijuana presence.  Add Hermosillo Clinic and Telemedicine in Sinaloa and Baja</a:t>
            </a:r>
          </a:p>
          <a:p>
            <a:pPr marL="342900" indent="-342900">
              <a:spcAft>
                <a:spcPts val="600"/>
              </a:spcAft>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Increase Market Penetration In PHX, TUC, LV, ABQ, </a:t>
            </a:r>
          </a:p>
          <a:p>
            <a:pPr marL="342900" indent="-342900">
              <a:spcAft>
                <a:spcPts val="600"/>
              </a:spcAft>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Explore more partnerships and build off the partnerships we currently have</a:t>
            </a:r>
            <a:endParaRPr lang="en-US" sz="2000" b="1" i="1" dirty="0">
              <a:latin typeface="Arial" panose="020B0604020202020204" pitchFamily="34" charset="0"/>
              <a:cs typeface="Arial" panose="020B0604020202020204" pitchFamily="34" charset="0"/>
            </a:endParaRPr>
          </a:p>
        </p:txBody>
      </p:sp>
      <p:sp>
        <p:nvSpPr>
          <p:cNvPr id="5" name="Rectangle 4"/>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07977" y="1549511"/>
            <a:ext cx="5475906" cy="461665"/>
          </a:xfrm>
          <a:prstGeom prst="rect">
            <a:avLst/>
          </a:prstGeom>
          <a:noFill/>
        </p:spPr>
        <p:txBody>
          <a:bodyPr wrap="square" rtlCol="0">
            <a:spAutoFit/>
          </a:bodyPr>
          <a:lstStyle/>
          <a:p>
            <a:r>
              <a:rPr lang="en-US" sz="2400" b="1" i="1" dirty="0" smtClean="0">
                <a:latin typeface="Arial" panose="020B0604020202020204" pitchFamily="34" charset="0"/>
                <a:cs typeface="Arial" panose="020B0604020202020204" pitchFamily="34" charset="0"/>
              </a:rPr>
              <a:t>Adapting to The New Marketplace</a:t>
            </a:r>
            <a:endParaRPr lang="en-US" sz="2400" b="1" i="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3238"/>
          <a:stretch/>
        </p:blipFill>
        <p:spPr>
          <a:xfrm>
            <a:off x="6283882" y="3810940"/>
            <a:ext cx="2951256" cy="2267687"/>
          </a:xfrm>
          <a:prstGeom prst="rect">
            <a:avLst/>
          </a:prstGeom>
        </p:spPr>
      </p:pic>
      <p:pic>
        <p:nvPicPr>
          <p:cNvPr id="17" name="Picture 1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19" name="TextBox 18"/>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20</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62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99033" y="5508583"/>
            <a:ext cx="7746897" cy="369332"/>
          </a:xfrm>
          <a:prstGeom prst="rect">
            <a:avLst/>
          </a:prstGeom>
          <a:noFill/>
        </p:spPr>
        <p:txBody>
          <a:bodyPr wrap="square" rtlCol="0">
            <a:spAutoFit/>
          </a:bodyPr>
          <a:lstStyle/>
          <a:p>
            <a:pPr algn="ctr"/>
            <a:r>
              <a:rPr lang="en-US" dirty="0" err="1" smtClean="0"/>
              <a:t>Orthopaedics</a:t>
            </a:r>
            <a:r>
              <a:rPr lang="en-US" dirty="0" smtClean="0"/>
              <a:t>                     Cleft Lip and Palate                       Burn Care</a:t>
            </a:r>
            <a:endParaRPr lang="en-US" dirty="0"/>
          </a:p>
        </p:txBody>
      </p:sp>
      <p:grpSp>
        <p:nvGrpSpPr>
          <p:cNvPr id="11" name="Group 10"/>
          <p:cNvGrpSpPr/>
          <p:nvPr/>
        </p:nvGrpSpPr>
        <p:grpSpPr>
          <a:xfrm>
            <a:off x="1381972" y="5564883"/>
            <a:ext cx="190456" cy="252667"/>
            <a:chOff x="1933500" y="-1294155"/>
            <a:chExt cx="771640" cy="741475"/>
          </a:xfrm>
        </p:grpSpPr>
        <p:sp>
          <p:nvSpPr>
            <p:cNvPr id="12" name="Oval 11"/>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1974148" y="-1251603"/>
              <a:ext cx="685161" cy="655717"/>
            </a:xfrm>
            <a:prstGeom prst="rect">
              <a:avLst/>
            </a:prstGeom>
          </p:spPr>
        </p:pic>
      </p:grpSp>
      <p:grpSp>
        <p:nvGrpSpPr>
          <p:cNvPr id="14" name="Group 13"/>
          <p:cNvGrpSpPr/>
          <p:nvPr/>
        </p:nvGrpSpPr>
        <p:grpSpPr>
          <a:xfrm>
            <a:off x="3746630" y="5550159"/>
            <a:ext cx="190456" cy="252667"/>
            <a:chOff x="1933500" y="-1294155"/>
            <a:chExt cx="771640" cy="741475"/>
          </a:xfrm>
        </p:grpSpPr>
        <p:sp>
          <p:nvSpPr>
            <p:cNvPr id="15" name="Oval 14"/>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
            <a:stretch>
              <a:fillRect/>
            </a:stretch>
          </p:blipFill>
          <p:spPr>
            <a:xfrm>
              <a:off x="1974148" y="-1251603"/>
              <a:ext cx="685161" cy="655717"/>
            </a:xfrm>
            <a:prstGeom prst="rect">
              <a:avLst/>
            </a:prstGeom>
          </p:spPr>
        </p:pic>
      </p:grpSp>
      <p:grpSp>
        <p:nvGrpSpPr>
          <p:cNvPr id="17" name="Group 16"/>
          <p:cNvGrpSpPr/>
          <p:nvPr/>
        </p:nvGrpSpPr>
        <p:grpSpPr>
          <a:xfrm>
            <a:off x="6756280" y="5578133"/>
            <a:ext cx="190456" cy="252667"/>
            <a:chOff x="1933500" y="-1294155"/>
            <a:chExt cx="771640" cy="741475"/>
          </a:xfrm>
        </p:grpSpPr>
        <p:sp>
          <p:nvSpPr>
            <p:cNvPr id="18" name="Oval 17"/>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a:stretch>
              <a:fillRect/>
            </a:stretch>
          </p:blipFill>
          <p:spPr>
            <a:xfrm>
              <a:off x="1974148" y="-1251603"/>
              <a:ext cx="685161" cy="655717"/>
            </a:xfrm>
            <a:prstGeom prst="rect">
              <a:avLst/>
            </a:prstGeom>
          </p:spPr>
        </p:pic>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4304" y="755888"/>
            <a:ext cx="7011083" cy="4436701"/>
          </a:xfrm>
          <a:prstGeom prst="rect">
            <a:avLst/>
          </a:prstGeom>
        </p:spPr>
      </p:pic>
      <p:sp>
        <p:nvSpPr>
          <p:cNvPr id="22" name="Rectangle 21"/>
          <p:cNvSpPr/>
          <p:nvPr/>
        </p:nvSpPr>
        <p:spPr>
          <a:xfrm>
            <a:off x="-94269" y="6075978"/>
            <a:ext cx="9238269"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94269" y="0"/>
            <a:ext cx="551210" cy="60759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29" name="TextBox 28"/>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21</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09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9444" y="1868300"/>
            <a:ext cx="4572000" cy="1477328"/>
          </a:xfrm>
          <a:prstGeom prst="rect">
            <a:avLst/>
          </a:prstGeom>
        </p:spPr>
        <p:txBody>
          <a:bodyPr>
            <a:spAutoFit/>
          </a:bodyPr>
          <a:lstStyle/>
          <a:p>
            <a:r>
              <a:rPr lang="en-US" dirty="0" smtClean="0">
                <a:latin typeface="Arial" panose="020B0604020202020204" pitchFamily="34" charset="0"/>
                <a:cs typeface="Arial" panose="020B0604020202020204" pitchFamily="34" charset="0"/>
              </a:rPr>
              <a:t>Shriners </a:t>
            </a:r>
            <a:r>
              <a:rPr lang="en-US" dirty="0">
                <a:latin typeface="Arial" panose="020B0604020202020204" pitchFamily="34" charset="0"/>
                <a:cs typeface="Arial" panose="020B0604020202020204" pitchFamily="34" charset="0"/>
              </a:rPr>
              <a:t>International, also commonly known as The Shriners, is a society established in 1870 and is headquartered in Tampa, Florida</a:t>
            </a:r>
            <a:r>
              <a:rPr lang="en-US" dirty="0" smtClean="0">
                <a:latin typeface="Arial" panose="020B0604020202020204" pitchFamily="34" charset="0"/>
                <a:cs typeface="Arial" panose="020B0604020202020204" pitchFamily="34" charset="0"/>
              </a:rPr>
              <a:t>. It </a:t>
            </a:r>
            <a:r>
              <a:rPr lang="en-US" dirty="0">
                <a:latin typeface="Arial" panose="020B0604020202020204" pitchFamily="34" charset="0"/>
                <a:cs typeface="Arial" panose="020B0604020202020204" pitchFamily="34" charset="0"/>
              </a:rPr>
              <a:t>is an appendant body to Freemasonry. </a:t>
            </a:r>
          </a:p>
        </p:txBody>
      </p:sp>
      <p:pic>
        <p:nvPicPr>
          <p:cNvPr id="4" name="Picture 3"/>
          <p:cNvPicPr>
            <a:picLocks noChangeAspect="1"/>
          </p:cNvPicPr>
          <p:nvPr/>
        </p:nvPicPr>
        <p:blipFill>
          <a:blip r:embed="rId2"/>
          <a:stretch>
            <a:fillRect/>
          </a:stretch>
        </p:blipFill>
        <p:spPr>
          <a:xfrm>
            <a:off x="6269315" y="2123684"/>
            <a:ext cx="2284965" cy="2370020"/>
          </a:xfrm>
          <a:prstGeom prst="rect">
            <a:avLst/>
          </a:prstGeom>
        </p:spPr>
      </p:pic>
      <p:sp>
        <p:nvSpPr>
          <p:cNvPr id="5" name="Rectangle 4"/>
          <p:cNvSpPr/>
          <p:nvPr/>
        </p:nvSpPr>
        <p:spPr>
          <a:xfrm>
            <a:off x="1179444" y="3916624"/>
            <a:ext cx="4572000" cy="923330"/>
          </a:xfrm>
          <a:prstGeom prst="rect">
            <a:avLst/>
          </a:prstGeom>
        </p:spPr>
        <p:txBody>
          <a:bodyPr>
            <a:spAutoFit/>
          </a:bodyPr>
          <a:lstStyle/>
          <a:p>
            <a:r>
              <a:rPr lang="en-US" dirty="0">
                <a:latin typeface="Arial" panose="020B0604020202020204" pitchFamily="34" charset="0"/>
                <a:cs typeface="Arial" panose="020B0604020202020204" pitchFamily="34" charset="0"/>
              </a:rPr>
              <a:t>The first hospital in the system opened in 1922 in Shreveport, Louisiana. It provided pediatric </a:t>
            </a:r>
            <a:r>
              <a:rPr lang="en-US" dirty="0" err="1">
                <a:latin typeface="Arial" panose="020B0604020202020204" pitchFamily="34" charset="0"/>
                <a:cs typeface="Arial" panose="020B0604020202020204" pitchFamily="34" charset="0"/>
              </a:rPr>
              <a:t>orthopaedic</a:t>
            </a:r>
            <a:r>
              <a:rPr lang="en-US" dirty="0">
                <a:latin typeface="Arial" panose="020B0604020202020204" pitchFamily="34" charset="0"/>
                <a:cs typeface="Arial" panose="020B0604020202020204" pitchFamily="34" charset="0"/>
              </a:rPr>
              <a:t> care.</a:t>
            </a:r>
          </a:p>
        </p:txBody>
      </p:sp>
      <p:sp>
        <p:nvSpPr>
          <p:cNvPr id="6" name="Rectangle 5"/>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9" name="TextBox 8"/>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2</a:t>
            </a:r>
            <a:endParaRPr lang="en-US" sz="1200" dirty="0">
              <a:solidFill>
                <a:schemeClr val="bg1"/>
              </a:solidFill>
              <a:latin typeface="Arial" panose="020B0604020202020204" pitchFamily="34" charset="0"/>
              <a:cs typeface="Arial" panose="020B0604020202020204" pitchFamily="34" charset="0"/>
            </a:endParaRPr>
          </a:p>
        </p:txBody>
      </p:sp>
      <p:sp>
        <p:nvSpPr>
          <p:cNvPr id="11" name="Title 1"/>
          <p:cNvSpPr txBox="1">
            <a:spLocks/>
          </p:cNvSpPr>
          <p:nvPr/>
        </p:nvSpPr>
        <p:spPr>
          <a:xfrm>
            <a:off x="619574" y="249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Shriners International</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39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Shriners for Children</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t>Children at the center of what we do</a:t>
            </a:r>
          </a:p>
          <a:p>
            <a:r>
              <a:rPr lang="en-US" dirty="0" smtClean="0"/>
              <a:t>Shriners a fraternity (fun, fellowship, brotherly love)</a:t>
            </a:r>
          </a:p>
          <a:p>
            <a:r>
              <a:rPr lang="en-US" dirty="0" smtClean="0"/>
              <a:t>Today over 200 temples/clubs world wide</a:t>
            </a:r>
          </a:p>
          <a:p>
            <a:r>
              <a:rPr lang="en-US" dirty="0" smtClean="0"/>
              <a:t>The Shriners charitable arm is the Shriners Hospital for Children –established 1922</a:t>
            </a:r>
          </a:p>
          <a:p>
            <a:r>
              <a:rPr lang="en-US" dirty="0" smtClean="0"/>
              <a:t>22 locations worldwide</a:t>
            </a:r>
          </a:p>
          <a:p>
            <a:r>
              <a:rPr lang="en-US" dirty="0" smtClean="0"/>
              <a:t>Have provide hope and healing to over 1 million children worldwide</a:t>
            </a:r>
          </a:p>
          <a:p>
            <a:endParaRPr lang="en-US" dirty="0" smtClean="0"/>
          </a:p>
          <a:p>
            <a:endParaRPr lang="en-US" dirty="0"/>
          </a:p>
        </p:txBody>
      </p:sp>
      <p:sp>
        <p:nvSpPr>
          <p:cNvPr id="4" name="Rectangle 3"/>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8" name="TextBox 7"/>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3</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0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035769" y="247828"/>
            <a:ext cx="7746897" cy="13929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5400" b="1" i="1" kern="1200">
                <a:solidFill>
                  <a:srgbClr val="29B1BD"/>
                </a:solidFill>
                <a:effectLst>
                  <a:outerShdw blurRad="50800" dist="38100" dir="2700000" algn="tl" rotWithShape="0">
                    <a:srgbClr val="000000">
                      <a:alpha val="43000"/>
                    </a:srgbClr>
                  </a:outerShdw>
                </a:effectLst>
                <a:latin typeface="Calibri"/>
                <a:ea typeface="+mj-ea"/>
                <a:cs typeface="Calibri"/>
              </a:defRPr>
            </a:lvl1pPr>
          </a:lstStyle>
          <a:p>
            <a:r>
              <a:rPr lang="en-US" sz="4400" i="0" dirty="0" smtClean="0">
                <a:solidFill>
                  <a:schemeClr val="tx1"/>
                </a:solidFill>
                <a:latin typeface="Arial" panose="020B0604020202020204" pitchFamily="34" charset="0"/>
                <a:cs typeface="Arial" panose="020B0604020202020204" pitchFamily="34" charset="0"/>
              </a:rPr>
              <a:t>22 Locations</a:t>
            </a:r>
            <a:endParaRPr lang="en-US" sz="4400" i="0" dirty="0">
              <a:solidFill>
                <a:schemeClr val="tx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a:srcRect l="4284" r="3147"/>
          <a:stretch/>
        </p:blipFill>
        <p:spPr>
          <a:xfrm>
            <a:off x="779668" y="1534460"/>
            <a:ext cx="8259097" cy="3776965"/>
          </a:xfrm>
          <a:prstGeom prst="rect">
            <a:avLst/>
          </a:prstGeom>
        </p:spPr>
      </p:pic>
      <p:sp>
        <p:nvSpPr>
          <p:cNvPr id="10" name="TextBox 9"/>
          <p:cNvSpPr txBox="1"/>
          <p:nvPr/>
        </p:nvSpPr>
        <p:spPr>
          <a:xfrm>
            <a:off x="1001585" y="5559859"/>
            <a:ext cx="7746897" cy="369332"/>
          </a:xfrm>
          <a:prstGeom prst="rect">
            <a:avLst/>
          </a:prstGeom>
          <a:noFill/>
        </p:spPr>
        <p:txBody>
          <a:bodyPr wrap="square" rtlCol="0">
            <a:spAutoFit/>
          </a:bodyPr>
          <a:lstStyle/>
          <a:p>
            <a:pPr algn="ctr"/>
            <a:r>
              <a:rPr lang="en-US" dirty="0" err="1" smtClean="0"/>
              <a:t>Orthopaedics</a:t>
            </a:r>
            <a:r>
              <a:rPr lang="en-US" dirty="0" smtClean="0"/>
              <a:t>                     Cleft Lip and Palate                       Burn Care</a:t>
            </a:r>
            <a:endParaRPr lang="en-US" dirty="0"/>
          </a:p>
        </p:txBody>
      </p:sp>
      <p:grpSp>
        <p:nvGrpSpPr>
          <p:cNvPr id="11" name="Group 10"/>
          <p:cNvGrpSpPr/>
          <p:nvPr/>
        </p:nvGrpSpPr>
        <p:grpSpPr>
          <a:xfrm>
            <a:off x="1467432" y="5650343"/>
            <a:ext cx="190456" cy="252667"/>
            <a:chOff x="1933500" y="-1294155"/>
            <a:chExt cx="771640" cy="741475"/>
          </a:xfrm>
        </p:grpSpPr>
        <p:sp>
          <p:nvSpPr>
            <p:cNvPr id="12" name="Oval 11"/>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a:stretch>
              <a:fillRect/>
            </a:stretch>
          </p:blipFill>
          <p:spPr>
            <a:xfrm>
              <a:off x="1974148" y="-1251603"/>
              <a:ext cx="685161" cy="655717"/>
            </a:xfrm>
            <a:prstGeom prst="rect">
              <a:avLst/>
            </a:prstGeom>
          </p:spPr>
        </p:pic>
      </p:grpSp>
      <p:grpSp>
        <p:nvGrpSpPr>
          <p:cNvPr id="14" name="Group 13"/>
          <p:cNvGrpSpPr/>
          <p:nvPr/>
        </p:nvGrpSpPr>
        <p:grpSpPr>
          <a:xfrm>
            <a:off x="3832090" y="5635619"/>
            <a:ext cx="190456" cy="252667"/>
            <a:chOff x="1933500" y="-1294155"/>
            <a:chExt cx="771640" cy="741475"/>
          </a:xfrm>
        </p:grpSpPr>
        <p:sp>
          <p:nvSpPr>
            <p:cNvPr id="15" name="Oval 14"/>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a:stretch>
              <a:fillRect/>
            </a:stretch>
          </p:blipFill>
          <p:spPr>
            <a:xfrm>
              <a:off x="1974148" y="-1251603"/>
              <a:ext cx="685161" cy="655717"/>
            </a:xfrm>
            <a:prstGeom prst="rect">
              <a:avLst/>
            </a:prstGeom>
          </p:spPr>
        </p:pic>
      </p:grpSp>
      <p:grpSp>
        <p:nvGrpSpPr>
          <p:cNvPr id="17" name="Group 16"/>
          <p:cNvGrpSpPr/>
          <p:nvPr/>
        </p:nvGrpSpPr>
        <p:grpSpPr>
          <a:xfrm>
            <a:off x="6841740" y="5663593"/>
            <a:ext cx="190456" cy="252667"/>
            <a:chOff x="1933500" y="-1294155"/>
            <a:chExt cx="771640" cy="741475"/>
          </a:xfrm>
        </p:grpSpPr>
        <p:sp>
          <p:nvSpPr>
            <p:cNvPr id="18" name="Oval 17"/>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stretch>
              <a:fillRect/>
            </a:stretch>
          </p:blipFill>
          <p:spPr>
            <a:xfrm>
              <a:off x="1974148" y="-1251603"/>
              <a:ext cx="685161" cy="655717"/>
            </a:xfrm>
            <a:prstGeom prst="rect">
              <a:avLst/>
            </a:prstGeom>
          </p:spPr>
        </p:pic>
      </p:grpSp>
      <p:sp>
        <p:nvSpPr>
          <p:cNvPr id="20" name="Rectangle 19"/>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23" name="TextBox 22"/>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4</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1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99033" y="5089829"/>
            <a:ext cx="7746897" cy="369332"/>
          </a:xfrm>
          <a:prstGeom prst="rect">
            <a:avLst/>
          </a:prstGeom>
          <a:noFill/>
        </p:spPr>
        <p:txBody>
          <a:bodyPr wrap="square" rtlCol="0">
            <a:spAutoFit/>
          </a:bodyPr>
          <a:lstStyle/>
          <a:p>
            <a:pPr algn="ctr"/>
            <a:r>
              <a:rPr lang="en-US" dirty="0" err="1" smtClean="0">
                <a:latin typeface="Arial" panose="020B0604020202020204" pitchFamily="34" charset="0"/>
                <a:cs typeface="Arial" panose="020B0604020202020204" pitchFamily="34" charset="0"/>
              </a:rPr>
              <a:t>Orthopaedics</a:t>
            </a:r>
            <a:r>
              <a:rPr lang="en-US" dirty="0" smtClean="0">
                <a:latin typeface="Arial" panose="020B0604020202020204" pitchFamily="34" charset="0"/>
                <a:cs typeface="Arial" panose="020B0604020202020204" pitchFamily="34" charset="0"/>
              </a:rPr>
              <a:t>  </a:t>
            </a:r>
            <a:r>
              <a:rPr lang="en-US" dirty="0" smtClean="0"/>
              <a:t>                   </a:t>
            </a:r>
            <a:r>
              <a:rPr lang="en-US" dirty="0" smtClean="0">
                <a:latin typeface="Arial" panose="020B0604020202020204" pitchFamily="34" charset="0"/>
                <a:cs typeface="Arial" panose="020B0604020202020204" pitchFamily="34" charset="0"/>
              </a:rPr>
              <a:t>Cleft Lip and Palate         Burn Care</a:t>
            </a:r>
            <a:endParaRPr lang="en-US" dirty="0">
              <a:latin typeface="Arial" panose="020B0604020202020204" pitchFamily="34" charset="0"/>
              <a:cs typeface="Arial" panose="020B0604020202020204" pitchFamily="34" charset="0"/>
            </a:endParaRPr>
          </a:p>
        </p:txBody>
      </p:sp>
      <p:grpSp>
        <p:nvGrpSpPr>
          <p:cNvPr id="11" name="Group 10"/>
          <p:cNvGrpSpPr/>
          <p:nvPr/>
        </p:nvGrpSpPr>
        <p:grpSpPr>
          <a:xfrm>
            <a:off x="1347788" y="5137583"/>
            <a:ext cx="190456" cy="252667"/>
            <a:chOff x="1933500" y="-1294155"/>
            <a:chExt cx="771640" cy="741475"/>
          </a:xfrm>
        </p:grpSpPr>
        <p:sp>
          <p:nvSpPr>
            <p:cNvPr id="12" name="Oval 11"/>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stretch>
              <a:fillRect/>
            </a:stretch>
          </p:blipFill>
          <p:spPr>
            <a:xfrm>
              <a:off x="1974148" y="-1251603"/>
              <a:ext cx="685161" cy="655717"/>
            </a:xfrm>
            <a:prstGeom prst="rect">
              <a:avLst/>
            </a:prstGeom>
          </p:spPr>
        </p:pic>
      </p:grpSp>
      <p:grpSp>
        <p:nvGrpSpPr>
          <p:cNvPr id="14" name="Group 13"/>
          <p:cNvGrpSpPr/>
          <p:nvPr/>
        </p:nvGrpSpPr>
        <p:grpSpPr>
          <a:xfrm>
            <a:off x="3958335" y="5135301"/>
            <a:ext cx="190456" cy="252667"/>
            <a:chOff x="1933500" y="-1294155"/>
            <a:chExt cx="771640" cy="741475"/>
          </a:xfrm>
        </p:grpSpPr>
        <p:sp>
          <p:nvSpPr>
            <p:cNvPr id="15" name="Oval 14"/>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2"/>
            <a:stretch>
              <a:fillRect/>
            </a:stretch>
          </p:blipFill>
          <p:spPr>
            <a:xfrm>
              <a:off x="1974148" y="-1251603"/>
              <a:ext cx="685161" cy="655717"/>
            </a:xfrm>
            <a:prstGeom prst="rect">
              <a:avLst/>
            </a:prstGeom>
          </p:spPr>
        </p:pic>
      </p:grpSp>
      <p:grpSp>
        <p:nvGrpSpPr>
          <p:cNvPr id="17" name="Group 16"/>
          <p:cNvGrpSpPr/>
          <p:nvPr/>
        </p:nvGrpSpPr>
        <p:grpSpPr>
          <a:xfrm>
            <a:off x="6514548" y="5150317"/>
            <a:ext cx="190456" cy="252667"/>
            <a:chOff x="1933500" y="-1294155"/>
            <a:chExt cx="771640" cy="741475"/>
          </a:xfrm>
        </p:grpSpPr>
        <p:sp>
          <p:nvSpPr>
            <p:cNvPr id="18" name="Oval 17"/>
            <p:cNvSpPr/>
            <p:nvPr userDrawn="1"/>
          </p:nvSpPr>
          <p:spPr>
            <a:xfrm>
              <a:off x="1933500" y="-1294155"/>
              <a:ext cx="771640" cy="741475"/>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2"/>
            <a:stretch>
              <a:fillRect/>
            </a:stretch>
          </p:blipFill>
          <p:spPr>
            <a:xfrm>
              <a:off x="1974148" y="-1251603"/>
              <a:ext cx="685161" cy="655717"/>
            </a:xfrm>
            <a:prstGeom prst="rect">
              <a:avLst/>
            </a:prstGeom>
          </p:spPr>
        </p:pic>
      </p:grpSp>
      <p:sp>
        <p:nvSpPr>
          <p:cNvPr id="2" name="Rectangle 1"/>
          <p:cNvSpPr/>
          <p:nvPr/>
        </p:nvSpPr>
        <p:spPr>
          <a:xfrm>
            <a:off x="1110677" y="553836"/>
            <a:ext cx="7205062" cy="4185761"/>
          </a:xfrm>
          <a:prstGeom prst="rect">
            <a:avLst/>
          </a:prstGeom>
        </p:spPr>
        <p:txBody>
          <a:bodyPr wrap="square">
            <a:spAutoFit/>
          </a:bodyPr>
          <a:lstStyle/>
          <a:p>
            <a:r>
              <a:rPr lang="en-US" b="1" u="sng" dirty="0" smtClean="0">
                <a:latin typeface="Arial" panose="020B0604020202020204" pitchFamily="34" charset="0"/>
                <a:cs typeface="Arial" panose="020B0604020202020204" pitchFamily="34" charset="0"/>
              </a:rPr>
              <a:t>Mission</a:t>
            </a:r>
          </a:p>
          <a:p>
            <a:endParaRPr lang="en-US" sz="5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Provide the highest quality care to children with </a:t>
            </a:r>
            <a:r>
              <a:rPr lang="en-US" sz="1400" dirty="0" err="1">
                <a:latin typeface="Arial" panose="020B0604020202020204" pitchFamily="34" charset="0"/>
                <a:cs typeface="Arial" panose="020B0604020202020204" pitchFamily="34" charset="0"/>
              </a:rPr>
              <a:t>neuromusculoskeletal</a:t>
            </a:r>
            <a:r>
              <a:rPr lang="en-US" sz="1400" dirty="0">
                <a:latin typeface="Arial" panose="020B0604020202020204" pitchFamily="34" charset="0"/>
                <a:cs typeface="Arial" panose="020B0604020202020204" pitchFamily="34" charset="0"/>
              </a:rPr>
              <a:t> conditions, burn injuries and other special healthcare needs within a compassionate, family-centered and collaborative care environment. </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Provide for the education of physicians and other healthcare professionals. </a:t>
            </a:r>
          </a:p>
          <a:p>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Conduct research to discover new knowledge that improves the quality of care and quality of life of children and families.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mission is carried out without regard to race, color, creed, sex or sect, disability, national origin, or ability of a patient or family to pay.</a:t>
            </a:r>
          </a:p>
          <a:p>
            <a:endParaRPr lang="en-US" dirty="0">
              <a:latin typeface="Arial" panose="020B0604020202020204" pitchFamily="34" charset="0"/>
              <a:cs typeface="Arial" panose="020B0604020202020204" pitchFamily="34" charset="0"/>
            </a:endParaRPr>
          </a:p>
          <a:p>
            <a:r>
              <a:rPr lang="en-US" b="1" u="sng" dirty="0" smtClean="0">
                <a:latin typeface="Arial" panose="020B0604020202020204" pitchFamily="34" charset="0"/>
                <a:cs typeface="Arial" panose="020B0604020202020204" pitchFamily="34" charset="0"/>
              </a:rPr>
              <a:t>Vision</a:t>
            </a:r>
            <a:endParaRPr lang="en-US" b="1" u="sng" dirty="0">
              <a:latin typeface="Arial" panose="020B0604020202020204" pitchFamily="34" charset="0"/>
              <a:cs typeface="Arial" panose="020B0604020202020204" pitchFamily="34" charset="0"/>
            </a:endParaRPr>
          </a:p>
          <a:p>
            <a:endParaRPr lang="en-US" sz="5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Become the best at transforming children’s lives by providing exceptional healthcare through innovative research, in a patient and family-centered environment.</a:t>
            </a:r>
          </a:p>
        </p:txBody>
      </p:sp>
      <p:sp>
        <p:nvSpPr>
          <p:cNvPr id="20" name="Rectangle 19"/>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27" name="TextBox 26"/>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8315739" y="6393515"/>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5</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929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1000" r="-41000"/>
          </a:stretch>
        </a:blipFill>
        <a:effectLst/>
      </p:bgPr>
    </p:bg>
    <p:spTree>
      <p:nvGrpSpPr>
        <p:cNvPr id="1" name=""/>
        <p:cNvGrpSpPr/>
        <p:nvPr/>
      </p:nvGrpSpPr>
      <p:grpSpPr>
        <a:xfrm>
          <a:off x="0" y="0"/>
          <a:ext cx="0" cy="0"/>
          <a:chOff x="0" y="0"/>
          <a:chExt cx="0" cy="0"/>
        </a:xfrm>
      </p:grpSpPr>
      <p:sp>
        <p:nvSpPr>
          <p:cNvPr id="24" name="TextBox 23"/>
          <p:cNvSpPr txBox="1"/>
          <p:nvPr/>
        </p:nvSpPr>
        <p:spPr>
          <a:xfrm>
            <a:off x="807980" y="211963"/>
            <a:ext cx="7587343"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Hospital in Los Angeles</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8809" y="6058886"/>
            <a:ext cx="9144000"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pic>
        <p:nvPicPr>
          <p:cNvPr id="14" name="Picture 13"/>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15" name="TextBox 14"/>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8231826" y="6424711"/>
            <a:ext cx="619510"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55690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26" t="11229" b="9634"/>
          <a:stretch/>
        </p:blipFill>
        <p:spPr>
          <a:xfrm>
            <a:off x="6290911" y="2700861"/>
            <a:ext cx="3941494" cy="3472491"/>
          </a:xfrm>
          <a:prstGeom prst="rect">
            <a:avLst/>
          </a:prstGeom>
        </p:spPr>
      </p:pic>
      <p:sp>
        <p:nvSpPr>
          <p:cNvPr id="4" name="Rectangle 3"/>
          <p:cNvSpPr/>
          <p:nvPr/>
        </p:nvSpPr>
        <p:spPr>
          <a:xfrm>
            <a:off x="-94269" y="6058886"/>
            <a:ext cx="10326674"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43324" y="1567045"/>
            <a:ext cx="5178911" cy="4170372"/>
          </a:xfrm>
          <a:prstGeom prst="rect">
            <a:avLst/>
          </a:prstGeom>
          <a:noFill/>
        </p:spPr>
        <p:txBody>
          <a:bodyPr wrap="square" rtlCol="0">
            <a:spAutoFit/>
          </a:bodyPr>
          <a:lstStyle/>
          <a:p>
            <a:pPr>
              <a:spcAft>
                <a:spcPts val="600"/>
              </a:spcAft>
            </a:pPr>
            <a:r>
              <a:rPr lang="en-US" sz="2000" b="1" dirty="0" smtClean="0">
                <a:latin typeface="Arial" panose="020B0604020202020204" pitchFamily="34" charset="0"/>
                <a:cs typeface="Arial" panose="020B0604020202020204" pitchFamily="34" charset="0"/>
              </a:rPr>
              <a:t>1944	The </a:t>
            </a:r>
            <a:r>
              <a:rPr lang="en-US" sz="2000" b="1" dirty="0">
                <a:latin typeface="Arial" panose="020B0604020202020204" pitchFamily="34" charset="0"/>
                <a:cs typeface="Arial" panose="020B0604020202020204" pitchFamily="34" charset="0"/>
              </a:rPr>
              <a:t>idea for </a:t>
            </a:r>
            <a:r>
              <a:rPr lang="en-US" sz="2000" b="1" dirty="0" smtClean="0">
                <a:latin typeface="Arial" panose="020B0604020202020204" pitchFamily="34" charset="0"/>
                <a:cs typeface="Arial" panose="020B0604020202020204" pitchFamily="34" charset="0"/>
              </a:rPr>
              <a:t>the hospital </a:t>
            </a:r>
            <a:r>
              <a:rPr lang="en-US" sz="2000" b="1" dirty="0">
                <a:latin typeface="Arial" panose="020B0604020202020204" pitchFamily="34" charset="0"/>
                <a:cs typeface="Arial" panose="020B0604020202020204" pitchFamily="34" charset="0"/>
              </a:rPr>
              <a:t>is </a:t>
            </a:r>
            <a:r>
              <a:rPr lang="en-US" sz="2000" b="1" dirty="0" smtClean="0">
                <a:latin typeface="Arial" panose="020B0604020202020204" pitchFamily="34" charset="0"/>
                <a:cs typeface="Arial" panose="020B0604020202020204" pitchFamily="34" charset="0"/>
              </a:rPr>
              <a:t> 	first introduced</a:t>
            </a:r>
          </a:p>
          <a:p>
            <a:pPr>
              <a:spcAft>
                <a:spcPts val="600"/>
              </a:spcAft>
            </a:pPr>
            <a:r>
              <a:rPr lang="en-US" sz="2000" b="1" dirty="0" smtClean="0">
                <a:latin typeface="Arial" panose="020B0604020202020204" pitchFamily="34" charset="0"/>
                <a:cs typeface="Arial" panose="020B0604020202020204" pitchFamily="34" charset="0"/>
              </a:rPr>
              <a:t>1945	Al Malaikah Temple receives 	approval for the hospital</a:t>
            </a:r>
          </a:p>
          <a:p>
            <a:pPr>
              <a:spcAft>
                <a:spcPts val="600"/>
              </a:spcAft>
            </a:pPr>
            <a:r>
              <a:rPr lang="en-US" sz="2000" b="1" dirty="0" smtClean="0">
                <a:latin typeface="Arial" panose="020B0604020202020204" pitchFamily="34" charset="0"/>
                <a:cs typeface="Arial" panose="020B0604020202020204" pitchFamily="34" charset="0"/>
              </a:rPr>
              <a:t>1950	Al Malaikah Temple holds 	cornerstone ceremony </a:t>
            </a:r>
          </a:p>
          <a:p>
            <a:pPr>
              <a:spcAft>
                <a:spcPts val="600"/>
              </a:spcAft>
            </a:pPr>
            <a:r>
              <a:rPr lang="en-US" sz="2000" b="1" dirty="0" smtClean="0">
                <a:latin typeface="Arial" panose="020B0604020202020204" pitchFamily="34" charset="0"/>
                <a:cs typeface="Arial" panose="020B0604020202020204" pitchFamily="34" charset="0"/>
              </a:rPr>
              <a:t>1952	Shriners Hospitals for Children 	Los Angeles opens</a:t>
            </a:r>
          </a:p>
          <a:p>
            <a:pPr>
              <a:spcAft>
                <a:spcPts val="600"/>
              </a:spcAft>
            </a:pPr>
            <a:r>
              <a:rPr lang="en-US" sz="2000" b="1" dirty="0" smtClean="0">
                <a:latin typeface="Arial" panose="020B0604020202020204" pitchFamily="34" charset="0"/>
                <a:cs typeface="Arial" panose="020B0604020202020204" pitchFamily="34" charset="0"/>
              </a:rPr>
              <a:t>1983	Hospital is renovated and 	expanded</a:t>
            </a:r>
          </a:p>
          <a:p>
            <a:pPr>
              <a:spcAft>
                <a:spcPts val="600"/>
              </a:spcAft>
            </a:pPr>
            <a:r>
              <a:rPr lang="en-US" sz="2000" b="1" dirty="0" smtClean="0">
                <a:latin typeface="Arial" panose="020B0604020202020204" pitchFamily="34" charset="0"/>
                <a:cs typeface="Arial" panose="020B0604020202020204" pitchFamily="34" charset="0"/>
              </a:rPr>
              <a:t>1988	Hospital is further expanded  	 	and CAPP is added </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07976" y="891469"/>
            <a:ext cx="7587343" cy="461665"/>
          </a:xfrm>
          <a:prstGeom prst="rect">
            <a:avLst/>
          </a:prstGeom>
          <a:noFill/>
        </p:spPr>
        <p:txBody>
          <a:bodyPr wrap="square" rtlCol="0">
            <a:spAutoFit/>
          </a:bodyPr>
          <a:lstStyle/>
          <a:p>
            <a:r>
              <a:rPr lang="en-US" sz="2400" b="1" i="1" dirty="0" smtClean="0">
                <a:latin typeface="Arial" panose="020B0604020202020204" pitchFamily="34" charset="0"/>
                <a:cs typeface="Arial" panose="020B0604020202020204" pitchFamily="34" charset="0"/>
              </a:rPr>
              <a:t>From Concept to Expansion</a:t>
            </a:r>
            <a:endParaRPr lang="en-US" sz="2400" b="1" i="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0639" b="17477"/>
          <a:stretch/>
        </p:blipFill>
        <p:spPr>
          <a:xfrm>
            <a:off x="6290911" y="-97971"/>
            <a:ext cx="4382928" cy="3564328"/>
          </a:xfrm>
          <a:prstGeom prst="rect">
            <a:avLst/>
          </a:prstGeom>
        </p:spPr>
      </p:pic>
      <p:sp>
        <p:nvSpPr>
          <p:cNvPr id="19" name="TextBox 18"/>
          <p:cNvSpPr txBox="1"/>
          <p:nvPr/>
        </p:nvSpPr>
        <p:spPr>
          <a:xfrm>
            <a:off x="807980" y="314515"/>
            <a:ext cx="5343437"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History in LA</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17" name="TextBox 16"/>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8225387" y="6424711"/>
            <a:ext cx="61951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67303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501" y="1867716"/>
            <a:ext cx="2853499" cy="4280249"/>
          </a:xfrm>
          <a:prstGeom prst="rect">
            <a:avLst/>
          </a:prstGeom>
        </p:spPr>
      </p:pic>
      <p:sp>
        <p:nvSpPr>
          <p:cNvPr id="4" name="Rectangle 3"/>
          <p:cNvSpPr/>
          <p:nvPr/>
        </p:nvSpPr>
        <p:spPr>
          <a:xfrm>
            <a:off x="-94269" y="6058886"/>
            <a:ext cx="9330633" cy="868387"/>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807980" y="314515"/>
            <a:ext cx="5343437" cy="646331"/>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Our History in LA</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p:cNvSpPr txBox="1"/>
          <p:nvPr/>
        </p:nvSpPr>
        <p:spPr>
          <a:xfrm>
            <a:off x="807976" y="1567045"/>
            <a:ext cx="5343441" cy="3631763"/>
          </a:xfrm>
          <a:prstGeom prst="rect">
            <a:avLst/>
          </a:prstGeom>
          <a:noFill/>
        </p:spPr>
        <p:txBody>
          <a:bodyPr wrap="square" rtlCol="0">
            <a:spAutoFit/>
          </a:bodyPr>
          <a:lstStyle/>
          <a:p>
            <a:pPr marL="342900" indent="-342900">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Services</a:t>
            </a:r>
          </a:p>
          <a:p>
            <a:pPr marL="800100" lvl="1" indent="-342900">
              <a:buFont typeface="Wingdings" panose="05000000000000000000" pitchFamily="2" charset="2"/>
              <a:buChar char="§"/>
            </a:pPr>
            <a:r>
              <a:rPr lang="en-US" sz="2000" b="1" dirty="0" err="1" smtClean="0">
                <a:latin typeface="Arial" panose="020B0604020202020204" pitchFamily="34" charset="0"/>
                <a:cs typeface="Arial" panose="020B0604020202020204" pitchFamily="34" charset="0"/>
              </a:rPr>
              <a:t>Orthopaedics</a:t>
            </a:r>
            <a:endParaRPr lang="en-US" sz="2000" b="1" dirty="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Cleft Lip and Palate</a:t>
            </a:r>
          </a:p>
          <a:p>
            <a:pPr marL="800100" lvl="1" indent="-342900">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Burns</a:t>
            </a:r>
          </a:p>
          <a:p>
            <a:pPr marL="800100" lvl="1" indent="-342900">
              <a:spcAft>
                <a:spcPts val="6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CAPP (POPS)</a:t>
            </a:r>
          </a:p>
          <a:p>
            <a:pPr marL="342900" indent="-342900">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Academic Affiliations</a:t>
            </a:r>
          </a:p>
          <a:p>
            <a:pPr marL="800100" lvl="1" indent="-342900">
              <a:spcAft>
                <a:spcPts val="600"/>
              </a:spcAft>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UCLA | UCLA Harbor | USC</a:t>
            </a:r>
          </a:p>
          <a:p>
            <a:pPr marL="342900" indent="-342900">
              <a:buFont typeface="Wingdings" panose="05000000000000000000" pitchFamily="2" charset="2"/>
              <a:buChar char="q"/>
            </a:pPr>
            <a:r>
              <a:rPr lang="en-US" sz="2000" b="1" dirty="0" smtClean="0">
                <a:latin typeface="Arial" panose="020B0604020202020204" pitchFamily="34" charset="0"/>
                <a:cs typeface="Arial" panose="020B0604020202020204" pitchFamily="34" charset="0"/>
              </a:rPr>
              <a:t>Outreach Clinics</a:t>
            </a:r>
          </a:p>
          <a:p>
            <a:pPr marL="800100" lvl="1" indent="-342900">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LA | SD |  PHX | TUS | LV | ABQ | MEX</a:t>
            </a:r>
          </a:p>
          <a:p>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94269" y="-97971"/>
            <a:ext cx="551210" cy="615685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07976" y="891469"/>
            <a:ext cx="5343441" cy="461665"/>
          </a:xfrm>
          <a:prstGeom prst="rect">
            <a:avLst/>
          </a:prstGeom>
          <a:noFill/>
        </p:spPr>
        <p:txBody>
          <a:bodyPr wrap="square" rtlCol="0">
            <a:spAutoFit/>
          </a:bodyPr>
          <a:lstStyle/>
          <a:p>
            <a:r>
              <a:rPr lang="en-US" sz="2400" b="1" i="1" dirty="0" smtClean="0">
                <a:latin typeface="Arial" panose="020B0604020202020204" pitchFamily="34" charset="0"/>
                <a:cs typeface="Arial" panose="020B0604020202020204" pitchFamily="34" charset="0"/>
              </a:rPr>
              <a:t>From Concept to Expansion</a:t>
            </a:r>
            <a:endParaRPr lang="en-US" sz="2400" b="1" i="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0623" r="19211"/>
          <a:stretch/>
        </p:blipFill>
        <p:spPr>
          <a:xfrm>
            <a:off x="6290500" y="0"/>
            <a:ext cx="3576357" cy="2447158"/>
          </a:xfrm>
          <a:prstGeom prst="rect">
            <a:avLst/>
          </a:prstGeom>
        </p:spPr>
      </p:pic>
      <p:pic>
        <p:nvPicPr>
          <p:cNvPr id="16" name="Picture 1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84" y="6120536"/>
            <a:ext cx="2067392" cy="822960"/>
          </a:xfrm>
          <a:prstGeom prst="rect">
            <a:avLst/>
          </a:prstGeom>
        </p:spPr>
      </p:pic>
      <p:sp>
        <p:nvSpPr>
          <p:cNvPr id="17" name="TextBox 16"/>
          <p:cNvSpPr txBox="1"/>
          <p:nvPr/>
        </p:nvSpPr>
        <p:spPr>
          <a:xfrm>
            <a:off x="3826315" y="6393516"/>
            <a:ext cx="2043440" cy="276999"/>
          </a:xfrm>
          <a:prstGeom prst="rect">
            <a:avLst/>
          </a:prstGeom>
          <a:noFill/>
        </p:spPr>
        <p:txBody>
          <a:bodyPr wrap="square" rtlCol="0">
            <a:spAutoFit/>
          </a:bodyPr>
          <a:lstStyle/>
          <a:p>
            <a:r>
              <a:rPr lang="en-US" sz="1200" b="1" dirty="0" smtClean="0">
                <a:solidFill>
                  <a:schemeClr val="bg1"/>
                </a:solidFill>
                <a:latin typeface="Arial" panose="020B0604020202020204" pitchFamily="34" charset="0"/>
                <a:cs typeface="Arial" panose="020B0604020202020204" pitchFamily="34" charset="0"/>
              </a:rPr>
              <a:t>October  23, 2018</a:t>
            </a:r>
            <a:endParaRPr lang="en-US" sz="1200" b="1"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8225387" y="6424711"/>
            <a:ext cx="619510" cy="276999"/>
          </a:xfrm>
          <a:prstGeom prst="rect">
            <a:avLst/>
          </a:prstGeom>
          <a:noFill/>
        </p:spPr>
        <p:txBody>
          <a:bodyPr wrap="square" rtlCol="0">
            <a:spAutoFit/>
          </a:bodyPr>
          <a:lstStyle/>
          <a:p>
            <a:r>
              <a:rPr lang="en-US" sz="1200" dirty="0" smtClean="0">
                <a:solidFill>
                  <a:schemeClr val="bg1"/>
                </a:solidFill>
                <a:latin typeface="Arial" panose="020B0604020202020204" pitchFamily="34" charset="0"/>
                <a:cs typeface="Arial" panose="020B0604020202020204" pitchFamily="34" charset="0"/>
              </a:rPr>
              <a:t>8</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835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7145</TotalTime>
  <Words>758</Words>
  <Application>Microsoft Office PowerPoint</Application>
  <PresentationFormat>On-screen Show (4:3)</PresentationFormat>
  <Paragraphs>137</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Shriners Hospital for Children Medical Center - Pasadena</vt:lpstr>
      <vt:lpstr>PowerPoint Presentation</vt:lpstr>
      <vt:lpstr>PowerPoint Presentation</vt:lpstr>
      <vt:lpstr>Shriners for Children</vt:lpstr>
      <vt:lpstr>PowerPoint Presentation</vt:lpstr>
      <vt:lpstr>PowerPoint Presentation</vt:lpstr>
      <vt:lpstr>PowerPoint Presentation</vt:lpstr>
      <vt:lpstr>PowerPoint Presentation</vt:lpstr>
      <vt:lpstr>PowerPoint Presentation</vt:lpstr>
      <vt:lpstr>Challenges with the LA Hospital</vt:lpstr>
      <vt:lpstr>Favorite Einstein Quote</vt:lpstr>
      <vt:lpstr>PowerPoint Presentation</vt:lpstr>
      <vt:lpstr>PowerPoint Presentation</vt:lpstr>
      <vt:lpstr>PowerPoint Presentation</vt:lpstr>
      <vt:lpstr>PowerPoint Presentation</vt:lpstr>
      <vt:lpstr>PowerPoint Presentation</vt:lpstr>
      <vt:lpstr>Current Challenges/Opportunities</vt:lpstr>
      <vt:lpstr>PowerPoint Presentation</vt:lpstr>
      <vt:lpstr>Coming Together As A Village</vt:lpstr>
      <vt:lpstr>PowerPoint Presentation</vt:lpstr>
      <vt:lpstr>PowerPoint Presentation</vt:lpstr>
      <vt:lpstr>PowerPoint Presentation</vt:lpstr>
    </vt:vector>
  </TitlesOfParts>
  <Company>Shriners Hospitals for Children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Hanson, Aaron</dc:creator>
  <cp:lastModifiedBy>Dougherty, Christopher</cp:lastModifiedBy>
  <cp:revision>114</cp:revision>
  <cp:lastPrinted>2015-05-23T02:34:18Z</cp:lastPrinted>
  <dcterms:created xsi:type="dcterms:W3CDTF">2015-04-13T20:03:48Z</dcterms:created>
  <dcterms:modified xsi:type="dcterms:W3CDTF">2018-10-22T18:50:06Z</dcterms:modified>
</cp:coreProperties>
</file>